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9" r:id="rId1"/>
  </p:sldMasterIdLst>
  <p:notesMasterIdLst>
    <p:notesMasterId r:id="rId18"/>
  </p:notesMasterIdLst>
  <p:handoutMasterIdLst>
    <p:handoutMasterId r:id="rId19"/>
  </p:handoutMasterIdLst>
  <p:sldIdLst>
    <p:sldId id="257" r:id="rId2"/>
    <p:sldId id="404" r:id="rId3"/>
    <p:sldId id="322" r:id="rId4"/>
    <p:sldId id="323" r:id="rId5"/>
    <p:sldId id="315" r:id="rId6"/>
    <p:sldId id="282" r:id="rId7"/>
    <p:sldId id="352" r:id="rId8"/>
    <p:sldId id="405" r:id="rId9"/>
    <p:sldId id="407" r:id="rId10"/>
    <p:sldId id="406" r:id="rId11"/>
    <p:sldId id="355" r:id="rId12"/>
    <p:sldId id="401" r:id="rId13"/>
    <p:sldId id="409" r:id="rId14"/>
    <p:sldId id="410" r:id="rId15"/>
    <p:sldId id="344" r:id="rId16"/>
    <p:sldId id="403" r:id="rId17"/>
  </p:sldIdLst>
  <p:sldSz cx="12192000" cy="6858000"/>
  <p:notesSz cx="10234613" cy="71040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frêne Marc" initials="DM" lastIdx="1" clrIdx="0">
    <p:extLst>
      <p:ext uri="{19B8F6BF-5375-455C-9EA6-DF929625EA0E}">
        <p15:presenceInfo xmlns:p15="http://schemas.microsoft.com/office/powerpoint/2012/main" userId="Dufrêne Mar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12A3"/>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72222" autoAdjust="0"/>
  </p:normalViewPr>
  <p:slideViewPr>
    <p:cSldViewPr snapToGrid="0">
      <p:cViewPr varScale="1">
        <p:scale>
          <a:sx n="78" d="100"/>
          <a:sy n="78" d="100"/>
        </p:scale>
        <p:origin x="1260" y="96"/>
      </p:cViewPr>
      <p:guideLst/>
    </p:cSldViewPr>
  </p:slideViewPr>
  <p:notesTextViewPr>
    <p:cViewPr>
      <p:scale>
        <a:sx n="1" d="1"/>
        <a:sy n="1" d="1"/>
      </p:scale>
      <p:origin x="0" y="0"/>
    </p:cViewPr>
  </p:notesTextViewPr>
  <p:notesViewPr>
    <p:cSldViewPr snapToGrid="0">
      <p:cViewPr varScale="1">
        <p:scale>
          <a:sx n="100" d="100"/>
          <a:sy n="100" d="100"/>
        </p:scale>
        <p:origin x="118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D:\Dufrene\GxABT%20Recherches\Publications%20-%20Communications\2023-04%20ECOVEG\ECOVEG_Donnees_Graphiqu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Dufrene\GxABT%20Recherches\Publications%20-%20Communications\2023-04%20ECOVEG\ECOVEG_Donnees_Graphique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'Nbr esp par observateurs'!$D$5</c:f>
              <c:strCache>
                <c:ptCount val="1"/>
                <c:pt idx="0">
                  <c:v>Volunteers</c:v>
                </c:pt>
              </c:strCache>
            </c:strRef>
          </c:tx>
          <c:spPr>
            <a:solidFill>
              <a:srgbClr val="00B0F0"/>
            </a:solidFill>
            <a:ln>
              <a:noFill/>
            </a:ln>
            <a:effectLst/>
            <a:sp3d/>
          </c:spPr>
          <c:invertIfNegative val="0"/>
          <c:cat>
            <c:strRef>
              <c:f>'Nbr esp par observateurs'!$C$6:$C$13</c:f>
              <c:strCache>
                <c:ptCount val="8"/>
                <c:pt idx="0">
                  <c:v>1</c:v>
                </c:pt>
                <c:pt idx="1">
                  <c:v>0-4</c:v>
                </c:pt>
                <c:pt idx="2">
                  <c:v>5-16</c:v>
                </c:pt>
                <c:pt idx="3">
                  <c:v>17-32</c:v>
                </c:pt>
                <c:pt idx="4">
                  <c:v>33-64</c:v>
                </c:pt>
                <c:pt idx="5">
                  <c:v>65-126</c:v>
                </c:pt>
                <c:pt idx="6">
                  <c:v>127-256</c:v>
                </c:pt>
                <c:pt idx="7">
                  <c:v>&gt; 256</c:v>
                </c:pt>
              </c:strCache>
            </c:strRef>
          </c:cat>
          <c:val>
            <c:numRef>
              <c:f>'Nbr esp par observateurs'!$D$6:$D$13</c:f>
              <c:numCache>
                <c:formatCode>General</c:formatCode>
                <c:ptCount val="8"/>
                <c:pt idx="0">
                  <c:v>4299</c:v>
                </c:pt>
                <c:pt idx="1">
                  <c:v>1762</c:v>
                </c:pt>
                <c:pt idx="2">
                  <c:v>1339</c:v>
                </c:pt>
                <c:pt idx="3">
                  <c:v>874</c:v>
                </c:pt>
                <c:pt idx="4">
                  <c:v>1477</c:v>
                </c:pt>
                <c:pt idx="5">
                  <c:v>3536</c:v>
                </c:pt>
                <c:pt idx="6">
                  <c:v>1913</c:v>
                </c:pt>
                <c:pt idx="7">
                  <c:v>84</c:v>
                </c:pt>
              </c:numCache>
            </c:numRef>
          </c:val>
          <c:extLst>
            <c:ext xmlns:c16="http://schemas.microsoft.com/office/drawing/2014/chart" uri="{C3380CC4-5D6E-409C-BE32-E72D297353CC}">
              <c16:uniqueId val="{00000000-69A1-40B0-987A-7FDF1A5DFF31}"/>
            </c:ext>
          </c:extLst>
        </c:ser>
        <c:ser>
          <c:idx val="1"/>
          <c:order val="1"/>
          <c:tx>
            <c:strRef>
              <c:f>'Nbr esp par observateurs'!$E$5</c:f>
              <c:strCache>
                <c:ptCount val="1"/>
                <c:pt idx="0">
                  <c:v>Professionals</c:v>
                </c:pt>
              </c:strCache>
            </c:strRef>
          </c:tx>
          <c:spPr>
            <a:solidFill>
              <a:srgbClr val="0070C0"/>
            </a:solidFill>
            <a:ln>
              <a:noFill/>
            </a:ln>
            <a:effectLst/>
            <a:sp3d/>
          </c:spPr>
          <c:invertIfNegative val="0"/>
          <c:cat>
            <c:strRef>
              <c:f>'Nbr esp par observateurs'!$C$6:$C$13</c:f>
              <c:strCache>
                <c:ptCount val="8"/>
                <c:pt idx="0">
                  <c:v>1</c:v>
                </c:pt>
                <c:pt idx="1">
                  <c:v>0-4</c:v>
                </c:pt>
                <c:pt idx="2">
                  <c:v>5-16</c:v>
                </c:pt>
                <c:pt idx="3">
                  <c:v>17-32</c:v>
                </c:pt>
                <c:pt idx="4">
                  <c:v>33-64</c:v>
                </c:pt>
                <c:pt idx="5">
                  <c:v>65-126</c:v>
                </c:pt>
                <c:pt idx="6">
                  <c:v>127-256</c:v>
                </c:pt>
                <c:pt idx="7">
                  <c:v>&gt; 256</c:v>
                </c:pt>
              </c:strCache>
            </c:strRef>
          </c:cat>
          <c:val>
            <c:numRef>
              <c:f>'Nbr esp par observateurs'!$E$6:$E$13</c:f>
              <c:numCache>
                <c:formatCode>General</c:formatCode>
                <c:ptCount val="8"/>
                <c:pt idx="0">
                  <c:v>1437</c:v>
                </c:pt>
                <c:pt idx="1">
                  <c:v>799</c:v>
                </c:pt>
                <c:pt idx="2">
                  <c:v>1858</c:v>
                </c:pt>
                <c:pt idx="3">
                  <c:v>2311</c:v>
                </c:pt>
                <c:pt idx="4">
                  <c:v>2282</c:v>
                </c:pt>
                <c:pt idx="5">
                  <c:v>2212</c:v>
                </c:pt>
                <c:pt idx="6">
                  <c:v>1140</c:v>
                </c:pt>
                <c:pt idx="7">
                  <c:v>107</c:v>
                </c:pt>
              </c:numCache>
            </c:numRef>
          </c:val>
          <c:extLst>
            <c:ext xmlns:c16="http://schemas.microsoft.com/office/drawing/2014/chart" uri="{C3380CC4-5D6E-409C-BE32-E72D297353CC}">
              <c16:uniqueId val="{00000001-69A1-40B0-987A-7FDF1A5DFF31}"/>
            </c:ext>
          </c:extLst>
        </c:ser>
        <c:dLbls>
          <c:showLegendKey val="0"/>
          <c:showVal val="0"/>
          <c:showCatName val="0"/>
          <c:showSerName val="0"/>
          <c:showPercent val="0"/>
          <c:showBubbleSize val="0"/>
        </c:dLbls>
        <c:gapWidth val="70"/>
        <c:gapDepth val="70"/>
        <c:shape val="box"/>
        <c:axId val="843731168"/>
        <c:axId val="843735744"/>
        <c:axId val="0"/>
      </c:bar3DChart>
      <c:catAx>
        <c:axId val="8437311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43735744"/>
        <c:crosses val="autoZero"/>
        <c:auto val="1"/>
        <c:lblAlgn val="ctr"/>
        <c:lblOffset val="100"/>
        <c:noMultiLvlLbl val="0"/>
      </c:catAx>
      <c:valAx>
        <c:axId val="843735744"/>
        <c:scaling>
          <c:orientation val="minMax"/>
          <c:max val="16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43731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'Nbr esp par observateurs'!$J$5</c:f>
              <c:strCache>
                <c:ptCount val="1"/>
                <c:pt idx="0">
                  <c:v>Volunteers</c:v>
                </c:pt>
              </c:strCache>
            </c:strRef>
          </c:tx>
          <c:spPr>
            <a:solidFill>
              <a:srgbClr val="00B0F0"/>
            </a:solidFill>
            <a:ln>
              <a:noFill/>
            </a:ln>
            <a:effectLst/>
            <a:sp3d/>
          </c:spPr>
          <c:invertIfNegative val="0"/>
          <c:cat>
            <c:strRef>
              <c:f>'Nbr esp par observateurs'!$C$6:$C$13</c:f>
              <c:strCache>
                <c:ptCount val="8"/>
                <c:pt idx="0">
                  <c:v>1</c:v>
                </c:pt>
                <c:pt idx="1">
                  <c:v>0-4</c:v>
                </c:pt>
                <c:pt idx="2">
                  <c:v>5-16</c:v>
                </c:pt>
                <c:pt idx="3">
                  <c:v>17-32</c:v>
                </c:pt>
                <c:pt idx="4">
                  <c:v>33-64</c:v>
                </c:pt>
                <c:pt idx="5">
                  <c:v>65-126</c:v>
                </c:pt>
                <c:pt idx="6">
                  <c:v>127-256</c:v>
                </c:pt>
                <c:pt idx="7">
                  <c:v>&gt; 256</c:v>
                </c:pt>
              </c:strCache>
            </c:strRef>
          </c:cat>
          <c:val>
            <c:numRef>
              <c:f>'Nbr esp par observateurs'!$J$6:$J$13</c:f>
              <c:numCache>
                <c:formatCode>General</c:formatCode>
                <c:ptCount val="8"/>
                <c:pt idx="0">
                  <c:v>141969</c:v>
                </c:pt>
                <c:pt idx="1">
                  <c:v>87714</c:v>
                </c:pt>
                <c:pt idx="2">
                  <c:v>47637</c:v>
                </c:pt>
                <c:pt idx="3">
                  <c:v>10908</c:v>
                </c:pt>
                <c:pt idx="4">
                  <c:v>6229</c:v>
                </c:pt>
                <c:pt idx="5">
                  <c:v>3287</c:v>
                </c:pt>
                <c:pt idx="6">
                  <c:v>904</c:v>
                </c:pt>
                <c:pt idx="7">
                  <c:v>18</c:v>
                </c:pt>
              </c:numCache>
            </c:numRef>
          </c:val>
          <c:extLst>
            <c:ext xmlns:c16="http://schemas.microsoft.com/office/drawing/2014/chart" uri="{C3380CC4-5D6E-409C-BE32-E72D297353CC}">
              <c16:uniqueId val="{00000000-7188-4671-8FBC-BD6B7867CB4C}"/>
            </c:ext>
          </c:extLst>
        </c:ser>
        <c:ser>
          <c:idx val="1"/>
          <c:order val="1"/>
          <c:tx>
            <c:strRef>
              <c:f>'Nbr esp par observateurs'!$K$5</c:f>
              <c:strCache>
                <c:ptCount val="1"/>
                <c:pt idx="0">
                  <c:v>Professionnals</c:v>
                </c:pt>
              </c:strCache>
            </c:strRef>
          </c:tx>
          <c:spPr>
            <a:solidFill>
              <a:srgbClr val="0070C0"/>
            </a:solidFill>
            <a:ln>
              <a:noFill/>
            </a:ln>
            <a:effectLst/>
            <a:sp3d/>
          </c:spPr>
          <c:invertIfNegative val="0"/>
          <c:cat>
            <c:strRef>
              <c:f>'Nbr esp par observateurs'!$C$6:$C$13</c:f>
              <c:strCache>
                <c:ptCount val="8"/>
                <c:pt idx="0">
                  <c:v>1</c:v>
                </c:pt>
                <c:pt idx="1">
                  <c:v>0-4</c:v>
                </c:pt>
                <c:pt idx="2">
                  <c:v>5-16</c:v>
                </c:pt>
                <c:pt idx="3">
                  <c:v>17-32</c:v>
                </c:pt>
                <c:pt idx="4">
                  <c:v>33-64</c:v>
                </c:pt>
                <c:pt idx="5">
                  <c:v>65-126</c:v>
                </c:pt>
                <c:pt idx="6">
                  <c:v>127-256</c:v>
                </c:pt>
                <c:pt idx="7">
                  <c:v>&gt; 256</c:v>
                </c:pt>
              </c:strCache>
            </c:strRef>
          </c:cat>
          <c:val>
            <c:numRef>
              <c:f>'Nbr esp par observateurs'!$K$6:$K$13</c:f>
              <c:numCache>
                <c:formatCode>General</c:formatCode>
                <c:ptCount val="8"/>
                <c:pt idx="0">
                  <c:v>4618</c:v>
                </c:pt>
                <c:pt idx="1">
                  <c:v>3841</c:v>
                </c:pt>
                <c:pt idx="2">
                  <c:v>9047</c:v>
                </c:pt>
                <c:pt idx="3">
                  <c:v>10141</c:v>
                </c:pt>
                <c:pt idx="4">
                  <c:v>6978</c:v>
                </c:pt>
                <c:pt idx="5">
                  <c:v>1359</c:v>
                </c:pt>
                <c:pt idx="6">
                  <c:v>233</c:v>
                </c:pt>
                <c:pt idx="7">
                  <c:v>18</c:v>
                </c:pt>
              </c:numCache>
            </c:numRef>
          </c:val>
          <c:extLst>
            <c:ext xmlns:c16="http://schemas.microsoft.com/office/drawing/2014/chart" uri="{C3380CC4-5D6E-409C-BE32-E72D297353CC}">
              <c16:uniqueId val="{00000001-7188-4671-8FBC-BD6B7867CB4C}"/>
            </c:ext>
          </c:extLst>
        </c:ser>
        <c:dLbls>
          <c:showLegendKey val="0"/>
          <c:showVal val="0"/>
          <c:showCatName val="0"/>
          <c:showSerName val="0"/>
          <c:showPercent val="0"/>
          <c:showBubbleSize val="0"/>
        </c:dLbls>
        <c:gapWidth val="70"/>
        <c:gapDepth val="70"/>
        <c:shape val="box"/>
        <c:axId val="843731168"/>
        <c:axId val="843735744"/>
        <c:axId val="0"/>
      </c:bar3DChart>
      <c:catAx>
        <c:axId val="8437311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43735744"/>
        <c:crosses val="autoZero"/>
        <c:auto val="1"/>
        <c:lblAlgn val="ctr"/>
        <c:lblOffset val="100"/>
        <c:noMultiLvlLbl val="0"/>
      </c:catAx>
      <c:valAx>
        <c:axId val="843735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43731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4435475" cy="355599"/>
          </a:xfrm>
          <a:prstGeom prst="rect">
            <a:avLst/>
          </a:prstGeom>
        </p:spPr>
        <p:txBody>
          <a:bodyPr vert="horz" lIns="91431" tIns="45716" rIns="91431" bIns="45716" rtlCol="0"/>
          <a:lstStyle>
            <a:lvl1pPr algn="l">
              <a:defRPr sz="1200"/>
            </a:lvl1pPr>
          </a:lstStyle>
          <a:p>
            <a:endParaRPr lang="fr-BE"/>
          </a:p>
        </p:txBody>
      </p:sp>
      <p:sp>
        <p:nvSpPr>
          <p:cNvPr id="3" name="Espace réservé de la date 2"/>
          <p:cNvSpPr>
            <a:spLocks noGrp="1"/>
          </p:cNvSpPr>
          <p:nvPr>
            <p:ph type="dt" sz="quarter" idx="1"/>
          </p:nvPr>
        </p:nvSpPr>
        <p:spPr>
          <a:xfrm>
            <a:off x="5797551" y="1"/>
            <a:ext cx="4435475" cy="355599"/>
          </a:xfrm>
          <a:prstGeom prst="rect">
            <a:avLst/>
          </a:prstGeom>
        </p:spPr>
        <p:txBody>
          <a:bodyPr vert="horz" lIns="91431" tIns="45716" rIns="91431" bIns="45716" rtlCol="0"/>
          <a:lstStyle>
            <a:lvl1pPr algn="r">
              <a:defRPr sz="1200"/>
            </a:lvl1pPr>
          </a:lstStyle>
          <a:p>
            <a:fld id="{69620167-E8A2-4239-BE82-393BE4B15B8D}" type="datetimeFigureOut">
              <a:rPr lang="fr-BE" smtClean="0"/>
              <a:t>18-03-24</a:t>
            </a:fld>
            <a:endParaRPr lang="fr-BE"/>
          </a:p>
        </p:txBody>
      </p:sp>
      <p:sp>
        <p:nvSpPr>
          <p:cNvPr id="4" name="Espace réservé du pied de page 3"/>
          <p:cNvSpPr>
            <a:spLocks noGrp="1"/>
          </p:cNvSpPr>
          <p:nvPr>
            <p:ph type="ftr" sz="quarter" idx="2"/>
          </p:nvPr>
        </p:nvSpPr>
        <p:spPr>
          <a:xfrm>
            <a:off x="1" y="6748464"/>
            <a:ext cx="4435475" cy="355599"/>
          </a:xfrm>
          <a:prstGeom prst="rect">
            <a:avLst/>
          </a:prstGeom>
        </p:spPr>
        <p:txBody>
          <a:bodyPr vert="horz" lIns="91431" tIns="45716" rIns="91431" bIns="45716" rtlCol="0" anchor="b"/>
          <a:lstStyle>
            <a:lvl1pPr algn="l">
              <a:defRPr sz="1200"/>
            </a:lvl1pPr>
          </a:lstStyle>
          <a:p>
            <a:endParaRPr lang="fr-BE"/>
          </a:p>
        </p:txBody>
      </p:sp>
      <p:sp>
        <p:nvSpPr>
          <p:cNvPr id="5" name="Espace réservé du numéro de diapositive 4"/>
          <p:cNvSpPr>
            <a:spLocks noGrp="1"/>
          </p:cNvSpPr>
          <p:nvPr>
            <p:ph type="sldNum" sz="quarter" idx="3"/>
          </p:nvPr>
        </p:nvSpPr>
        <p:spPr>
          <a:xfrm>
            <a:off x="5797551" y="6748464"/>
            <a:ext cx="4435475" cy="355599"/>
          </a:xfrm>
          <a:prstGeom prst="rect">
            <a:avLst/>
          </a:prstGeom>
        </p:spPr>
        <p:txBody>
          <a:bodyPr vert="horz" lIns="91431" tIns="45716" rIns="91431" bIns="45716" rtlCol="0" anchor="b"/>
          <a:lstStyle>
            <a:lvl1pPr algn="r">
              <a:defRPr sz="1200"/>
            </a:lvl1pPr>
          </a:lstStyle>
          <a:p>
            <a:fld id="{1A1075C2-DB25-4444-9CED-5547AEB4AB63}" type="slidenum">
              <a:rPr lang="fr-BE" smtClean="0"/>
              <a:t>‹N°›</a:t>
            </a:fld>
            <a:endParaRPr lang="fr-BE"/>
          </a:p>
        </p:txBody>
      </p:sp>
    </p:spTree>
    <p:extLst>
      <p:ext uri="{BB962C8B-B14F-4D97-AF65-F5344CB8AC3E}">
        <p14:creationId xmlns:p14="http://schemas.microsoft.com/office/powerpoint/2010/main" val="387424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4434999" cy="356437"/>
          </a:xfrm>
          <a:prstGeom prst="rect">
            <a:avLst/>
          </a:prstGeom>
        </p:spPr>
        <p:txBody>
          <a:bodyPr vert="horz" lIns="99066" tIns="49533" rIns="99066" bIns="49533" rtlCol="0"/>
          <a:lstStyle>
            <a:lvl1pPr algn="l">
              <a:defRPr sz="1300"/>
            </a:lvl1pPr>
          </a:lstStyle>
          <a:p>
            <a:endParaRPr lang="fr-BE"/>
          </a:p>
        </p:txBody>
      </p:sp>
      <p:sp>
        <p:nvSpPr>
          <p:cNvPr id="3" name="Espace réservé de la date 2"/>
          <p:cNvSpPr>
            <a:spLocks noGrp="1"/>
          </p:cNvSpPr>
          <p:nvPr>
            <p:ph type="dt" idx="1"/>
          </p:nvPr>
        </p:nvSpPr>
        <p:spPr>
          <a:xfrm>
            <a:off x="5797247" y="1"/>
            <a:ext cx="4434999" cy="356437"/>
          </a:xfrm>
          <a:prstGeom prst="rect">
            <a:avLst/>
          </a:prstGeom>
        </p:spPr>
        <p:txBody>
          <a:bodyPr vert="horz" lIns="99066" tIns="49533" rIns="99066" bIns="49533" rtlCol="0"/>
          <a:lstStyle>
            <a:lvl1pPr algn="r">
              <a:defRPr sz="1300"/>
            </a:lvl1pPr>
          </a:lstStyle>
          <a:p>
            <a:fld id="{A3FC283A-C98E-462F-BBF1-1FB8A48CB190}" type="datetimeFigureOut">
              <a:rPr lang="fr-BE" smtClean="0"/>
              <a:t>18-03-24</a:t>
            </a:fld>
            <a:endParaRPr lang="fr-BE"/>
          </a:p>
        </p:txBody>
      </p:sp>
      <p:sp>
        <p:nvSpPr>
          <p:cNvPr id="4" name="Espace réservé de l'image des diapositives 3"/>
          <p:cNvSpPr>
            <a:spLocks noGrp="1" noRot="1" noChangeAspect="1"/>
          </p:cNvSpPr>
          <p:nvPr>
            <p:ph type="sldImg" idx="2"/>
          </p:nvPr>
        </p:nvSpPr>
        <p:spPr>
          <a:xfrm>
            <a:off x="2986088" y="887413"/>
            <a:ext cx="4264025" cy="2398712"/>
          </a:xfrm>
          <a:prstGeom prst="rect">
            <a:avLst/>
          </a:prstGeom>
          <a:noFill/>
          <a:ln w="12700">
            <a:solidFill>
              <a:prstClr val="black"/>
            </a:solidFill>
          </a:ln>
        </p:spPr>
        <p:txBody>
          <a:bodyPr vert="horz" lIns="99066" tIns="49533" rIns="99066" bIns="49533" rtlCol="0" anchor="ctr"/>
          <a:lstStyle/>
          <a:p>
            <a:endParaRPr lang="fr-BE"/>
          </a:p>
        </p:txBody>
      </p:sp>
      <p:sp>
        <p:nvSpPr>
          <p:cNvPr id="5" name="Espace réservé des notes 4"/>
          <p:cNvSpPr>
            <a:spLocks noGrp="1"/>
          </p:cNvSpPr>
          <p:nvPr>
            <p:ph type="body" sz="quarter" idx="3"/>
          </p:nvPr>
        </p:nvSpPr>
        <p:spPr>
          <a:xfrm>
            <a:off x="1023462" y="3418831"/>
            <a:ext cx="8187690" cy="2797225"/>
          </a:xfrm>
          <a:prstGeom prst="rect">
            <a:avLst/>
          </a:prstGeom>
        </p:spPr>
        <p:txBody>
          <a:bodyPr vert="horz" lIns="99066" tIns="49533" rIns="99066" bIns="49533"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1" y="6747629"/>
            <a:ext cx="4434999" cy="356436"/>
          </a:xfrm>
          <a:prstGeom prst="rect">
            <a:avLst/>
          </a:prstGeom>
        </p:spPr>
        <p:txBody>
          <a:bodyPr vert="horz" lIns="99066" tIns="49533" rIns="99066" bIns="49533" rtlCol="0" anchor="b"/>
          <a:lstStyle>
            <a:lvl1pPr algn="l">
              <a:defRPr sz="1300"/>
            </a:lvl1pPr>
          </a:lstStyle>
          <a:p>
            <a:endParaRPr lang="fr-BE"/>
          </a:p>
        </p:txBody>
      </p:sp>
      <p:sp>
        <p:nvSpPr>
          <p:cNvPr id="7" name="Espace réservé du numéro de diapositive 6"/>
          <p:cNvSpPr>
            <a:spLocks noGrp="1"/>
          </p:cNvSpPr>
          <p:nvPr>
            <p:ph type="sldNum" sz="quarter" idx="5"/>
          </p:nvPr>
        </p:nvSpPr>
        <p:spPr>
          <a:xfrm>
            <a:off x="5797247" y="6747629"/>
            <a:ext cx="4434999" cy="356436"/>
          </a:xfrm>
          <a:prstGeom prst="rect">
            <a:avLst/>
          </a:prstGeom>
        </p:spPr>
        <p:txBody>
          <a:bodyPr vert="horz" lIns="99066" tIns="49533" rIns="99066" bIns="49533" rtlCol="0" anchor="b"/>
          <a:lstStyle>
            <a:lvl1pPr algn="r">
              <a:defRPr sz="1300"/>
            </a:lvl1pPr>
          </a:lstStyle>
          <a:p>
            <a:fld id="{FF7CBA7B-F86B-49E4-B778-81CBD7B18CA0}" type="slidenum">
              <a:rPr lang="fr-BE" smtClean="0"/>
              <a:t>‹N°›</a:t>
            </a:fld>
            <a:endParaRPr lang="fr-BE"/>
          </a:p>
        </p:txBody>
      </p:sp>
    </p:spTree>
    <p:extLst>
      <p:ext uri="{BB962C8B-B14F-4D97-AF65-F5344CB8AC3E}">
        <p14:creationId xmlns:p14="http://schemas.microsoft.com/office/powerpoint/2010/main" val="594752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ctr" defTabSz="990657">
              <a:defRPr/>
            </a:pPr>
            <a:r>
              <a:rPr lang="en-US" sz="2500" b="1" dirty="0">
                <a:latin typeface="Calibri" panose="020F0502020204030204" pitchFamily="34" charset="0"/>
                <a:cs typeface="Calibri" panose="020F0502020204030204" pitchFamily="34" charset="0"/>
              </a:rPr>
              <a:t>Changes in the </a:t>
            </a:r>
            <a:r>
              <a:rPr lang="en-US" sz="2500" b="1" dirty="0" err="1">
                <a:latin typeface="Calibri" panose="020F0502020204030204" pitchFamily="34" charset="0"/>
                <a:cs typeface="Calibri" panose="020F0502020204030204" pitchFamily="34" charset="0"/>
              </a:rPr>
              <a:t>behaviour</a:t>
            </a:r>
            <a:r>
              <a:rPr lang="en-US" sz="2500" b="1" dirty="0">
                <a:latin typeface="Calibri" panose="020F0502020204030204" pitchFamily="34" charset="0"/>
                <a:cs typeface="Calibri" panose="020F0502020204030204" pitchFamily="34" charset="0"/>
              </a:rPr>
              <a:t> of field observers since the development of digital interfaces</a:t>
            </a:r>
            <a:endParaRPr lang="fr-BE" sz="2500" b="1" dirty="0">
              <a:latin typeface="Calibri" panose="020F0502020204030204" pitchFamily="34" charset="0"/>
              <a:cs typeface="Calibri" panose="020F0502020204030204" pitchFamily="34" charset="0"/>
            </a:endParaRPr>
          </a:p>
          <a:p>
            <a:endParaRPr lang="fr-BE" sz="2100" dirty="0"/>
          </a:p>
        </p:txBody>
      </p:sp>
      <p:sp>
        <p:nvSpPr>
          <p:cNvPr id="4" name="Espace réservé du numéro de diapositive 3"/>
          <p:cNvSpPr>
            <a:spLocks noGrp="1"/>
          </p:cNvSpPr>
          <p:nvPr>
            <p:ph type="sldNum" sz="quarter" idx="10"/>
          </p:nvPr>
        </p:nvSpPr>
        <p:spPr/>
        <p:txBody>
          <a:bodyPr/>
          <a:lstStyle/>
          <a:p>
            <a:fld id="{FF7CBA7B-F86B-49E4-B778-81CBD7B18CA0}" type="slidenum">
              <a:rPr lang="fr-BE" smtClean="0"/>
              <a:t>1</a:t>
            </a:fld>
            <a:endParaRPr lang="fr-BE"/>
          </a:p>
        </p:txBody>
      </p:sp>
    </p:spTree>
    <p:extLst>
      <p:ext uri="{BB962C8B-B14F-4D97-AF65-F5344CB8AC3E}">
        <p14:creationId xmlns:p14="http://schemas.microsoft.com/office/powerpoint/2010/main" val="1601289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109913" y="163513"/>
            <a:ext cx="4265612" cy="2400300"/>
          </a:xfrm>
        </p:spPr>
      </p:sp>
      <p:sp>
        <p:nvSpPr>
          <p:cNvPr id="3" name="Espace réservé des notes 2"/>
          <p:cNvSpPr>
            <a:spLocks noGrp="1"/>
          </p:cNvSpPr>
          <p:nvPr>
            <p:ph type="body" idx="1"/>
          </p:nvPr>
        </p:nvSpPr>
        <p:spPr>
          <a:xfrm>
            <a:off x="376007" y="2974808"/>
            <a:ext cx="9431036" cy="2797225"/>
          </a:xfrm>
        </p:spPr>
        <p:txBody>
          <a:bodyPr/>
          <a:lstStyle/>
          <a:p>
            <a:r>
              <a:rPr lang="en-US" sz="2100" b="1" dirty="0"/>
              <a:t>If we now look at the way in which observations are made, before 2000 most volunteers and professionals compiled lists of species. </a:t>
            </a:r>
          </a:p>
          <a:p>
            <a:pPr defTabSz="990657">
              <a:defRPr/>
            </a:pPr>
            <a:endParaRPr lang="en-US" sz="2100" b="1" dirty="0">
              <a:latin typeface="Calibri" panose="020F0502020204030204" pitchFamily="34" charset="0"/>
              <a:cs typeface="Calibri" panose="020F0502020204030204" pitchFamily="34" charset="0"/>
            </a:endParaRPr>
          </a:p>
          <a:p>
            <a:pPr defTabSz="990657">
              <a:defRPr/>
            </a:pPr>
            <a:r>
              <a:rPr lang="en-US" sz="2100" b="1" dirty="0">
                <a:latin typeface="Calibri" panose="020F0502020204030204" pitchFamily="34" charset="0"/>
                <a:cs typeface="Calibri" panose="020F0502020204030204" pitchFamily="34" charset="0"/>
              </a:rPr>
              <a:t># After 2000, this is no longer the case !</a:t>
            </a:r>
          </a:p>
          <a:p>
            <a:pPr defTabSz="990657">
              <a:defRPr/>
            </a:pPr>
            <a:r>
              <a:rPr lang="en-US" sz="2100" b="1" dirty="0">
                <a:latin typeface="Calibri" panose="020F0502020204030204" pitchFamily="34" charset="0"/>
                <a:cs typeface="Calibri" panose="020F0502020204030204" pitchFamily="34" charset="0"/>
              </a:rPr>
              <a:t>The vast majority of sightings are of one species or a very limited number; fewer sufficiently comprehensive lists are being compiled.</a:t>
            </a:r>
          </a:p>
          <a:p>
            <a:pPr defTabSz="990657">
              <a:defRPr/>
            </a:pPr>
            <a:endParaRPr lang="fr-BE" sz="2100" b="1" dirty="0"/>
          </a:p>
          <a:p>
            <a:pPr defTabSz="990657">
              <a:defRPr/>
            </a:pPr>
            <a:r>
              <a:rPr lang="fr-BE" sz="2100" b="1" dirty="0"/>
              <a:t># So, do </a:t>
            </a:r>
            <a:r>
              <a:rPr lang="en-US" sz="2100" b="1" dirty="0">
                <a:latin typeface="Calibri" panose="020F0502020204030204" pitchFamily="34" charset="0"/>
                <a:cs typeface="Calibri" panose="020F0502020204030204" pitchFamily="34" charset="0"/>
              </a:rPr>
              <a:t>they target certain groups of species ?</a:t>
            </a:r>
            <a:endParaRPr lang="fr-BE" sz="2100" b="1" dirty="0">
              <a:latin typeface="Calibri" panose="020F0502020204030204" pitchFamily="34" charset="0"/>
              <a:cs typeface="Calibri" panose="020F0502020204030204" pitchFamily="34" charset="0"/>
            </a:endParaRPr>
          </a:p>
          <a:p>
            <a:endParaRPr lang="fr-BE" dirty="0"/>
          </a:p>
        </p:txBody>
      </p:sp>
      <p:sp>
        <p:nvSpPr>
          <p:cNvPr id="4" name="Espace réservé du numéro de diapositive 3"/>
          <p:cNvSpPr>
            <a:spLocks noGrp="1"/>
          </p:cNvSpPr>
          <p:nvPr>
            <p:ph type="sldNum" sz="quarter" idx="10"/>
          </p:nvPr>
        </p:nvSpPr>
        <p:spPr/>
        <p:txBody>
          <a:bodyPr/>
          <a:lstStyle/>
          <a:p>
            <a:fld id="{FF7CBA7B-F86B-49E4-B778-81CBD7B18CA0}" type="slidenum">
              <a:rPr lang="fr-BE" smtClean="0"/>
              <a:t>10</a:t>
            </a:fld>
            <a:endParaRPr lang="fr-BE"/>
          </a:p>
        </p:txBody>
      </p:sp>
    </p:spTree>
    <p:extLst>
      <p:ext uri="{BB962C8B-B14F-4D97-AF65-F5344CB8AC3E}">
        <p14:creationId xmlns:p14="http://schemas.microsoft.com/office/powerpoint/2010/main" val="219079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051175" y="211138"/>
            <a:ext cx="4267200" cy="2400300"/>
          </a:xfrm>
        </p:spPr>
      </p:sp>
      <p:sp>
        <p:nvSpPr>
          <p:cNvPr id="3" name="Espace réservé des notes 2"/>
          <p:cNvSpPr>
            <a:spLocks noGrp="1"/>
          </p:cNvSpPr>
          <p:nvPr>
            <p:ph type="body" idx="1"/>
          </p:nvPr>
        </p:nvSpPr>
        <p:spPr>
          <a:xfrm>
            <a:off x="366485" y="3052029"/>
            <a:ext cx="9183480" cy="2797225"/>
          </a:xfrm>
        </p:spPr>
        <p:txBody>
          <a:bodyPr/>
          <a:lstStyle/>
          <a:p>
            <a:r>
              <a:rPr lang="en-US" sz="2100" b="1" dirty="0"/>
              <a:t>If we look at the professional or non-professional origin of the data for Flora, overall, 44% of the data was of professional origin before the development of new technologies.</a:t>
            </a:r>
          </a:p>
          <a:p>
            <a:endParaRPr lang="en-US" sz="2100" b="1" dirty="0"/>
          </a:p>
          <a:p>
            <a:pPr defTabSz="990657">
              <a:defRPr/>
            </a:pPr>
            <a:r>
              <a:rPr lang="en-US" sz="2100" b="1" dirty="0">
                <a:latin typeface="Calibri" panose="020F0502020204030204" pitchFamily="34" charset="0"/>
                <a:cs typeface="Calibri" panose="020F0502020204030204" pitchFamily="34" charset="0"/>
              </a:rPr>
              <a:t># Only in the case of rare species, certain species are more often observed by professionals than by volunteers or vice-versa.</a:t>
            </a:r>
            <a:endParaRPr lang="fr-BE" sz="2100" b="1" dirty="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10"/>
          </p:nvPr>
        </p:nvSpPr>
        <p:spPr/>
        <p:txBody>
          <a:bodyPr/>
          <a:lstStyle/>
          <a:p>
            <a:fld id="{FF7CBA7B-F86B-49E4-B778-81CBD7B18CA0}" type="slidenum">
              <a:rPr lang="fr-BE" smtClean="0"/>
              <a:t>11</a:t>
            </a:fld>
            <a:endParaRPr lang="fr-BE"/>
          </a:p>
        </p:txBody>
      </p:sp>
    </p:spTree>
    <p:extLst>
      <p:ext uri="{BB962C8B-B14F-4D97-AF65-F5344CB8AC3E}">
        <p14:creationId xmlns:p14="http://schemas.microsoft.com/office/powerpoint/2010/main" val="2720313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052763" y="288925"/>
            <a:ext cx="4264025" cy="2398713"/>
          </a:xfrm>
        </p:spPr>
      </p:sp>
      <p:sp>
        <p:nvSpPr>
          <p:cNvPr id="3" name="Espace réservé des notes 2"/>
          <p:cNvSpPr>
            <a:spLocks noGrp="1"/>
          </p:cNvSpPr>
          <p:nvPr>
            <p:ph type="body" idx="1"/>
          </p:nvPr>
        </p:nvSpPr>
        <p:spPr>
          <a:xfrm>
            <a:off x="304686" y="3418831"/>
            <a:ext cx="9521400" cy="2797225"/>
          </a:xfrm>
        </p:spPr>
        <p:txBody>
          <a:bodyPr/>
          <a:lstStyle/>
          <a:p>
            <a:pPr defTabSz="990657">
              <a:defRPr/>
            </a:pPr>
            <a:r>
              <a:rPr lang="en-US" sz="2100" b="1" dirty="0"/>
              <a:t>After 2000, the number of volunteers increased considerably </a:t>
            </a:r>
            <a:r>
              <a:rPr lang="en-US" sz="2100" b="1" dirty="0">
                <a:latin typeface="Calibri" panose="020F0502020204030204" pitchFamily="34" charset="0"/>
                <a:cs typeface="Calibri" panose="020F0502020204030204" pitchFamily="34" charset="0"/>
              </a:rPr>
              <a:t>but professionals still account for 30% of data </a:t>
            </a:r>
            <a:endParaRPr lang="fr-BE" sz="2100" b="1" dirty="0">
              <a:latin typeface="Calibri" panose="020F0502020204030204" pitchFamily="34" charset="0"/>
              <a:cs typeface="Calibri" panose="020F0502020204030204" pitchFamily="34" charset="0"/>
            </a:endParaRPr>
          </a:p>
          <a:p>
            <a:r>
              <a:rPr lang="en-US" sz="2100" b="1" dirty="0"/>
              <a:t> </a:t>
            </a:r>
          </a:p>
          <a:p>
            <a:pPr defTabSz="990657">
              <a:defRPr/>
            </a:pPr>
            <a:r>
              <a:rPr lang="en-US" sz="2100" b="1" dirty="0">
                <a:latin typeface="Calibri" panose="020F0502020204030204" pitchFamily="34" charset="0"/>
                <a:cs typeface="Calibri" panose="020F0502020204030204" pitchFamily="34" charset="0"/>
              </a:rPr>
              <a:t># However, clearly, the rarer the species, the more often they are observed by volunteers.</a:t>
            </a:r>
          </a:p>
          <a:p>
            <a:pPr defTabSz="990657">
              <a:defRPr/>
            </a:pPr>
            <a:endParaRPr lang="fr-BE" sz="2100" b="1" dirty="0">
              <a:latin typeface="Calibri" panose="020F0502020204030204" pitchFamily="34" charset="0"/>
              <a:cs typeface="Calibri" panose="020F0502020204030204" pitchFamily="34" charset="0"/>
            </a:endParaRPr>
          </a:p>
          <a:p>
            <a:r>
              <a:rPr lang="en-US" sz="2100" b="1" dirty="0">
                <a:latin typeface="Calibri" panose="020F0502020204030204" pitchFamily="34" charset="0"/>
                <a:cs typeface="Calibri" panose="020F0502020204030204" pitchFamily="34" charset="0"/>
              </a:rPr>
              <a:t># This induces a major structural change that limits the use of data, in particular to determine whether an inventory was more or less complete and to identify absences.</a:t>
            </a:r>
            <a:endParaRPr lang="fr-BE" sz="2100" b="1" dirty="0"/>
          </a:p>
        </p:txBody>
      </p:sp>
      <p:sp>
        <p:nvSpPr>
          <p:cNvPr id="4" name="Espace réservé du numéro de diapositive 3"/>
          <p:cNvSpPr>
            <a:spLocks noGrp="1"/>
          </p:cNvSpPr>
          <p:nvPr>
            <p:ph type="sldNum" sz="quarter" idx="10"/>
          </p:nvPr>
        </p:nvSpPr>
        <p:spPr/>
        <p:txBody>
          <a:bodyPr/>
          <a:lstStyle/>
          <a:p>
            <a:fld id="{FF7CBA7B-F86B-49E4-B778-81CBD7B18CA0}" type="slidenum">
              <a:rPr lang="fr-BE" smtClean="0"/>
              <a:t>12</a:t>
            </a:fld>
            <a:endParaRPr lang="fr-BE"/>
          </a:p>
        </p:txBody>
      </p:sp>
    </p:spTree>
    <p:extLst>
      <p:ext uri="{BB962C8B-B14F-4D97-AF65-F5344CB8AC3E}">
        <p14:creationId xmlns:p14="http://schemas.microsoft.com/office/powerpoint/2010/main" val="2755482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967038" y="163513"/>
            <a:ext cx="4264025" cy="2398712"/>
          </a:xfrm>
        </p:spPr>
      </p:sp>
      <p:sp>
        <p:nvSpPr>
          <p:cNvPr id="3" name="Espace réservé des notes 2"/>
          <p:cNvSpPr>
            <a:spLocks noGrp="1"/>
          </p:cNvSpPr>
          <p:nvPr>
            <p:ph type="body" idx="1"/>
          </p:nvPr>
        </p:nvSpPr>
        <p:spPr>
          <a:xfrm>
            <a:off x="305056" y="3158208"/>
            <a:ext cx="9588051" cy="3328798"/>
          </a:xfrm>
        </p:spPr>
        <p:txBody>
          <a:bodyPr/>
          <a:lstStyle/>
          <a:p>
            <a:r>
              <a:rPr lang="en-US" sz="2100" b="1" dirty="0"/>
              <a:t>Another consequence of these changes in </a:t>
            </a:r>
            <a:r>
              <a:rPr lang="en-US" sz="2100" b="1" dirty="0" err="1"/>
              <a:t>behaviour</a:t>
            </a:r>
            <a:r>
              <a:rPr lang="en-US" sz="2100" b="1" dirty="0"/>
              <a:t> is significant changes in the detectability of species, which is essential if we are to be able to assess their vulnerability. </a:t>
            </a:r>
          </a:p>
          <a:p>
            <a:endParaRPr lang="en-US" sz="2100" b="1" dirty="0"/>
          </a:p>
          <a:p>
            <a:r>
              <a:rPr lang="en-US" sz="2100" b="1" dirty="0"/>
              <a:t>This graph shows how evolves the species richness of different groups of species defined on the basis of their rarity. For example, the very common species in red are the first to be observed and quickly saturate when they have all been observed. The rarer the species, the longer it takes to observe them.</a:t>
            </a:r>
          </a:p>
          <a:p>
            <a:endParaRPr lang="en-US" dirty="0" err="1"/>
          </a:p>
        </p:txBody>
      </p:sp>
      <p:sp>
        <p:nvSpPr>
          <p:cNvPr id="4" name="Espace réservé du numéro de diapositive 3"/>
          <p:cNvSpPr>
            <a:spLocks noGrp="1"/>
          </p:cNvSpPr>
          <p:nvPr>
            <p:ph type="sldNum" sz="quarter" idx="10"/>
          </p:nvPr>
        </p:nvSpPr>
        <p:spPr/>
        <p:txBody>
          <a:bodyPr/>
          <a:lstStyle/>
          <a:p>
            <a:fld id="{FF7CBA7B-F86B-49E4-B778-81CBD7B18CA0}" type="slidenum">
              <a:rPr lang="fr-BE" smtClean="0"/>
              <a:t>13</a:t>
            </a:fld>
            <a:endParaRPr lang="fr-BE"/>
          </a:p>
        </p:txBody>
      </p:sp>
    </p:spTree>
    <p:extLst>
      <p:ext uri="{BB962C8B-B14F-4D97-AF65-F5344CB8AC3E}">
        <p14:creationId xmlns:p14="http://schemas.microsoft.com/office/powerpoint/2010/main" val="2798672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203575" y="201613"/>
            <a:ext cx="4267200" cy="2400300"/>
          </a:xfrm>
        </p:spPr>
      </p:sp>
      <p:sp>
        <p:nvSpPr>
          <p:cNvPr id="3" name="Espace réservé des notes 2"/>
          <p:cNvSpPr>
            <a:spLocks noGrp="1"/>
          </p:cNvSpPr>
          <p:nvPr>
            <p:ph type="body" idx="1"/>
          </p:nvPr>
        </p:nvSpPr>
        <p:spPr>
          <a:xfrm>
            <a:off x="199950" y="2916892"/>
            <a:ext cx="9854649" cy="3830737"/>
          </a:xfrm>
        </p:spPr>
        <p:txBody>
          <a:bodyPr/>
          <a:lstStyle/>
          <a:p>
            <a:r>
              <a:rPr lang="en-US" sz="2100" b="1" dirty="0"/>
              <a:t>If we apply this pattern to the different sampling periods for Flora, we see marked differences.</a:t>
            </a:r>
          </a:p>
          <a:p>
            <a:r>
              <a:rPr lang="en-US" sz="2100" b="1" dirty="0"/>
              <a:t>For the older data, the inventory was relatively systematic, with an expected distribution of the different categories of rarity.</a:t>
            </a:r>
          </a:p>
          <a:p>
            <a:r>
              <a:rPr lang="en-US" sz="2100" b="1" dirty="0"/>
              <a:t># For the post-atlas period, inventories focused on fairly rare species, neglecting more widespread species and targeting specifically rare species.</a:t>
            </a:r>
          </a:p>
          <a:p>
            <a:r>
              <a:rPr lang="en-US" sz="2100" b="1" dirty="0"/>
              <a:t># Since the development of new technologies, the inventories are even different, with more abundant species (because there are many more observers everywhere) but also more moderately rare species and rare species that are well monitored.</a:t>
            </a:r>
          </a:p>
          <a:p>
            <a:pPr defTabSz="990657">
              <a:defRPr/>
            </a:pPr>
            <a:r>
              <a:rPr lang="en-US" sz="2100" b="1" dirty="0"/>
              <a:t># </a:t>
            </a:r>
            <a:r>
              <a:rPr lang="fr-BE" sz="2100" b="1" dirty="0" err="1">
                <a:latin typeface="Calibri" panose="020F0502020204030204" pitchFamily="34" charset="0"/>
                <a:cs typeface="Calibri" panose="020F0502020204030204" pitchFamily="34" charset="0"/>
              </a:rPr>
              <a:t>We</a:t>
            </a:r>
            <a:r>
              <a:rPr lang="fr-BE" sz="2100" b="1" dirty="0">
                <a:latin typeface="Calibri" panose="020F0502020204030204" pitchFamily="34" charset="0"/>
                <a:cs typeface="Calibri" panose="020F0502020204030204" pitchFamily="34" charset="0"/>
              </a:rPr>
              <a:t> </a:t>
            </a:r>
            <a:r>
              <a:rPr lang="fr-BE" sz="2100" b="1" dirty="0" err="1">
                <a:latin typeface="Calibri" panose="020F0502020204030204" pitchFamily="34" charset="0"/>
                <a:cs typeface="Calibri" panose="020F0502020204030204" pitchFamily="34" charset="0"/>
              </a:rPr>
              <a:t>didn't</a:t>
            </a:r>
            <a:r>
              <a:rPr lang="fr-BE" sz="2100" b="1" dirty="0">
                <a:latin typeface="Calibri" panose="020F0502020204030204" pitchFamily="34" charset="0"/>
                <a:cs typeface="Calibri" panose="020F0502020204030204" pitchFamily="34" charset="0"/>
              </a:rPr>
              <a:t> </a:t>
            </a:r>
            <a:r>
              <a:rPr lang="fr-BE" sz="2100" b="1" dirty="0" err="1">
                <a:latin typeface="Calibri" panose="020F0502020204030204" pitchFamily="34" charset="0"/>
                <a:cs typeface="Calibri" panose="020F0502020204030204" pitchFamily="34" charset="0"/>
              </a:rPr>
              <a:t>sample</a:t>
            </a:r>
            <a:r>
              <a:rPr lang="fr-BE" sz="2100" b="1" dirty="0">
                <a:latin typeface="Calibri" panose="020F0502020204030204" pitchFamily="34" charset="0"/>
                <a:cs typeface="Calibri" panose="020F0502020204030204" pitchFamily="34" charset="0"/>
              </a:rPr>
              <a:t> in the </a:t>
            </a:r>
            <a:r>
              <a:rPr lang="fr-BE" sz="2100" b="1" dirty="0" err="1">
                <a:latin typeface="Calibri" panose="020F0502020204030204" pitchFamily="34" charset="0"/>
                <a:cs typeface="Calibri" panose="020F0502020204030204" pitchFamily="34" charset="0"/>
              </a:rPr>
              <a:t>same</a:t>
            </a:r>
            <a:r>
              <a:rPr lang="fr-BE" sz="2100" b="1" dirty="0">
                <a:latin typeface="Calibri" panose="020F0502020204030204" pitchFamily="34" charset="0"/>
                <a:cs typeface="Calibri" panose="020F0502020204030204" pitchFamily="34" charset="0"/>
              </a:rPr>
              <a:t> </a:t>
            </a:r>
            <a:r>
              <a:rPr lang="fr-BE" sz="2100" b="1" dirty="0" err="1">
                <a:latin typeface="Calibri" panose="020F0502020204030204" pitchFamily="34" charset="0"/>
                <a:cs typeface="Calibri" panose="020F0502020204030204" pitchFamily="34" charset="0"/>
              </a:rPr>
              <a:t>way</a:t>
            </a:r>
            <a:r>
              <a:rPr lang="fr-BE" sz="2100" b="1" dirty="0">
                <a:latin typeface="Calibri" panose="020F0502020204030204" pitchFamily="34" charset="0"/>
                <a:cs typeface="Calibri" panose="020F0502020204030204" pitchFamily="34" charset="0"/>
              </a:rPr>
              <a:t> at all! This</a:t>
            </a:r>
            <a:r>
              <a:rPr lang="en-US" sz="2100" b="1" dirty="0"/>
              <a:t> severely limits our ability to assess whether a species is declining or expanding.</a:t>
            </a:r>
            <a:endParaRPr lang="fr-BE" sz="2100" b="1" dirty="0"/>
          </a:p>
        </p:txBody>
      </p:sp>
      <p:sp>
        <p:nvSpPr>
          <p:cNvPr id="4" name="Espace réservé du numéro de diapositive 3"/>
          <p:cNvSpPr>
            <a:spLocks noGrp="1"/>
          </p:cNvSpPr>
          <p:nvPr>
            <p:ph type="sldNum" sz="quarter" idx="10"/>
          </p:nvPr>
        </p:nvSpPr>
        <p:spPr/>
        <p:txBody>
          <a:bodyPr/>
          <a:lstStyle/>
          <a:p>
            <a:fld id="{FF7CBA7B-F86B-49E4-B778-81CBD7B18CA0}" type="slidenum">
              <a:rPr lang="fr-BE" smtClean="0"/>
              <a:t>14</a:t>
            </a:fld>
            <a:endParaRPr lang="fr-BE"/>
          </a:p>
        </p:txBody>
      </p:sp>
    </p:spTree>
    <p:extLst>
      <p:ext uri="{BB962C8B-B14F-4D97-AF65-F5344CB8AC3E}">
        <p14:creationId xmlns:p14="http://schemas.microsoft.com/office/powerpoint/2010/main" val="1750357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089275" y="279400"/>
            <a:ext cx="4267200" cy="2400300"/>
          </a:xfrm>
        </p:spPr>
      </p:sp>
      <p:sp>
        <p:nvSpPr>
          <p:cNvPr id="3" name="Espace réservé des notes 2"/>
          <p:cNvSpPr>
            <a:spLocks noGrp="1"/>
          </p:cNvSpPr>
          <p:nvPr>
            <p:ph type="body" idx="1"/>
          </p:nvPr>
        </p:nvSpPr>
        <p:spPr>
          <a:xfrm>
            <a:off x="209470" y="2945850"/>
            <a:ext cx="9854650" cy="4013724"/>
          </a:xfrm>
        </p:spPr>
        <p:txBody>
          <a:bodyPr/>
          <a:lstStyle/>
          <a:p>
            <a:r>
              <a:rPr lang="en-US" sz="2100" b="1" dirty="0"/>
              <a:t>Here are a few examples, starting with the case of a species that has become very rare while sampling has increased. </a:t>
            </a:r>
          </a:p>
          <a:p>
            <a:r>
              <a:rPr lang="en-US" sz="2100" b="1" dirty="0"/>
              <a:t>We are sure that this species has declined significantly.</a:t>
            </a:r>
          </a:p>
          <a:p>
            <a:r>
              <a:rPr lang="en-US" sz="2100" b="1" dirty="0"/>
              <a:t># For the next one, we have a significant increase in the number of attendees, but there's nothing to say that this is the result of a positive change in its status. It may simply be a consequence of the increased sampling.</a:t>
            </a:r>
          </a:p>
          <a:p>
            <a:r>
              <a:rPr lang="en-US" sz="2100" b="1" dirty="0"/>
              <a:t># For this protected species of orchid, it's even problematic. Every field naturalist knows of numerous populations that have disappeared. The increase in the number of squares is only apparent. It is reassuring about the actual size of the species' range, but not about its dynamics. We must continue to protect it.</a:t>
            </a:r>
          </a:p>
          <a:p>
            <a:r>
              <a:rPr lang="en-US" sz="2100" b="1" dirty="0"/>
              <a:t># The detectability of species has evolved considerably and this raises questions about the methods to be used to detect threats.</a:t>
            </a:r>
            <a:endParaRPr lang="fr-BE" sz="2100" b="1" dirty="0"/>
          </a:p>
        </p:txBody>
      </p:sp>
      <p:sp>
        <p:nvSpPr>
          <p:cNvPr id="4" name="Espace réservé du numéro de diapositive 3"/>
          <p:cNvSpPr>
            <a:spLocks noGrp="1"/>
          </p:cNvSpPr>
          <p:nvPr>
            <p:ph type="sldNum" sz="quarter" idx="10"/>
          </p:nvPr>
        </p:nvSpPr>
        <p:spPr/>
        <p:txBody>
          <a:bodyPr/>
          <a:lstStyle/>
          <a:p>
            <a:fld id="{FF7CBA7B-F86B-49E4-B778-81CBD7B18CA0}" type="slidenum">
              <a:rPr lang="fr-BE" smtClean="0"/>
              <a:t>15</a:t>
            </a:fld>
            <a:endParaRPr lang="fr-BE"/>
          </a:p>
        </p:txBody>
      </p:sp>
    </p:spTree>
    <p:extLst>
      <p:ext uri="{BB962C8B-B14F-4D97-AF65-F5344CB8AC3E}">
        <p14:creationId xmlns:p14="http://schemas.microsoft.com/office/powerpoint/2010/main" val="3256723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024188" y="260350"/>
            <a:ext cx="4278312" cy="2406650"/>
          </a:xfrm>
        </p:spPr>
      </p:sp>
      <p:sp>
        <p:nvSpPr>
          <p:cNvPr id="3" name="Espace réservé des notes 2"/>
          <p:cNvSpPr>
            <a:spLocks noGrp="1"/>
          </p:cNvSpPr>
          <p:nvPr>
            <p:ph type="body" idx="1"/>
          </p:nvPr>
        </p:nvSpPr>
        <p:spPr>
          <a:xfrm>
            <a:off x="228513" y="2830018"/>
            <a:ext cx="9711829" cy="3917611"/>
          </a:xfrm>
        </p:spPr>
        <p:txBody>
          <a:bodyPr/>
          <a:lstStyle/>
          <a:p>
            <a:r>
              <a:rPr lang="en-US" sz="2100" b="1" dirty="0"/>
              <a:t>Does more data mean more information?</a:t>
            </a:r>
          </a:p>
          <a:p>
            <a:r>
              <a:rPr lang="en-US" sz="2100" b="1" dirty="0"/>
              <a:t>Potentially yes, but if the quality of data is good it's even better.</a:t>
            </a:r>
          </a:p>
          <a:p>
            <a:r>
              <a:rPr lang="en-US" sz="2100" b="1" dirty="0"/>
              <a:t>As I won't be here this afternoon, I've identified 4 strategic priorities: </a:t>
            </a:r>
          </a:p>
          <a:p>
            <a:r>
              <a:rPr lang="en-US" sz="2100" b="1" dirty="0"/>
              <a:t># Firstly, we need to improve the quality of existing data to make it more accurate.</a:t>
            </a:r>
          </a:p>
          <a:p>
            <a:r>
              <a:rPr lang="en-US" sz="2100" b="1" dirty="0"/>
              <a:t># Secondly, it is necessary to structure and support the processes for validating data flows and to ensure that they are consistent and reliable.</a:t>
            </a:r>
          </a:p>
          <a:p>
            <a:r>
              <a:rPr lang="en-US" sz="2100" b="1" dirty="0"/>
              <a:t># Thirdly, it is increasingly essential to </a:t>
            </a:r>
            <a:r>
              <a:rPr lang="en-US" sz="2100" b="1" dirty="0" err="1"/>
              <a:t>standardise</a:t>
            </a:r>
            <a:r>
              <a:rPr lang="en-US" sz="2100" b="1" dirty="0"/>
              <a:t> at least some biological inventories, particularly to monitor certain reference sites. </a:t>
            </a:r>
          </a:p>
          <a:p>
            <a:r>
              <a:rPr lang="en-US" sz="2100" b="1" dirty="0"/>
              <a:t># Finally, it is absolutely essential to support proper biological inventories carried out by professionals. We cannot continue to rely on the goodwill of volunteers. </a:t>
            </a:r>
            <a:endParaRPr lang="fr-BE" sz="2100" b="1" dirty="0"/>
          </a:p>
          <a:p>
            <a:r>
              <a:rPr lang="en-US" sz="2100" b="1" dirty="0"/>
              <a:t>So, I suppose you'll have time this afternoon to discuss it.</a:t>
            </a:r>
          </a:p>
        </p:txBody>
      </p:sp>
      <p:sp>
        <p:nvSpPr>
          <p:cNvPr id="4" name="Espace réservé du numéro de diapositive 3"/>
          <p:cNvSpPr>
            <a:spLocks noGrp="1"/>
          </p:cNvSpPr>
          <p:nvPr>
            <p:ph type="sldNum" sz="quarter" idx="10"/>
          </p:nvPr>
        </p:nvSpPr>
        <p:spPr/>
        <p:txBody>
          <a:bodyPr/>
          <a:lstStyle/>
          <a:p>
            <a:fld id="{FF7CBA7B-F86B-49E4-B778-81CBD7B18CA0}" type="slidenum">
              <a:rPr lang="fr-BE" smtClean="0"/>
              <a:t>16</a:t>
            </a:fld>
            <a:endParaRPr lang="fr-BE"/>
          </a:p>
        </p:txBody>
      </p:sp>
    </p:spTree>
    <p:extLst>
      <p:ext uri="{BB962C8B-B14F-4D97-AF65-F5344CB8AC3E}">
        <p14:creationId xmlns:p14="http://schemas.microsoft.com/office/powerpoint/2010/main" val="2158093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090863" y="288925"/>
            <a:ext cx="4264025" cy="2398713"/>
          </a:xfrm>
        </p:spPr>
      </p:sp>
      <p:sp>
        <p:nvSpPr>
          <p:cNvPr id="3" name="Espace réservé des notes 2"/>
          <p:cNvSpPr>
            <a:spLocks noGrp="1"/>
          </p:cNvSpPr>
          <p:nvPr>
            <p:ph type="body" idx="1"/>
          </p:nvPr>
        </p:nvSpPr>
        <p:spPr/>
        <p:txBody>
          <a:bodyPr/>
          <a:lstStyle/>
          <a:p>
            <a:r>
              <a:rPr lang="en-US" sz="2200" b="1" dirty="0"/>
              <a:t>Belgium has a long naturalist tradition. The first atlas of the flora of Belgium and Luxembourg has been published fifty years ago.</a:t>
            </a:r>
          </a:p>
          <a:p>
            <a:r>
              <a:rPr lang="en-US" sz="2200" b="1" dirty="0"/>
              <a:t>Botanists have systematically explored the country, completing </a:t>
            </a:r>
            <a:r>
              <a:rPr lang="en-US" sz="2200" b="1" dirty="0" err="1"/>
              <a:t>standardised</a:t>
            </a:r>
            <a:r>
              <a:rPr lang="en-US" sz="2200" b="1" dirty="0"/>
              <a:t> forms to record the presence of species. </a:t>
            </a:r>
          </a:p>
          <a:p>
            <a:r>
              <a:rPr lang="en-US" sz="2200" b="1" dirty="0"/>
              <a:t>These checklists were then used to compile atlas maps by hand.</a:t>
            </a:r>
            <a:endParaRPr lang="fr-BE" sz="2200" b="1" dirty="0"/>
          </a:p>
        </p:txBody>
      </p:sp>
      <p:sp>
        <p:nvSpPr>
          <p:cNvPr id="4" name="Espace réservé du numéro de diapositive 3"/>
          <p:cNvSpPr>
            <a:spLocks noGrp="1"/>
          </p:cNvSpPr>
          <p:nvPr>
            <p:ph type="sldNum" sz="quarter" idx="10"/>
          </p:nvPr>
        </p:nvSpPr>
        <p:spPr/>
        <p:txBody>
          <a:bodyPr/>
          <a:lstStyle/>
          <a:p>
            <a:fld id="{FF7CBA7B-F86B-49E4-B778-81CBD7B18CA0}" type="slidenum">
              <a:rPr lang="fr-BE" smtClean="0"/>
              <a:t>2</a:t>
            </a:fld>
            <a:endParaRPr lang="fr-BE"/>
          </a:p>
        </p:txBody>
      </p:sp>
    </p:spTree>
    <p:extLst>
      <p:ext uri="{BB962C8B-B14F-4D97-AF65-F5344CB8AC3E}">
        <p14:creationId xmlns:p14="http://schemas.microsoft.com/office/powerpoint/2010/main" val="2957405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157538" y="241300"/>
            <a:ext cx="4264025" cy="2398713"/>
          </a:xfrm>
        </p:spPr>
      </p:sp>
      <p:sp>
        <p:nvSpPr>
          <p:cNvPr id="3" name="Espace réservé des notes 2"/>
          <p:cNvSpPr>
            <a:spLocks noGrp="1"/>
          </p:cNvSpPr>
          <p:nvPr>
            <p:ph type="body" idx="1"/>
          </p:nvPr>
        </p:nvSpPr>
        <p:spPr/>
        <p:txBody>
          <a:bodyPr/>
          <a:lstStyle/>
          <a:p>
            <a:r>
              <a:rPr lang="en-US" sz="2100" b="1" dirty="0"/>
              <a:t>At the same time, similar inventories were carried out on insects, where records of species in collections were used to produce distribution maps for almost 2000 species.</a:t>
            </a:r>
            <a:endParaRPr lang="fr-BE" sz="2100" b="1" dirty="0"/>
          </a:p>
        </p:txBody>
      </p:sp>
      <p:sp>
        <p:nvSpPr>
          <p:cNvPr id="4" name="Espace réservé du numéro de diapositive 3"/>
          <p:cNvSpPr>
            <a:spLocks noGrp="1"/>
          </p:cNvSpPr>
          <p:nvPr>
            <p:ph type="sldNum" sz="quarter" idx="10"/>
          </p:nvPr>
        </p:nvSpPr>
        <p:spPr/>
        <p:txBody>
          <a:bodyPr/>
          <a:lstStyle/>
          <a:p>
            <a:fld id="{FF7CBA7B-F86B-49E4-B778-81CBD7B18CA0}" type="slidenum">
              <a:rPr lang="fr-BE" smtClean="0"/>
              <a:t>3</a:t>
            </a:fld>
            <a:endParaRPr lang="fr-BE"/>
          </a:p>
        </p:txBody>
      </p:sp>
    </p:spTree>
    <p:extLst>
      <p:ext uri="{BB962C8B-B14F-4D97-AF65-F5344CB8AC3E}">
        <p14:creationId xmlns:p14="http://schemas.microsoft.com/office/powerpoint/2010/main" val="2861963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138488" y="241300"/>
            <a:ext cx="4264025" cy="2398713"/>
          </a:xfrm>
        </p:spPr>
      </p:sp>
      <p:sp>
        <p:nvSpPr>
          <p:cNvPr id="3" name="Espace réservé des notes 2"/>
          <p:cNvSpPr>
            <a:spLocks noGrp="1"/>
          </p:cNvSpPr>
          <p:nvPr>
            <p:ph type="body" idx="1"/>
          </p:nvPr>
        </p:nvSpPr>
        <p:spPr/>
        <p:txBody>
          <a:bodyPr/>
          <a:lstStyle/>
          <a:p>
            <a:r>
              <a:rPr lang="en-US" sz="2100" b="1" dirty="0"/>
              <a:t>Since the 1990s, the encoding of observations has evolved with the use of digital encoding interfaces enabling many contributors to encode their observations.</a:t>
            </a:r>
          </a:p>
          <a:p>
            <a:endParaRPr lang="en-US" sz="2100" b="1" dirty="0"/>
          </a:p>
          <a:p>
            <a:r>
              <a:rPr lang="en-US" sz="2100" b="1" dirty="0"/>
              <a:t># Recently, the interfaces have evolved further to enable encoding to be carried out directly in the field, and even to enable the species observed to be identified directly.</a:t>
            </a:r>
            <a:endParaRPr lang="fr-BE" sz="2100" b="1" dirty="0"/>
          </a:p>
        </p:txBody>
      </p:sp>
      <p:sp>
        <p:nvSpPr>
          <p:cNvPr id="4" name="Espace réservé du numéro de diapositive 3"/>
          <p:cNvSpPr>
            <a:spLocks noGrp="1"/>
          </p:cNvSpPr>
          <p:nvPr>
            <p:ph type="sldNum" sz="quarter" idx="10"/>
          </p:nvPr>
        </p:nvSpPr>
        <p:spPr/>
        <p:txBody>
          <a:bodyPr/>
          <a:lstStyle/>
          <a:p>
            <a:fld id="{FF7CBA7B-F86B-49E4-B778-81CBD7B18CA0}" type="slidenum">
              <a:rPr lang="fr-BE" smtClean="0"/>
              <a:t>4</a:t>
            </a:fld>
            <a:endParaRPr lang="fr-BE"/>
          </a:p>
        </p:txBody>
      </p:sp>
    </p:spTree>
    <p:extLst>
      <p:ext uri="{BB962C8B-B14F-4D97-AF65-F5344CB8AC3E}">
        <p14:creationId xmlns:p14="http://schemas.microsoft.com/office/powerpoint/2010/main" val="4260614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119438" y="192088"/>
            <a:ext cx="4264025" cy="2398712"/>
          </a:xfrm>
        </p:spPr>
      </p:sp>
      <p:sp>
        <p:nvSpPr>
          <p:cNvPr id="3" name="Espace réservé des notes 2"/>
          <p:cNvSpPr>
            <a:spLocks noGrp="1"/>
          </p:cNvSpPr>
          <p:nvPr>
            <p:ph type="body" idx="1"/>
          </p:nvPr>
        </p:nvSpPr>
        <p:spPr>
          <a:xfrm>
            <a:off x="794949" y="2897587"/>
            <a:ext cx="8187690" cy="2797225"/>
          </a:xfrm>
        </p:spPr>
        <p:txBody>
          <a:bodyPr/>
          <a:lstStyle/>
          <a:p>
            <a:r>
              <a:rPr lang="en-US" sz="2100" b="1" dirty="0"/>
              <a:t>Thanks to these new interfaces, </a:t>
            </a:r>
          </a:p>
          <a:p>
            <a:endParaRPr lang="en-US" sz="2100" b="1" dirty="0"/>
          </a:p>
          <a:p>
            <a:r>
              <a:rPr lang="en-US" sz="2100" b="1" dirty="0"/>
              <a:t># which increase the quantity of information available, </a:t>
            </a:r>
          </a:p>
          <a:p>
            <a:r>
              <a:rPr lang="en-US" sz="2100" b="1" dirty="0"/>
              <a:t>and to artificial intelligence,</a:t>
            </a:r>
          </a:p>
          <a:p>
            <a:r>
              <a:rPr lang="en-US" sz="2100" b="1" dirty="0"/>
              <a:t>#  which enables more people to identify species, over 9 million observations are made every year in Belgium, 20% of which are made in Wallonia. </a:t>
            </a:r>
          </a:p>
          <a:p>
            <a:pPr defTabSz="990657">
              <a:defRPr/>
            </a:pPr>
            <a:r>
              <a:rPr lang="en-US" sz="2100" b="1" dirty="0">
                <a:latin typeface="Calibri" panose="020F0502020204030204" pitchFamily="34" charset="0"/>
                <a:cs typeface="Calibri" panose="020F0502020204030204" pitchFamily="34" charset="0"/>
              </a:rPr>
              <a:t># So we should be happy to see so much data available !</a:t>
            </a:r>
            <a:endParaRPr lang="fr-BE" sz="2100" b="1" dirty="0">
              <a:latin typeface="Calibri" panose="020F0502020204030204" pitchFamily="34" charset="0"/>
              <a:cs typeface="Calibri" panose="020F0502020204030204" pitchFamily="34" charset="0"/>
            </a:endParaRPr>
          </a:p>
          <a:p>
            <a:endParaRPr lang="fr-BE" sz="2100" b="1" dirty="0"/>
          </a:p>
        </p:txBody>
      </p:sp>
      <p:sp>
        <p:nvSpPr>
          <p:cNvPr id="4" name="Espace réservé du numéro de diapositive 3"/>
          <p:cNvSpPr>
            <a:spLocks noGrp="1"/>
          </p:cNvSpPr>
          <p:nvPr>
            <p:ph type="sldNum" sz="quarter" idx="10"/>
          </p:nvPr>
        </p:nvSpPr>
        <p:spPr/>
        <p:txBody>
          <a:bodyPr/>
          <a:lstStyle/>
          <a:p>
            <a:fld id="{FF7CBA7B-F86B-49E4-B778-81CBD7B18CA0}" type="slidenum">
              <a:rPr lang="fr-BE" smtClean="0"/>
              <a:t>5</a:t>
            </a:fld>
            <a:endParaRPr lang="fr-BE"/>
          </a:p>
        </p:txBody>
      </p:sp>
    </p:spTree>
    <p:extLst>
      <p:ext uri="{BB962C8B-B14F-4D97-AF65-F5344CB8AC3E}">
        <p14:creationId xmlns:p14="http://schemas.microsoft.com/office/powerpoint/2010/main" val="486737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100388" y="260350"/>
            <a:ext cx="4264025" cy="2398713"/>
          </a:xfrm>
        </p:spPr>
      </p:sp>
      <p:sp>
        <p:nvSpPr>
          <p:cNvPr id="3" name="Espace réservé des notes 2"/>
          <p:cNvSpPr>
            <a:spLocks noGrp="1"/>
          </p:cNvSpPr>
          <p:nvPr>
            <p:ph type="body" idx="1"/>
          </p:nvPr>
        </p:nvSpPr>
        <p:spPr>
          <a:xfrm>
            <a:off x="342771" y="2810713"/>
            <a:ext cx="9588050" cy="2797225"/>
          </a:xfrm>
        </p:spPr>
        <p:txBody>
          <a:bodyPr/>
          <a:lstStyle/>
          <a:p>
            <a:r>
              <a:rPr lang="en-US" sz="2100" b="1" dirty="0"/>
              <a:t>But what are the uses of such databases ? These data are not only used to produce atlases.</a:t>
            </a:r>
          </a:p>
          <a:p>
            <a:endParaRPr lang="en-US" sz="2100" b="1" dirty="0"/>
          </a:p>
          <a:p>
            <a:r>
              <a:rPr lang="en-US" sz="2100" b="1" dirty="0"/>
              <a:t>They are also important for identifying the most endangered species, and</a:t>
            </a:r>
          </a:p>
          <a:p>
            <a:r>
              <a:rPr lang="en-US" sz="2100" b="1" dirty="0"/>
              <a:t># those that will be able to benefit from a protection status with legal constraints.</a:t>
            </a:r>
          </a:p>
          <a:p>
            <a:r>
              <a:rPr lang="en-US" sz="2100" b="1" dirty="0"/>
              <a:t># These data are also important to build ecological networks and to define conservation strategies on the field. </a:t>
            </a:r>
          </a:p>
          <a:p>
            <a:r>
              <a:rPr lang="en-US" sz="2100" b="1" dirty="0"/>
              <a:t># It is therefore essential to be able to trust the data.</a:t>
            </a:r>
            <a:endParaRPr lang="fr-BE" sz="2100" b="1" dirty="0"/>
          </a:p>
        </p:txBody>
      </p:sp>
      <p:sp>
        <p:nvSpPr>
          <p:cNvPr id="4" name="Espace réservé du numéro de diapositive 3"/>
          <p:cNvSpPr>
            <a:spLocks noGrp="1"/>
          </p:cNvSpPr>
          <p:nvPr>
            <p:ph type="sldNum" sz="quarter" idx="10"/>
          </p:nvPr>
        </p:nvSpPr>
        <p:spPr/>
        <p:txBody>
          <a:bodyPr/>
          <a:lstStyle/>
          <a:p>
            <a:fld id="{FF7CBA7B-F86B-49E4-B778-81CBD7B18CA0}" type="slidenum">
              <a:rPr lang="fr-BE" smtClean="0"/>
              <a:t>6</a:t>
            </a:fld>
            <a:endParaRPr lang="fr-BE"/>
          </a:p>
        </p:txBody>
      </p:sp>
    </p:spTree>
    <p:extLst>
      <p:ext uri="{BB962C8B-B14F-4D97-AF65-F5344CB8AC3E}">
        <p14:creationId xmlns:p14="http://schemas.microsoft.com/office/powerpoint/2010/main" val="2909570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409950" y="120650"/>
            <a:ext cx="3292475" cy="1852613"/>
          </a:xfrm>
        </p:spPr>
      </p:sp>
      <p:sp>
        <p:nvSpPr>
          <p:cNvPr id="3" name="Espace réservé des notes 2"/>
          <p:cNvSpPr>
            <a:spLocks noGrp="1"/>
          </p:cNvSpPr>
          <p:nvPr>
            <p:ph type="body" idx="1"/>
          </p:nvPr>
        </p:nvSpPr>
        <p:spPr>
          <a:xfrm>
            <a:off x="523677" y="2239420"/>
            <a:ext cx="9330972" cy="3976899"/>
          </a:xfrm>
        </p:spPr>
        <p:txBody>
          <a:bodyPr/>
          <a:lstStyle/>
          <a:p>
            <a:r>
              <a:rPr lang="en-US" sz="2100" b="1" dirty="0"/>
              <a:t>This proliferation of data raises a number of questions about : the accuracy of taxonomy and the validation processes</a:t>
            </a:r>
          </a:p>
          <a:p>
            <a:endParaRPr lang="en-US" sz="1900" b="1" dirty="0"/>
          </a:p>
          <a:p>
            <a:r>
              <a:rPr lang="en-US" sz="2100" b="1" dirty="0"/>
              <a:t># the accuracy of coordinates </a:t>
            </a:r>
            <a:endParaRPr lang="en-US" sz="1100" b="1" dirty="0"/>
          </a:p>
          <a:p>
            <a:r>
              <a:rPr lang="en-US" sz="2100" b="1" dirty="0"/>
              <a:t># the quality of additional details to use it correctly – we have by example a lot of bird data but only 2% can be used to assess a reproduction</a:t>
            </a:r>
            <a:endParaRPr lang="en-US" sz="1100" b="1" dirty="0"/>
          </a:p>
          <a:p>
            <a:r>
              <a:rPr lang="en-US" sz="2100" b="1" dirty="0"/>
              <a:t># the sampling of the territory– we know by example that a third to almost an half of observations are made in less than 10% of the territory near protected areas.</a:t>
            </a:r>
            <a:endParaRPr lang="en-US" sz="1500" b="1" dirty="0"/>
          </a:p>
          <a:p>
            <a:r>
              <a:rPr lang="en-US" sz="2100" b="1" dirty="0"/>
              <a:t># I will not going into details about all these questions to focus only on the consequences of the changes in </a:t>
            </a:r>
            <a:r>
              <a:rPr lang="en-US" sz="2100" b="1" dirty="0" err="1"/>
              <a:t>behaviour</a:t>
            </a:r>
            <a:r>
              <a:rPr lang="en-US" sz="2100" b="1" dirty="0"/>
              <a:t> generated by the widespread use of these new technological systems for encoding biological observations. </a:t>
            </a:r>
            <a:endParaRPr lang="fr-BE" sz="2100" b="1" dirty="0"/>
          </a:p>
        </p:txBody>
      </p:sp>
      <p:sp>
        <p:nvSpPr>
          <p:cNvPr id="4" name="Espace réservé du numéro de diapositive 3"/>
          <p:cNvSpPr>
            <a:spLocks noGrp="1"/>
          </p:cNvSpPr>
          <p:nvPr>
            <p:ph type="sldNum" sz="quarter" idx="10"/>
          </p:nvPr>
        </p:nvSpPr>
        <p:spPr/>
        <p:txBody>
          <a:bodyPr/>
          <a:lstStyle/>
          <a:p>
            <a:fld id="{FF7CBA7B-F86B-49E4-B778-81CBD7B18CA0}" type="slidenum">
              <a:rPr lang="fr-BE" smtClean="0"/>
              <a:t>7</a:t>
            </a:fld>
            <a:endParaRPr lang="fr-BE"/>
          </a:p>
        </p:txBody>
      </p:sp>
    </p:spTree>
    <p:extLst>
      <p:ext uri="{BB962C8B-B14F-4D97-AF65-F5344CB8AC3E}">
        <p14:creationId xmlns:p14="http://schemas.microsoft.com/office/powerpoint/2010/main" val="1247728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100388" y="269875"/>
            <a:ext cx="4264025" cy="2398713"/>
          </a:xfrm>
        </p:spPr>
      </p:sp>
      <p:sp>
        <p:nvSpPr>
          <p:cNvPr id="3" name="Espace réservé des notes 2"/>
          <p:cNvSpPr>
            <a:spLocks noGrp="1"/>
          </p:cNvSpPr>
          <p:nvPr>
            <p:ph type="body" idx="1"/>
          </p:nvPr>
        </p:nvSpPr>
        <p:spPr>
          <a:xfrm>
            <a:off x="228514" y="2971633"/>
            <a:ext cx="9597572" cy="3473176"/>
          </a:xfrm>
        </p:spPr>
        <p:txBody>
          <a:bodyPr/>
          <a:lstStyle/>
          <a:p>
            <a:r>
              <a:rPr lang="en-US" sz="2100" b="1" dirty="0"/>
              <a:t>The databases are maintained by volunteer observers or professionals working for NGOs, research teams or consultancies.</a:t>
            </a:r>
          </a:p>
          <a:p>
            <a:endParaRPr lang="en-US" sz="2100" b="1" dirty="0"/>
          </a:p>
          <a:p>
            <a:r>
              <a:rPr lang="en-US" sz="2100" b="1" dirty="0"/>
              <a:t>We can begin by </a:t>
            </a:r>
            <a:r>
              <a:rPr lang="en-US" sz="2100" b="1" dirty="0" err="1"/>
              <a:t>analysing</a:t>
            </a:r>
            <a:r>
              <a:rPr lang="en-US" sz="2100" b="1" dirty="0"/>
              <a:t> the contribution of the two groups to our knowledge of the distribution of dragonfly species here. Before the development of new technologies, there were around a hundred professionals who alone contributed 80% of the data, and just over three times as many volunteers who alone accounted for half of the data.</a:t>
            </a:r>
          </a:p>
          <a:p>
            <a:r>
              <a:rPr lang="en-US" sz="2100" b="1" dirty="0"/>
              <a:t># Volunteers make a relatively limited additional contribution but they still contribute to a better understanding of the distribution of species. </a:t>
            </a:r>
            <a:endParaRPr lang="fr-BE" sz="2100" b="1" dirty="0"/>
          </a:p>
        </p:txBody>
      </p:sp>
      <p:sp>
        <p:nvSpPr>
          <p:cNvPr id="4" name="Espace réservé du numéro de diapositive 3"/>
          <p:cNvSpPr>
            <a:spLocks noGrp="1"/>
          </p:cNvSpPr>
          <p:nvPr>
            <p:ph type="sldNum" sz="quarter" idx="10"/>
          </p:nvPr>
        </p:nvSpPr>
        <p:spPr/>
        <p:txBody>
          <a:bodyPr/>
          <a:lstStyle/>
          <a:p>
            <a:fld id="{FF7CBA7B-F86B-49E4-B778-81CBD7B18CA0}" type="slidenum">
              <a:rPr lang="fr-BE" smtClean="0"/>
              <a:t>8</a:t>
            </a:fld>
            <a:endParaRPr lang="fr-BE"/>
          </a:p>
        </p:txBody>
      </p:sp>
    </p:spTree>
    <p:extLst>
      <p:ext uri="{BB962C8B-B14F-4D97-AF65-F5344CB8AC3E}">
        <p14:creationId xmlns:p14="http://schemas.microsoft.com/office/powerpoint/2010/main" val="200545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187700" y="317500"/>
            <a:ext cx="4027488" cy="2266950"/>
          </a:xfrm>
        </p:spPr>
      </p:sp>
      <p:sp>
        <p:nvSpPr>
          <p:cNvPr id="3" name="Espace réservé des notes 2"/>
          <p:cNvSpPr>
            <a:spLocks noGrp="1"/>
          </p:cNvSpPr>
          <p:nvPr>
            <p:ph type="body" idx="1"/>
          </p:nvPr>
        </p:nvSpPr>
        <p:spPr>
          <a:xfrm>
            <a:off x="371335" y="3245083"/>
            <a:ext cx="9197673" cy="3058110"/>
          </a:xfrm>
        </p:spPr>
        <p:txBody>
          <a:bodyPr/>
          <a:lstStyle/>
          <a:p>
            <a:r>
              <a:rPr lang="en-US" sz="2100" b="1" dirty="0"/>
              <a:t>For the more recent period, there are many more observers and they cover the distribution areas of the species much better.</a:t>
            </a:r>
          </a:p>
          <a:p>
            <a:endParaRPr lang="en-US" sz="2100" b="1" dirty="0"/>
          </a:p>
          <a:p>
            <a:r>
              <a:rPr lang="en-US" sz="2100" b="1" dirty="0"/>
              <a:t># After 2008, volunteers are contributing to a better understanding of the distribution of rare species that are not dependent on a particular rare habitat. But we still need information from professionals who regularly visit specific habitats.</a:t>
            </a:r>
            <a:endParaRPr lang="fr-BE" sz="2100" b="1" dirty="0"/>
          </a:p>
        </p:txBody>
      </p:sp>
      <p:sp>
        <p:nvSpPr>
          <p:cNvPr id="4" name="Espace réservé du numéro de diapositive 3"/>
          <p:cNvSpPr>
            <a:spLocks noGrp="1"/>
          </p:cNvSpPr>
          <p:nvPr>
            <p:ph type="sldNum" sz="quarter" idx="10"/>
          </p:nvPr>
        </p:nvSpPr>
        <p:spPr/>
        <p:txBody>
          <a:bodyPr/>
          <a:lstStyle/>
          <a:p>
            <a:fld id="{FF7CBA7B-F86B-49E4-B778-81CBD7B18CA0}" type="slidenum">
              <a:rPr lang="fr-BE" smtClean="0"/>
              <a:t>9</a:t>
            </a:fld>
            <a:endParaRPr lang="fr-BE"/>
          </a:p>
        </p:txBody>
      </p:sp>
    </p:spTree>
    <p:extLst>
      <p:ext uri="{BB962C8B-B14F-4D97-AF65-F5344CB8AC3E}">
        <p14:creationId xmlns:p14="http://schemas.microsoft.com/office/powerpoint/2010/main" val="2456793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460573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3/18/2024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328631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3/18/2024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698579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3/18/2024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83246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3/18/2024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56428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3/18/2024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534460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3/18/2024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‹N°›</a:t>
            </a:fld>
            <a:endParaRPr lang="en-US" dirty="0"/>
          </a:p>
        </p:txBody>
      </p:sp>
    </p:spTree>
    <p:extLst>
      <p:ext uri="{BB962C8B-B14F-4D97-AF65-F5344CB8AC3E}">
        <p14:creationId xmlns:p14="http://schemas.microsoft.com/office/powerpoint/2010/main" val="1300841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498863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457802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3/18/2024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748640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3/18/2024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‹N°›</a:t>
            </a:fld>
            <a:endParaRPr lang="en-US" dirty="0"/>
          </a:p>
        </p:txBody>
      </p:sp>
    </p:spTree>
    <p:extLst>
      <p:ext uri="{BB962C8B-B14F-4D97-AF65-F5344CB8AC3E}">
        <p14:creationId xmlns:p14="http://schemas.microsoft.com/office/powerpoint/2010/main" val="1741958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836342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089210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203754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2A54C80-263E-416B-A8E0-580EDEADCBDC}" type="datetimeFigureOut">
              <a:rPr lang="en-US" smtClean="0"/>
              <a:t>3/18/2024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‹N°›</a:t>
            </a:fld>
            <a:endParaRPr lang="en-US" dirty="0"/>
          </a:p>
        </p:txBody>
      </p:sp>
    </p:spTree>
    <p:extLst>
      <p:ext uri="{BB962C8B-B14F-4D97-AF65-F5344CB8AC3E}">
        <p14:creationId xmlns:p14="http://schemas.microsoft.com/office/powerpoint/2010/main" val="2688567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3/18/2024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643061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3/18/2024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40234777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5.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wmf"/><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hyperlink" Target="https://hdl.handle.net/2268/148255" TargetMode="External"/><Relationship Id="rId4" Type="http://schemas.openxmlformats.org/officeDocument/2006/relationships/image" Target="../media/image17.jpe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74858" y="473968"/>
            <a:ext cx="11209619" cy="1446550"/>
          </a:xfrm>
          <a:prstGeom prst="rect">
            <a:avLst/>
          </a:prstGeom>
          <a:solidFill>
            <a:schemeClr val="bg1"/>
          </a:solidFill>
        </p:spPr>
        <p:txBody>
          <a:bodyPr wrap="square" rtlCol="0">
            <a:spAutoFit/>
          </a:bodyPr>
          <a:lstStyle/>
          <a:p>
            <a:r>
              <a:rPr lang="en-US" sz="4400" b="1" dirty="0">
                <a:solidFill>
                  <a:schemeClr val="accent4"/>
                </a:solidFill>
                <a:latin typeface="Calibri" panose="020F0502020204030204" pitchFamily="34" charset="0"/>
                <a:cs typeface="Calibri" panose="020F0502020204030204" pitchFamily="34" charset="0"/>
              </a:rPr>
              <a:t>Changes in the </a:t>
            </a:r>
            <a:r>
              <a:rPr lang="en-US" sz="4400" b="1" dirty="0" err="1">
                <a:solidFill>
                  <a:schemeClr val="accent4"/>
                </a:solidFill>
                <a:latin typeface="Calibri" panose="020F0502020204030204" pitchFamily="34" charset="0"/>
                <a:cs typeface="Calibri" panose="020F0502020204030204" pitchFamily="34" charset="0"/>
              </a:rPr>
              <a:t>behaviour</a:t>
            </a:r>
            <a:r>
              <a:rPr lang="en-US" sz="4400" b="1" dirty="0">
                <a:solidFill>
                  <a:schemeClr val="accent4"/>
                </a:solidFill>
                <a:latin typeface="Calibri" panose="020F0502020204030204" pitchFamily="34" charset="0"/>
                <a:cs typeface="Calibri" panose="020F0502020204030204" pitchFamily="34" charset="0"/>
              </a:rPr>
              <a:t> of field observers since the development of digital interfaces</a:t>
            </a:r>
            <a:endParaRPr lang="fr-BE" sz="4400" b="1" dirty="0">
              <a:solidFill>
                <a:schemeClr val="accent4"/>
              </a:solidFill>
              <a:latin typeface="Calibri" panose="020F0502020204030204" pitchFamily="34" charset="0"/>
              <a:cs typeface="Calibri" panose="020F0502020204030204" pitchFamily="34" charset="0"/>
            </a:endParaRPr>
          </a:p>
        </p:txBody>
      </p:sp>
      <p:pic>
        <p:nvPicPr>
          <p:cNvPr id="3" name="Image 2">
            <a:extLst>
              <a:ext uri="{FF2B5EF4-FFF2-40B4-BE49-F238E27FC236}">
                <a16:creationId xmlns:a16="http://schemas.microsoft.com/office/drawing/2014/main" id="{12140F80-C809-4702-9CF9-ABD7B65BCFC5}"/>
              </a:ext>
            </a:extLst>
          </p:cNvPr>
          <p:cNvPicPr>
            <a:picLocks noChangeAspect="1"/>
          </p:cNvPicPr>
          <p:nvPr/>
        </p:nvPicPr>
        <p:blipFill>
          <a:blip r:embed="rId3"/>
          <a:stretch>
            <a:fillRect/>
          </a:stretch>
        </p:blipFill>
        <p:spPr>
          <a:xfrm>
            <a:off x="368880" y="5908815"/>
            <a:ext cx="2270906" cy="796648"/>
          </a:xfrm>
          <a:prstGeom prst="rect">
            <a:avLst/>
          </a:prstGeom>
        </p:spPr>
      </p:pic>
      <p:sp>
        <p:nvSpPr>
          <p:cNvPr id="2" name="ZoneTexte 1"/>
          <p:cNvSpPr txBox="1"/>
          <p:nvPr/>
        </p:nvSpPr>
        <p:spPr>
          <a:xfrm>
            <a:off x="296661" y="5002924"/>
            <a:ext cx="2449710" cy="769441"/>
          </a:xfrm>
          <a:prstGeom prst="rect">
            <a:avLst/>
          </a:prstGeom>
          <a:noFill/>
        </p:spPr>
        <p:txBody>
          <a:bodyPr wrap="none" rtlCol="0">
            <a:spAutoFit/>
          </a:bodyPr>
          <a:lstStyle/>
          <a:p>
            <a:r>
              <a:rPr lang="fr-BE" sz="2400" b="1" dirty="0">
                <a:solidFill>
                  <a:schemeClr val="tx1">
                    <a:lumMod val="75000"/>
                    <a:lumOff val="25000"/>
                  </a:schemeClr>
                </a:solidFill>
                <a:latin typeface="Calibri" panose="020F0502020204030204" pitchFamily="34" charset="0"/>
                <a:cs typeface="Calibri" panose="020F0502020204030204" pitchFamily="34" charset="0"/>
              </a:rPr>
              <a:t>Marc Dufrêne</a:t>
            </a:r>
          </a:p>
          <a:p>
            <a:r>
              <a:rPr lang="fr-BE" sz="2000" b="1" dirty="0" err="1">
                <a:solidFill>
                  <a:schemeClr val="tx1">
                    <a:lumMod val="75000"/>
                    <a:lumOff val="25000"/>
                  </a:schemeClr>
                </a:solidFill>
                <a:latin typeface="Calibri" panose="020F0502020204030204" pitchFamily="34" charset="0"/>
                <a:cs typeface="Calibri" panose="020F0502020204030204" pitchFamily="34" charset="0"/>
              </a:rPr>
              <a:t>CiBioGo</a:t>
            </a:r>
            <a:r>
              <a:rPr lang="fr-BE" sz="2000" b="1" dirty="0">
                <a:solidFill>
                  <a:schemeClr val="tx1">
                    <a:lumMod val="75000"/>
                    <a:lumOff val="25000"/>
                  </a:schemeClr>
                </a:solidFill>
                <a:latin typeface="Calibri" panose="020F0502020204030204" pitchFamily="34" charset="0"/>
                <a:cs typeface="Calibri" panose="020F0502020204030204" pitchFamily="34" charset="0"/>
              </a:rPr>
              <a:t> – 19.03.2024</a:t>
            </a:r>
          </a:p>
        </p:txBody>
      </p:sp>
      <p:pic>
        <p:nvPicPr>
          <p:cNvPr id="5" name="Image 4"/>
          <p:cNvPicPr>
            <a:picLocks noChangeAspect="1"/>
          </p:cNvPicPr>
          <p:nvPr/>
        </p:nvPicPr>
        <p:blipFill rotWithShape="1">
          <a:blip r:embed="rId4">
            <a:clrChange>
              <a:clrFrom>
                <a:srgbClr val="FFFFFF"/>
              </a:clrFrom>
              <a:clrTo>
                <a:srgbClr val="FFFFFF">
                  <a:alpha val="0"/>
                </a:srgbClr>
              </a:clrTo>
            </a:clrChange>
          </a:blip>
          <a:srcRect l="-521" r="14222"/>
          <a:stretch/>
        </p:blipFill>
        <p:spPr>
          <a:xfrm>
            <a:off x="9813062" y="2322362"/>
            <a:ext cx="2083361" cy="2426694"/>
          </a:xfrm>
          <a:prstGeom prst="rect">
            <a:avLst/>
          </a:prstGeom>
        </p:spPr>
      </p:pic>
      <p:pic>
        <p:nvPicPr>
          <p:cNvPr id="7" name="Image 6"/>
          <p:cNvPicPr>
            <a:picLocks noChangeAspect="1"/>
          </p:cNvPicPr>
          <p:nvPr/>
        </p:nvPicPr>
        <p:blipFill rotWithShape="1">
          <a:blip r:embed="rId5"/>
          <a:srcRect l="30959" t="31277" r="33564" b="39894"/>
          <a:stretch/>
        </p:blipFill>
        <p:spPr>
          <a:xfrm>
            <a:off x="7730744" y="5002924"/>
            <a:ext cx="4165679" cy="1623908"/>
          </a:xfrm>
          <a:prstGeom prst="rect">
            <a:avLst/>
          </a:prstGeom>
          <a:ln w="12700">
            <a:solidFill>
              <a:schemeClr val="tx1"/>
            </a:solidFill>
          </a:ln>
        </p:spPr>
      </p:pic>
      <p:pic>
        <p:nvPicPr>
          <p:cNvPr id="6" name="Image 5"/>
          <p:cNvPicPr>
            <a:picLocks noChangeAspect="1"/>
          </p:cNvPicPr>
          <p:nvPr/>
        </p:nvPicPr>
        <p:blipFill>
          <a:blip r:embed="rId6"/>
          <a:stretch>
            <a:fillRect/>
          </a:stretch>
        </p:blipFill>
        <p:spPr>
          <a:xfrm>
            <a:off x="2435600" y="2342686"/>
            <a:ext cx="7366438" cy="2406370"/>
          </a:xfrm>
          <a:prstGeom prst="rect">
            <a:avLst/>
          </a:prstGeom>
        </p:spPr>
      </p:pic>
      <p:pic>
        <p:nvPicPr>
          <p:cNvPr id="8" name="Image 7"/>
          <p:cNvPicPr>
            <a:picLocks noChangeAspect="1"/>
          </p:cNvPicPr>
          <p:nvPr/>
        </p:nvPicPr>
        <p:blipFill>
          <a:blip r:embed="rId7"/>
          <a:stretch>
            <a:fillRect/>
          </a:stretch>
        </p:blipFill>
        <p:spPr>
          <a:xfrm>
            <a:off x="842387" y="2342686"/>
            <a:ext cx="3208493" cy="2406370"/>
          </a:xfrm>
          <a:prstGeom prst="rect">
            <a:avLst/>
          </a:prstGeom>
        </p:spPr>
      </p:pic>
    </p:spTree>
    <p:extLst>
      <p:ext uri="{BB962C8B-B14F-4D97-AF65-F5344CB8AC3E}">
        <p14:creationId xmlns:p14="http://schemas.microsoft.com/office/powerpoint/2010/main" val="2518968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983225" y="272694"/>
            <a:ext cx="5567165" cy="584775"/>
          </a:xfrm>
          <a:prstGeom prst="rect">
            <a:avLst/>
          </a:prstGeom>
          <a:noFill/>
        </p:spPr>
        <p:txBody>
          <a:bodyPr wrap="none" rtlCol="0">
            <a:spAutoFit/>
          </a:bodyPr>
          <a:lstStyle/>
          <a:p>
            <a:r>
              <a:rPr lang="fr-FR" sz="3200" b="1" dirty="0">
                <a:solidFill>
                  <a:schemeClr val="accent1">
                    <a:lumMod val="75000"/>
                  </a:schemeClr>
                </a:solidFill>
                <a:latin typeface="Calibri" panose="020F0502020204030204" pitchFamily="34" charset="0"/>
                <a:cs typeface="Calibri" panose="020F0502020204030204" pitchFamily="34" charset="0"/>
              </a:rPr>
              <a:t>More data = more information?</a:t>
            </a:r>
            <a:endParaRPr lang="fr-BE" sz="3200" b="1" dirty="0">
              <a:solidFill>
                <a:schemeClr val="accent1">
                  <a:lumMod val="75000"/>
                </a:schemeClr>
              </a:solidFill>
              <a:latin typeface="Calibri" panose="020F0502020204030204" pitchFamily="34" charset="0"/>
              <a:cs typeface="Calibri" panose="020F0502020204030204" pitchFamily="34" charset="0"/>
            </a:endParaRPr>
          </a:p>
        </p:txBody>
      </p:sp>
      <p:sp>
        <p:nvSpPr>
          <p:cNvPr id="18" name="ZoneTexte 17"/>
          <p:cNvSpPr txBox="1"/>
          <p:nvPr/>
        </p:nvSpPr>
        <p:spPr>
          <a:xfrm>
            <a:off x="983225" y="857469"/>
            <a:ext cx="4958793" cy="523220"/>
          </a:xfrm>
          <a:prstGeom prst="rect">
            <a:avLst/>
          </a:prstGeom>
          <a:solidFill>
            <a:schemeClr val="bg1"/>
          </a:solidFill>
        </p:spPr>
        <p:txBody>
          <a:bodyPr wrap="none" rtlCol="0">
            <a:spAutoFit/>
          </a:bodyPr>
          <a:lstStyle/>
          <a:p>
            <a:r>
              <a:rPr lang="en-US" sz="2800" b="1" dirty="0">
                <a:solidFill>
                  <a:schemeClr val="accent4"/>
                </a:solidFill>
                <a:latin typeface="Calibri" panose="020F0502020204030204" pitchFamily="34" charset="0"/>
                <a:cs typeface="Calibri" panose="020F0502020204030204" pitchFamily="34" charset="0"/>
              </a:rPr>
              <a:t>Changes in observer </a:t>
            </a:r>
            <a:r>
              <a:rPr lang="en-US" sz="2800" b="1" dirty="0" err="1">
                <a:solidFill>
                  <a:schemeClr val="accent4"/>
                </a:solidFill>
                <a:latin typeface="Calibri" panose="020F0502020204030204" pitchFamily="34" charset="0"/>
                <a:cs typeface="Calibri" panose="020F0502020204030204" pitchFamily="34" charset="0"/>
              </a:rPr>
              <a:t>behaviour</a:t>
            </a:r>
            <a:r>
              <a:rPr lang="en-US" sz="2800" b="1" dirty="0">
                <a:solidFill>
                  <a:schemeClr val="accent4"/>
                </a:solidFill>
                <a:latin typeface="Calibri" panose="020F0502020204030204" pitchFamily="34" charset="0"/>
                <a:cs typeface="Calibri" panose="020F0502020204030204" pitchFamily="34" charset="0"/>
              </a:rPr>
              <a:t> :</a:t>
            </a:r>
          </a:p>
        </p:txBody>
      </p:sp>
      <p:graphicFrame>
        <p:nvGraphicFramePr>
          <p:cNvPr id="10" name="Graphique 9"/>
          <p:cNvGraphicFramePr>
            <a:graphicFrameLocks/>
          </p:cNvGraphicFramePr>
          <p:nvPr>
            <p:extLst>
              <p:ext uri="{D42A27DB-BD31-4B8C-83A1-F6EECF244321}">
                <p14:modId xmlns:p14="http://schemas.microsoft.com/office/powerpoint/2010/main" val="572805317"/>
              </p:ext>
            </p:extLst>
          </p:nvPr>
        </p:nvGraphicFramePr>
        <p:xfrm>
          <a:off x="950818" y="1968748"/>
          <a:ext cx="4572000" cy="2914649"/>
        </p:xfrm>
        <a:graphic>
          <a:graphicData uri="http://schemas.openxmlformats.org/drawingml/2006/chart">
            <c:chart xmlns:c="http://schemas.openxmlformats.org/drawingml/2006/chart" xmlns:r="http://schemas.openxmlformats.org/officeDocument/2006/relationships" r:id="rId3"/>
          </a:graphicData>
        </a:graphic>
      </p:graphicFrame>
      <p:sp>
        <p:nvSpPr>
          <p:cNvPr id="11" name="ZoneTexte 10"/>
          <p:cNvSpPr txBox="1"/>
          <p:nvPr/>
        </p:nvSpPr>
        <p:spPr>
          <a:xfrm>
            <a:off x="3086098" y="1457179"/>
            <a:ext cx="4905445" cy="461665"/>
          </a:xfrm>
          <a:prstGeom prst="rect">
            <a:avLst/>
          </a:prstGeom>
          <a:solidFill>
            <a:schemeClr val="bg1"/>
          </a:solidFill>
        </p:spPr>
        <p:txBody>
          <a:bodyPr wrap="none" rtlCol="0">
            <a:spAutoFit/>
          </a:bodyPr>
          <a:lstStyle/>
          <a:p>
            <a:r>
              <a:rPr lang="en-US" sz="2400" b="1" dirty="0">
                <a:solidFill>
                  <a:schemeClr val="tx1">
                    <a:lumMod val="75000"/>
                    <a:lumOff val="25000"/>
                  </a:schemeClr>
                </a:solidFill>
                <a:latin typeface="Calibri" panose="020F0502020204030204" pitchFamily="34" charset="0"/>
                <a:cs typeface="Calibri" panose="020F0502020204030204" pitchFamily="34" charset="0"/>
              </a:rPr>
              <a:t>Number of species observed per visit</a:t>
            </a:r>
            <a:endParaRPr lang="fr-BE" sz="24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3" name="ZoneTexte 12"/>
          <p:cNvSpPr txBox="1"/>
          <p:nvPr/>
        </p:nvSpPr>
        <p:spPr>
          <a:xfrm>
            <a:off x="2404534" y="2052272"/>
            <a:ext cx="1301959" cy="400110"/>
          </a:xfrm>
          <a:prstGeom prst="rect">
            <a:avLst/>
          </a:prstGeom>
          <a:solidFill>
            <a:schemeClr val="bg1"/>
          </a:solidFill>
        </p:spPr>
        <p:txBody>
          <a:bodyPr wrap="none" rtlCol="0">
            <a:spAutoFit/>
          </a:bodyPr>
          <a:lstStyle/>
          <a:p>
            <a:r>
              <a:rPr lang="fr-BE" sz="2000" b="1" dirty="0">
                <a:solidFill>
                  <a:schemeClr val="tx1">
                    <a:lumMod val="75000"/>
                    <a:lumOff val="25000"/>
                  </a:schemeClr>
                </a:solidFill>
                <a:latin typeface="Calibri" panose="020F0502020204030204" pitchFamily="34" charset="0"/>
                <a:cs typeface="Calibri" panose="020F0502020204030204" pitchFamily="34" charset="0"/>
              </a:rPr>
              <a:t>1950-2000</a:t>
            </a:r>
          </a:p>
        </p:txBody>
      </p:sp>
      <p:sp>
        <p:nvSpPr>
          <p:cNvPr id="20" name="ZoneTexte 19"/>
          <p:cNvSpPr txBox="1"/>
          <p:nvPr/>
        </p:nvSpPr>
        <p:spPr>
          <a:xfrm>
            <a:off x="921672" y="5028755"/>
            <a:ext cx="10019254" cy="461665"/>
          </a:xfrm>
          <a:prstGeom prst="rect">
            <a:avLst/>
          </a:prstGeom>
          <a:solidFill>
            <a:schemeClr val="bg1"/>
          </a:solidFill>
        </p:spPr>
        <p:txBody>
          <a:bodyPr wrap="square" rtlCol="0">
            <a:spAutoFit/>
          </a:bodyPr>
          <a:lstStyle/>
          <a:p>
            <a:r>
              <a:rPr lang="en-US" sz="2400" b="1" dirty="0">
                <a:solidFill>
                  <a:schemeClr val="tx1">
                    <a:lumMod val="75000"/>
                    <a:lumOff val="25000"/>
                  </a:schemeClr>
                </a:solidFill>
                <a:latin typeface="Calibri" panose="020F0502020204030204" pitchFamily="34" charset="0"/>
                <a:cs typeface="Calibri" panose="020F0502020204030204" pitchFamily="34" charset="0"/>
              </a:rPr>
              <a:t>Before 2000, most volunteers and professionals compiled lists of species.</a:t>
            </a:r>
            <a:endParaRPr lang="fr-BE" sz="24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24" name="ZoneTexte 23"/>
          <p:cNvSpPr txBox="1"/>
          <p:nvPr/>
        </p:nvSpPr>
        <p:spPr>
          <a:xfrm>
            <a:off x="907480" y="6048683"/>
            <a:ext cx="10019254" cy="461665"/>
          </a:xfrm>
          <a:prstGeom prst="rect">
            <a:avLst/>
          </a:prstGeom>
          <a:solidFill>
            <a:schemeClr val="bg1"/>
          </a:solidFill>
        </p:spPr>
        <p:txBody>
          <a:bodyPr wrap="square" rtlCol="0">
            <a:spAutoFit/>
          </a:bodyPr>
          <a:lstStyle/>
          <a:p>
            <a:r>
              <a:rPr lang="en-US" sz="2400" b="1" dirty="0">
                <a:solidFill>
                  <a:schemeClr val="tx1">
                    <a:lumMod val="75000"/>
                    <a:lumOff val="25000"/>
                  </a:schemeClr>
                </a:solidFill>
                <a:latin typeface="Calibri" panose="020F0502020204030204" pitchFamily="34" charset="0"/>
                <a:cs typeface="Calibri" panose="020F0502020204030204" pitchFamily="34" charset="0"/>
              </a:rPr>
              <a:t>Do they target certain groups of species ?</a:t>
            </a:r>
            <a:endParaRPr lang="fr-BE" sz="24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26" name="ZoneTexte 25"/>
          <p:cNvSpPr txBox="1"/>
          <p:nvPr/>
        </p:nvSpPr>
        <p:spPr>
          <a:xfrm>
            <a:off x="1878638" y="4241964"/>
            <a:ext cx="348172" cy="230832"/>
          </a:xfrm>
          <a:prstGeom prst="rect">
            <a:avLst/>
          </a:prstGeom>
          <a:solidFill>
            <a:schemeClr val="bg1"/>
          </a:solidFill>
        </p:spPr>
        <p:txBody>
          <a:bodyPr wrap="none" rtlCol="0">
            <a:spAutoFit/>
          </a:bodyPr>
          <a:lstStyle/>
          <a:p>
            <a:r>
              <a:rPr lang="fr-BE" sz="900" dirty="0">
                <a:solidFill>
                  <a:schemeClr val="tx1">
                    <a:lumMod val="75000"/>
                    <a:lumOff val="25000"/>
                  </a:schemeClr>
                </a:solidFill>
                <a:latin typeface="Calibri" panose="020F0502020204030204" pitchFamily="34" charset="0"/>
                <a:cs typeface="Calibri" panose="020F0502020204030204" pitchFamily="34" charset="0"/>
              </a:rPr>
              <a:t>2-4</a:t>
            </a:r>
          </a:p>
        </p:txBody>
      </p:sp>
      <p:sp>
        <p:nvSpPr>
          <p:cNvPr id="27" name="ZoneTexte 26"/>
          <p:cNvSpPr txBox="1"/>
          <p:nvPr/>
        </p:nvSpPr>
        <p:spPr>
          <a:xfrm rot="16200000">
            <a:off x="31514" y="3432883"/>
            <a:ext cx="1511696" cy="461665"/>
          </a:xfrm>
          <a:prstGeom prst="rect">
            <a:avLst/>
          </a:prstGeom>
          <a:solidFill>
            <a:schemeClr val="bg1"/>
          </a:solidFill>
        </p:spPr>
        <p:txBody>
          <a:bodyPr wrap="none" rtlCol="0">
            <a:spAutoFit/>
          </a:bodyPr>
          <a:lstStyle/>
          <a:p>
            <a:r>
              <a:rPr lang="fr-BE" sz="2400" b="1" dirty="0" err="1">
                <a:solidFill>
                  <a:schemeClr val="tx1">
                    <a:lumMod val="75000"/>
                    <a:lumOff val="25000"/>
                  </a:schemeClr>
                </a:solidFill>
                <a:latin typeface="Calibri" panose="020F0502020204030204" pitchFamily="34" charset="0"/>
                <a:cs typeface="Calibri" panose="020F0502020204030204" pitchFamily="34" charset="0"/>
              </a:rPr>
              <a:t>Frequency</a:t>
            </a:r>
            <a:endParaRPr lang="fr-BE" sz="2400" b="1" dirty="0">
              <a:solidFill>
                <a:schemeClr val="tx1">
                  <a:lumMod val="75000"/>
                  <a:lumOff val="25000"/>
                </a:schemeClr>
              </a:solidFill>
              <a:latin typeface="Calibri" panose="020F0502020204030204" pitchFamily="34" charset="0"/>
              <a:cs typeface="Calibri" panose="020F0502020204030204" pitchFamily="34" charset="0"/>
            </a:endParaRPr>
          </a:p>
        </p:txBody>
      </p:sp>
      <p:grpSp>
        <p:nvGrpSpPr>
          <p:cNvPr id="3" name="Groupe 2"/>
          <p:cNvGrpSpPr/>
          <p:nvPr/>
        </p:nvGrpSpPr>
        <p:grpSpPr>
          <a:xfrm>
            <a:off x="921672" y="1956483"/>
            <a:ext cx="10019254" cy="4043901"/>
            <a:chOff x="921672" y="1956483"/>
            <a:chExt cx="10019254" cy="4043901"/>
          </a:xfrm>
        </p:grpSpPr>
        <p:grpSp>
          <p:nvGrpSpPr>
            <p:cNvPr id="2" name="Groupe 1"/>
            <p:cNvGrpSpPr/>
            <p:nvPr/>
          </p:nvGrpSpPr>
          <p:grpSpPr>
            <a:xfrm>
              <a:off x="5861455" y="1956483"/>
              <a:ext cx="5065279" cy="2903024"/>
              <a:chOff x="5861455" y="1956483"/>
              <a:chExt cx="5065279" cy="2903024"/>
            </a:xfrm>
          </p:grpSpPr>
          <p:graphicFrame>
            <p:nvGraphicFramePr>
              <p:cNvPr id="19" name="Graphique 18"/>
              <p:cNvGraphicFramePr>
                <a:graphicFrameLocks/>
              </p:cNvGraphicFramePr>
              <p:nvPr>
                <p:extLst>
                  <p:ext uri="{D42A27DB-BD31-4B8C-83A1-F6EECF244321}">
                    <p14:modId xmlns:p14="http://schemas.microsoft.com/office/powerpoint/2010/main" val="1143978608"/>
                  </p:ext>
                </p:extLst>
              </p:nvPr>
            </p:nvGraphicFramePr>
            <p:xfrm>
              <a:off x="6200091" y="1956483"/>
              <a:ext cx="4726643" cy="2903024"/>
            </p:xfrm>
            <a:graphic>
              <a:graphicData uri="http://schemas.openxmlformats.org/drawingml/2006/chart">
                <c:chart xmlns:c="http://schemas.openxmlformats.org/drawingml/2006/chart" xmlns:r="http://schemas.openxmlformats.org/officeDocument/2006/relationships" r:id="rId4"/>
              </a:graphicData>
            </a:graphic>
          </p:graphicFrame>
          <p:sp>
            <p:nvSpPr>
              <p:cNvPr id="30" name="ZoneTexte 29"/>
              <p:cNvSpPr txBox="1"/>
              <p:nvPr/>
            </p:nvSpPr>
            <p:spPr>
              <a:xfrm rot="16200000">
                <a:off x="5336440" y="3573607"/>
                <a:ext cx="1511696" cy="461665"/>
              </a:xfrm>
              <a:prstGeom prst="rect">
                <a:avLst/>
              </a:prstGeom>
              <a:solidFill>
                <a:schemeClr val="bg1"/>
              </a:solidFill>
            </p:spPr>
            <p:txBody>
              <a:bodyPr wrap="none" rtlCol="0">
                <a:spAutoFit/>
              </a:bodyPr>
              <a:lstStyle/>
              <a:p>
                <a:r>
                  <a:rPr lang="fr-BE" sz="2400" b="1" dirty="0" err="1">
                    <a:solidFill>
                      <a:schemeClr val="tx1">
                        <a:lumMod val="75000"/>
                        <a:lumOff val="25000"/>
                      </a:schemeClr>
                    </a:solidFill>
                    <a:latin typeface="Calibri" panose="020F0502020204030204" pitchFamily="34" charset="0"/>
                    <a:cs typeface="Calibri" panose="020F0502020204030204" pitchFamily="34" charset="0"/>
                  </a:rPr>
                  <a:t>Frequency</a:t>
                </a:r>
                <a:endParaRPr lang="fr-BE" sz="24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21" name="ZoneTexte 20"/>
              <p:cNvSpPr txBox="1"/>
              <p:nvPr/>
            </p:nvSpPr>
            <p:spPr>
              <a:xfrm>
                <a:off x="8255430" y="2042749"/>
                <a:ext cx="889987" cy="400110"/>
              </a:xfrm>
              <a:prstGeom prst="rect">
                <a:avLst/>
              </a:prstGeom>
              <a:solidFill>
                <a:schemeClr val="bg1"/>
              </a:solidFill>
            </p:spPr>
            <p:txBody>
              <a:bodyPr wrap="none" rtlCol="0">
                <a:spAutoFit/>
              </a:bodyPr>
              <a:lstStyle/>
              <a:p>
                <a:r>
                  <a:rPr lang="fr-BE" sz="2000" b="1" dirty="0">
                    <a:solidFill>
                      <a:schemeClr val="tx1">
                        <a:lumMod val="75000"/>
                        <a:lumOff val="25000"/>
                      </a:schemeClr>
                    </a:solidFill>
                    <a:latin typeface="Calibri" panose="020F0502020204030204" pitchFamily="34" charset="0"/>
                    <a:cs typeface="Calibri" panose="020F0502020204030204" pitchFamily="34" charset="0"/>
                  </a:rPr>
                  <a:t>&gt; 2000</a:t>
                </a:r>
              </a:p>
            </p:txBody>
          </p:sp>
        </p:grpSp>
        <p:sp>
          <p:nvSpPr>
            <p:cNvPr id="22" name="ZoneTexte 21"/>
            <p:cNvSpPr txBox="1"/>
            <p:nvPr/>
          </p:nvSpPr>
          <p:spPr>
            <a:xfrm>
              <a:off x="921672" y="5538719"/>
              <a:ext cx="10019254" cy="461665"/>
            </a:xfrm>
            <a:prstGeom prst="rect">
              <a:avLst/>
            </a:prstGeom>
            <a:solidFill>
              <a:schemeClr val="bg1"/>
            </a:solidFill>
          </p:spPr>
          <p:txBody>
            <a:bodyPr wrap="square" rtlCol="0">
              <a:spAutoFit/>
            </a:bodyPr>
            <a:lstStyle/>
            <a:p>
              <a:r>
                <a:rPr lang="en-US" sz="2400" b="1" dirty="0">
                  <a:solidFill>
                    <a:schemeClr val="tx1">
                      <a:lumMod val="75000"/>
                      <a:lumOff val="25000"/>
                    </a:schemeClr>
                  </a:solidFill>
                  <a:latin typeface="Calibri" panose="020F0502020204030204" pitchFamily="34" charset="0"/>
                  <a:cs typeface="Calibri" panose="020F0502020204030204" pitchFamily="34" charset="0"/>
                </a:rPr>
                <a:t>After 2000, this is no longer the case !</a:t>
              </a:r>
              <a:endParaRPr lang="fr-BE" sz="2400" b="1" dirty="0">
                <a:solidFill>
                  <a:schemeClr val="tx1">
                    <a:lumMod val="75000"/>
                    <a:lumOff val="25000"/>
                  </a:schemeClr>
                </a:solidFill>
                <a:latin typeface="Calibri" panose="020F0502020204030204" pitchFamily="34" charset="0"/>
                <a:cs typeface="Calibri" panose="020F0502020204030204" pitchFamily="34" charset="0"/>
              </a:endParaRPr>
            </a:p>
          </p:txBody>
        </p:sp>
      </p:grpSp>
      <p:sp>
        <p:nvSpPr>
          <p:cNvPr id="29" name="ZoneTexte 28"/>
          <p:cNvSpPr txBox="1"/>
          <p:nvPr/>
        </p:nvSpPr>
        <p:spPr>
          <a:xfrm>
            <a:off x="7292748" y="4203525"/>
            <a:ext cx="354584" cy="246221"/>
          </a:xfrm>
          <a:prstGeom prst="rect">
            <a:avLst/>
          </a:prstGeom>
          <a:solidFill>
            <a:schemeClr val="bg1"/>
          </a:solidFill>
        </p:spPr>
        <p:txBody>
          <a:bodyPr wrap="none" rtlCol="0">
            <a:spAutoFit/>
          </a:bodyPr>
          <a:lstStyle/>
          <a:p>
            <a:r>
              <a:rPr lang="fr-BE" sz="1000" dirty="0">
                <a:solidFill>
                  <a:schemeClr val="tx1">
                    <a:lumMod val="75000"/>
                    <a:lumOff val="25000"/>
                  </a:schemeClr>
                </a:solidFill>
                <a:latin typeface="Calibri" panose="020F0502020204030204" pitchFamily="34" charset="0"/>
                <a:cs typeface="Calibri" panose="020F0502020204030204" pitchFamily="34" charset="0"/>
              </a:rPr>
              <a:t>2-4</a:t>
            </a:r>
          </a:p>
        </p:txBody>
      </p:sp>
      <p:sp>
        <p:nvSpPr>
          <p:cNvPr id="31" name="Rectangle 30"/>
          <p:cNvSpPr/>
          <p:nvPr/>
        </p:nvSpPr>
        <p:spPr>
          <a:xfrm rot="16200000">
            <a:off x="11357833" y="5993179"/>
            <a:ext cx="915635" cy="461665"/>
          </a:xfrm>
          <a:prstGeom prst="rect">
            <a:avLst/>
          </a:prstGeom>
          <a:solidFill>
            <a:schemeClr val="bg1"/>
          </a:solidFill>
        </p:spPr>
        <p:txBody>
          <a:bodyPr wrap="none">
            <a:spAutoFit/>
          </a:bodyPr>
          <a:lstStyle/>
          <a:p>
            <a:r>
              <a:rPr lang="fr-BE" sz="2400" b="1" dirty="0">
                <a:solidFill>
                  <a:schemeClr val="tx1">
                    <a:lumMod val="75000"/>
                    <a:lumOff val="25000"/>
                  </a:schemeClr>
                </a:solidFill>
              </a:rPr>
              <a:t>Flora</a:t>
            </a:r>
          </a:p>
        </p:txBody>
      </p:sp>
    </p:spTree>
    <p:extLst>
      <p:ext uri="{BB962C8B-B14F-4D97-AF65-F5344CB8AC3E}">
        <p14:creationId xmlns:p14="http://schemas.microsoft.com/office/powerpoint/2010/main" val="355379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srcRect l="2028" t="1536" r="1953" b="1880"/>
          <a:stretch/>
        </p:blipFill>
        <p:spPr>
          <a:xfrm>
            <a:off x="879975" y="1526884"/>
            <a:ext cx="4541856" cy="3426487"/>
          </a:xfrm>
          <a:prstGeom prst="rect">
            <a:avLst/>
          </a:prstGeom>
        </p:spPr>
      </p:pic>
      <p:sp>
        <p:nvSpPr>
          <p:cNvPr id="11" name="ZoneTexte 10"/>
          <p:cNvSpPr txBox="1"/>
          <p:nvPr/>
        </p:nvSpPr>
        <p:spPr>
          <a:xfrm>
            <a:off x="1572027" y="4771030"/>
            <a:ext cx="3462743" cy="369332"/>
          </a:xfrm>
          <a:prstGeom prst="rect">
            <a:avLst/>
          </a:prstGeom>
          <a:solidFill>
            <a:schemeClr val="bg1"/>
          </a:solidFill>
        </p:spPr>
        <p:txBody>
          <a:bodyPr wrap="none" rtlCol="0">
            <a:spAutoFit/>
          </a:bodyPr>
          <a:lstStyle/>
          <a:p>
            <a:r>
              <a:rPr lang="en-US" b="1" dirty="0">
                <a:solidFill>
                  <a:schemeClr val="tx1">
                    <a:lumMod val="75000"/>
                    <a:lumOff val="25000"/>
                  </a:schemeClr>
                </a:solidFill>
                <a:latin typeface="Calibri" panose="020F0502020204030204" pitchFamily="34" charset="0"/>
                <a:cs typeface="Calibri" panose="020F0502020204030204" pitchFamily="34" charset="0"/>
              </a:rPr>
              <a:t>No. of squares occupied per taxon</a:t>
            </a:r>
            <a:endParaRPr lang="fr-BE"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3" name="ZoneTexte 12"/>
          <p:cNvSpPr txBox="1"/>
          <p:nvPr/>
        </p:nvSpPr>
        <p:spPr>
          <a:xfrm rot="16200000">
            <a:off x="-70568" y="2941373"/>
            <a:ext cx="2590124" cy="646331"/>
          </a:xfrm>
          <a:prstGeom prst="rect">
            <a:avLst/>
          </a:prstGeom>
          <a:solidFill>
            <a:schemeClr val="bg1"/>
          </a:solidFill>
        </p:spPr>
        <p:txBody>
          <a:bodyPr wrap="square" rtlCol="0">
            <a:spAutoFit/>
          </a:bodyPr>
          <a:lstStyle/>
          <a:p>
            <a:pPr algn="ctr"/>
            <a:r>
              <a:rPr lang="fr-BE" b="1" dirty="0">
                <a:solidFill>
                  <a:schemeClr val="tx1">
                    <a:lumMod val="75000"/>
                    <a:lumOff val="25000"/>
                  </a:schemeClr>
                </a:solidFill>
                <a:latin typeface="Calibri" panose="020F0502020204030204" pitchFamily="34" charset="0"/>
                <a:cs typeface="Calibri" panose="020F0502020204030204" pitchFamily="34" charset="0"/>
              </a:rPr>
              <a:t>Proportion of </a:t>
            </a:r>
            <a:r>
              <a:rPr lang="fr-BE" b="1" dirty="0" err="1">
                <a:solidFill>
                  <a:schemeClr val="tx1">
                    <a:lumMod val="75000"/>
                    <a:lumOff val="25000"/>
                  </a:schemeClr>
                </a:solidFill>
                <a:latin typeface="Calibri" panose="020F0502020204030204" pitchFamily="34" charset="0"/>
                <a:cs typeface="Calibri" panose="020F0502020204030204" pitchFamily="34" charset="0"/>
              </a:rPr>
              <a:t>professional</a:t>
            </a:r>
            <a:r>
              <a:rPr lang="fr-BE" b="1" dirty="0">
                <a:solidFill>
                  <a:schemeClr val="tx1">
                    <a:lumMod val="75000"/>
                    <a:lumOff val="25000"/>
                  </a:schemeClr>
                </a:solidFill>
                <a:latin typeface="Calibri" panose="020F0502020204030204" pitchFamily="34" charset="0"/>
                <a:cs typeface="Calibri" panose="020F0502020204030204" pitchFamily="34" charset="0"/>
              </a:rPr>
              <a:t> </a:t>
            </a:r>
            <a:r>
              <a:rPr lang="fr-BE" b="1" dirty="0" err="1">
                <a:solidFill>
                  <a:schemeClr val="tx1">
                    <a:lumMod val="75000"/>
                    <a:lumOff val="25000"/>
                  </a:schemeClr>
                </a:solidFill>
                <a:latin typeface="Calibri" panose="020F0502020204030204" pitchFamily="34" charset="0"/>
                <a:cs typeface="Calibri" panose="020F0502020204030204" pitchFamily="34" charset="0"/>
              </a:rPr>
              <a:t>origin</a:t>
            </a:r>
            <a:endParaRPr lang="fr-BE"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4" name="ZoneTexte 13"/>
          <p:cNvSpPr txBox="1"/>
          <p:nvPr/>
        </p:nvSpPr>
        <p:spPr>
          <a:xfrm>
            <a:off x="2737379" y="1470221"/>
            <a:ext cx="1301959" cy="400110"/>
          </a:xfrm>
          <a:prstGeom prst="rect">
            <a:avLst/>
          </a:prstGeom>
          <a:solidFill>
            <a:schemeClr val="bg1"/>
          </a:solidFill>
        </p:spPr>
        <p:txBody>
          <a:bodyPr wrap="none" rtlCol="0">
            <a:spAutoFit/>
          </a:bodyPr>
          <a:lstStyle/>
          <a:p>
            <a:r>
              <a:rPr lang="fr-BE" sz="2000" b="1" dirty="0">
                <a:solidFill>
                  <a:schemeClr val="tx1">
                    <a:lumMod val="75000"/>
                    <a:lumOff val="25000"/>
                  </a:schemeClr>
                </a:solidFill>
                <a:latin typeface="Calibri" panose="020F0502020204030204" pitchFamily="34" charset="0"/>
                <a:cs typeface="Calibri" panose="020F0502020204030204" pitchFamily="34" charset="0"/>
              </a:rPr>
              <a:t>1950-2000</a:t>
            </a:r>
          </a:p>
        </p:txBody>
      </p:sp>
      <p:cxnSp>
        <p:nvCxnSpPr>
          <p:cNvPr id="7" name="Connecteur droit 6"/>
          <p:cNvCxnSpPr/>
          <p:nvPr/>
        </p:nvCxnSpPr>
        <p:spPr>
          <a:xfrm>
            <a:off x="1824206" y="3193729"/>
            <a:ext cx="2957102"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23" name="Groupe 22"/>
          <p:cNvGrpSpPr/>
          <p:nvPr/>
        </p:nvGrpSpPr>
        <p:grpSpPr>
          <a:xfrm>
            <a:off x="1672684" y="1628078"/>
            <a:ext cx="747132" cy="2885111"/>
            <a:chOff x="1672684" y="1628078"/>
            <a:chExt cx="747132" cy="2885111"/>
          </a:xfrm>
        </p:grpSpPr>
        <p:sp>
          <p:nvSpPr>
            <p:cNvPr id="15" name="Ellipse 14"/>
            <p:cNvSpPr/>
            <p:nvPr/>
          </p:nvSpPr>
          <p:spPr>
            <a:xfrm>
              <a:off x="1672684" y="1628078"/>
              <a:ext cx="747132" cy="1128969"/>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latin typeface="Calibri" panose="020F0502020204030204" pitchFamily="34" charset="0"/>
                <a:cs typeface="Calibri" panose="020F0502020204030204" pitchFamily="34" charset="0"/>
              </a:endParaRPr>
            </a:p>
          </p:txBody>
        </p:sp>
        <p:sp>
          <p:nvSpPr>
            <p:cNvPr id="22" name="Ellipse 21"/>
            <p:cNvSpPr/>
            <p:nvPr/>
          </p:nvSpPr>
          <p:spPr>
            <a:xfrm>
              <a:off x="1672684" y="3384220"/>
              <a:ext cx="747132" cy="1128969"/>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accent2"/>
                </a:solidFill>
                <a:latin typeface="Calibri" panose="020F0502020204030204" pitchFamily="34" charset="0"/>
                <a:cs typeface="Calibri" panose="020F0502020204030204" pitchFamily="34" charset="0"/>
              </a:endParaRPr>
            </a:p>
          </p:txBody>
        </p:sp>
      </p:grpSp>
      <p:sp>
        <p:nvSpPr>
          <p:cNvPr id="24" name="Rectangle 23"/>
          <p:cNvSpPr/>
          <p:nvPr/>
        </p:nvSpPr>
        <p:spPr>
          <a:xfrm rot="16200000">
            <a:off x="11357833" y="5993179"/>
            <a:ext cx="915635" cy="461665"/>
          </a:xfrm>
          <a:prstGeom prst="rect">
            <a:avLst/>
          </a:prstGeom>
          <a:solidFill>
            <a:schemeClr val="bg1"/>
          </a:solidFill>
        </p:spPr>
        <p:txBody>
          <a:bodyPr wrap="none">
            <a:spAutoFit/>
          </a:bodyPr>
          <a:lstStyle/>
          <a:p>
            <a:r>
              <a:rPr lang="fr-BE" sz="2400" b="1" dirty="0">
                <a:solidFill>
                  <a:schemeClr val="tx1">
                    <a:lumMod val="75000"/>
                    <a:lumOff val="25000"/>
                  </a:schemeClr>
                </a:solidFill>
              </a:rPr>
              <a:t>Flora</a:t>
            </a:r>
          </a:p>
        </p:txBody>
      </p:sp>
      <p:sp>
        <p:nvSpPr>
          <p:cNvPr id="2" name="Rectangle 1"/>
          <p:cNvSpPr/>
          <p:nvPr/>
        </p:nvSpPr>
        <p:spPr>
          <a:xfrm>
            <a:off x="5266074" y="1526884"/>
            <a:ext cx="5038199" cy="1200329"/>
          </a:xfrm>
          <a:prstGeom prst="rect">
            <a:avLst/>
          </a:prstGeom>
        </p:spPr>
        <p:txBody>
          <a:bodyPr wrap="square">
            <a:spAutoFit/>
          </a:bodyPr>
          <a:lstStyle/>
          <a:p>
            <a:r>
              <a:rPr lang="en-US" sz="2400" b="1" dirty="0">
                <a:solidFill>
                  <a:schemeClr val="tx1">
                    <a:lumMod val="75000"/>
                    <a:lumOff val="25000"/>
                  </a:schemeClr>
                </a:solidFill>
                <a:latin typeface="Calibri" panose="020F0502020204030204" pitchFamily="34" charset="0"/>
                <a:cs typeface="Calibri" panose="020F0502020204030204" pitchFamily="34" charset="0"/>
              </a:rPr>
              <a:t>Before 2000, professional observers accounted for 44% of the data and 35% of the observers.</a:t>
            </a:r>
            <a:endParaRPr lang="fr-BE" sz="24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6" name="ZoneTexte 15"/>
          <p:cNvSpPr txBox="1"/>
          <p:nvPr/>
        </p:nvSpPr>
        <p:spPr>
          <a:xfrm>
            <a:off x="983225" y="272694"/>
            <a:ext cx="5567165" cy="584775"/>
          </a:xfrm>
          <a:prstGeom prst="rect">
            <a:avLst/>
          </a:prstGeom>
          <a:noFill/>
        </p:spPr>
        <p:txBody>
          <a:bodyPr wrap="none" rtlCol="0">
            <a:spAutoFit/>
          </a:bodyPr>
          <a:lstStyle/>
          <a:p>
            <a:r>
              <a:rPr lang="fr-FR" sz="3200" b="1" dirty="0">
                <a:solidFill>
                  <a:schemeClr val="accent1">
                    <a:lumMod val="75000"/>
                  </a:schemeClr>
                </a:solidFill>
                <a:latin typeface="Calibri" panose="020F0502020204030204" pitchFamily="34" charset="0"/>
                <a:cs typeface="Calibri" panose="020F0502020204030204" pitchFamily="34" charset="0"/>
              </a:rPr>
              <a:t>More data = more information?</a:t>
            </a:r>
            <a:endParaRPr lang="fr-BE" sz="3200" b="1" dirty="0">
              <a:solidFill>
                <a:schemeClr val="accent1">
                  <a:lumMod val="75000"/>
                </a:schemeClr>
              </a:solidFill>
              <a:latin typeface="Calibri" panose="020F0502020204030204" pitchFamily="34" charset="0"/>
              <a:cs typeface="Calibri" panose="020F0502020204030204" pitchFamily="34" charset="0"/>
            </a:endParaRPr>
          </a:p>
        </p:txBody>
      </p:sp>
      <p:sp>
        <p:nvSpPr>
          <p:cNvPr id="17" name="ZoneTexte 16"/>
          <p:cNvSpPr txBox="1"/>
          <p:nvPr/>
        </p:nvSpPr>
        <p:spPr>
          <a:xfrm>
            <a:off x="983225" y="857469"/>
            <a:ext cx="4958793" cy="523220"/>
          </a:xfrm>
          <a:prstGeom prst="rect">
            <a:avLst/>
          </a:prstGeom>
          <a:solidFill>
            <a:schemeClr val="bg1"/>
          </a:solidFill>
        </p:spPr>
        <p:txBody>
          <a:bodyPr wrap="none" rtlCol="0">
            <a:spAutoFit/>
          </a:bodyPr>
          <a:lstStyle/>
          <a:p>
            <a:r>
              <a:rPr lang="en-US" sz="2800" b="1" dirty="0">
                <a:solidFill>
                  <a:schemeClr val="accent4"/>
                </a:solidFill>
                <a:latin typeface="Calibri" panose="020F0502020204030204" pitchFamily="34" charset="0"/>
                <a:cs typeface="Calibri" panose="020F0502020204030204" pitchFamily="34" charset="0"/>
              </a:rPr>
              <a:t>Changes in observer </a:t>
            </a:r>
            <a:r>
              <a:rPr lang="en-US" sz="2800" b="1" dirty="0" err="1">
                <a:solidFill>
                  <a:schemeClr val="accent4"/>
                </a:solidFill>
                <a:latin typeface="Calibri" panose="020F0502020204030204" pitchFamily="34" charset="0"/>
                <a:cs typeface="Calibri" panose="020F0502020204030204" pitchFamily="34" charset="0"/>
              </a:rPr>
              <a:t>behaviour</a:t>
            </a:r>
            <a:r>
              <a:rPr lang="en-US" sz="2800" b="1" dirty="0">
                <a:solidFill>
                  <a:schemeClr val="accent4"/>
                </a:solidFill>
                <a:latin typeface="Calibri" panose="020F0502020204030204" pitchFamily="34" charset="0"/>
                <a:cs typeface="Calibri" panose="020F0502020204030204" pitchFamily="34" charset="0"/>
              </a:rPr>
              <a:t> :</a:t>
            </a:r>
          </a:p>
        </p:txBody>
      </p:sp>
      <p:sp>
        <p:nvSpPr>
          <p:cNvPr id="21" name="ZoneTexte 20"/>
          <p:cNvSpPr txBox="1"/>
          <p:nvPr/>
        </p:nvSpPr>
        <p:spPr>
          <a:xfrm>
            <a:off x="5266074" y="3055462"/>
            <a:ext cx="4623514" cy="1569660"/>
          </a:xfrm>
          <a:prstGeom prst="rect">
            <a:avLst/>
          </a:prstGeom>
          <a:solidFill>
            <a:schemeClr val="bg1"/>
          </a:solidFill>
        </p:spPr>
        <p:txBody>
          <a:bodyPr wrap="square" rtlCol="0">
            <a:spAutoFit/>
          </a:bodyPr>
          <a:lstStyle/>
          <a:p>
            <a:r>
              <a:rPr lang="en-US" sz="2400" b="1" dirty="0">
                <a:solidFill>
                  <a:schemeClr val="accent2"/>
                </a:solidFill>
                <a:latin typeface="Calibri" panose="020F0502020204030204" pitchFamily="34" charset="0"/>
                <a:cs typeface="Calibri" panose="020F0502020204030204" pitchFamily="34" charset="0"/>
              </a:rPr>
              <a:t>Only in the case of rare species, some species are more often observed either by professionals or by volunteers.</a:t>
            </a:r>
            <a:endParaRPr lang="fr-BE" sz="2400" b="1" dirty="0">
              <a:solidFill>
                <a:schemeClr val="accent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234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p:cNvPicPr>
            <a:picLocks noChangeAspect="1"/>
          </p:cNvPicPr>
          <p:nvPr/>
        </p:nvPicPr>
        <p:blipFill rotWithShape="1">
          <a:blip r:embed="rId3"/>
          <a:srcRect l="3077" t="714" r="2307" b="1702"/>
          <a:stretch/>
        </p:blipFill>
        <p:spPr>
          <a:xfrm>
            <a:off x="983225" y="1410528"/>
            <a:ext cx="4454773" cy="3445853"/>
          </a:xfrm>
          <a:prstGeom prst="rect">
            <a:avLst/>
          </a:prstGeom>
        </p:spPr>
      </p:pic>
      <p:grpSp>
        <p:nvGrpSpPr>
          <p:cNvPr id="2" name="Groupe 1"/>
          <p:cNvGrpSpPr/>
          <p:nvPr/>
        </p:nvGrpSpPr>
        <p:grpSpPr>
          <a:xfrm>
            <a:off x="946188" y="1551496"/>
            <a:ext cx="4151602" cy="3490887"/>
            <a:chOff x="1299112" y="1551496"/>
            <a:chExt cx="4151602" cy="3490887"/>
          </a:xfrm>
        </p:grpSpPr>
        <p:sp>
          <p:nvSpPr>
            <p:cNvPr id="23" name="ZoneTexte 22"/>
            <p:cNvSpPr txBox="1"/>
            <p:nvPr/>
          </p:nvSpPr>
          <p:spPr>
            <a:xfrm>
              <a:off x="3201068" y="1551496"/>
              <a:ext cx="889987" cy="400110"/>
            </a:xfrm>
            <a:prstGeom prst="rect">
              <a:avLst/>
            </a:prstGeom>
            <a:solidFill>
              <a:schemeClr val="bg1"/>
            </a:solidFill>
          </p:spPr>
          <p:txBody>
            <a:bodyPr wrap="none" rtlCol="0">
              <a:spAutoFit/>
            </a:bodyPr>
            <a:lstStyle/>
            <a:p>
              <a:r>
                <a:rPr lang="fr-BE" sz="2000" b="1" dirty="0">
                  <a:latin typeface="Calibri" panose="020F0502020204030204" pitchFamily="34" charset="0"/>
                  <a:cs typeface="Calibri" panose="020F0502020204030204" pitchFamily="34" charset="0"/>
                </a:rPr>
                <a:t>&gt; 2000</a:t>
              </a:r>
            </a:p>
          </p:txBody>
        </p:sp>
        <p:sp>
          <p:nvSpPr>
            <p:cNvPr id="18" name="ZoneTexte 17"/>
            <p:cNvSpPr txBox="1"/>
            <p:nvPr/>
          </p:nvSpPr>
          <p:spPr>
            <a:xfrm>
              <a:off x="1987971" y="4673051"/>
              <a:ext cx="3462743" cy="369332"/>
            </a:xfrm>
            <a:prstGeom prst="rect">
              <a:avLst/>
            </a:prstGeom>
            <a:solidFill>
              <a:schemeClr val="bg1"/>
            </a:solidFill>
          </p:spPr>
          <p:txBody>
            <a:bodyPr wrap="none" rtlCol="0">
              <a:spAutoFit/>
            </a:bodyPr>
            <a:lstStyle/>
            <a:p>
              <a:r>
                <a:rPr lang="en-US" b="1" dirty="0">
                  <a:latin typeface="Calibri" panose="020F0502020204030204" pitchFamily="34" charset="0"/>
                  <a:cs typeface="Calibri" panose="020F0502020204030204" pitchFamily="34" charset="0"/>
                </a:rPr>
                <a:t>No. of squares occupied per taxon</a:t>
              </a:r>
              <a:endParaRPr lang="fr-BE" b="1" dirty="0">
                <a:latin typeface="Calibri" panose="020F0502020204030204" pitchFamily="34" charset="0"/>
                <a:cs typeface="Calibri" panose="020F0502020204030204" pitchFamily="34" charset="0"/>
              </a:endParaRPr>
            </a:p>
          </p:txBody>
        </p:sp>
        <p:sp>
          <p:nvSpPr>
            <p:cNvPr id="19" name="ZoneTexte 18"/>
            <p:cNvSpPr txBox="1"/>
            <p:nvPr/>
          </p:nvSpPr>
          <p:spPr>
            <a:xfrm rot="16200000">
              <a:off x="368480" y="2682183"/>
              <a:ext cx="2507596" cy="646331"/>
            </a:xfrm>
            <a:prstGeom prst="rect">
              <a:avLst/>
            </a:prstGeom>
            <a:solidFill>
              <a:schemeClr val="bg1"/>
            </a:solidFill>
          </p:spPr>
          <p:txBody>
            <a:bodyPr wrap="square" rtlCol="0">
              <a:spAutoFit/>
            </a:bodyPr>
            <a:lstStyle/>
            <a:p>
              <a:pPr algn="ctr"/>
              <a:r>
                <a:rPr lang="fr-BE" b="1" dirty="0">
                  <a:solidFill>
                    <a:schemeClr val="tx1">
                      <a:lumMod val="75000"/>
                      <a:lumOff val="25000"/>
                    </a:schemeClr>
                  </a:solidFill>
                  <a:latin typeface="Calibri" panose="020F0502020204030204" pitchFamily="34" charset="0"/>
                  <a:cs typeface="Calibri" panose="020F0502020204030204" pitchFamily="34" charset="0"/>
                </a:rPr>
                <a:t>Proportion of </a:t>
              </a:r>
              <a:r>
                <a:rPr lang="fr-BE" b="1" dirty="0" err="1">
                  <a:solidFill>
                    <a:schemeClr val="tx1">
                      <a:lumMod val="75000"/>
                      <a:lumOff val="25000"/>
                    </a:schemeClr>
                  </a:solidFill>
                  <a:latin typeface="Calibri" panose="020F0502020204030204" pitchFamily="34" charset="0"/>
                  <a:cs typeface="Calibri" panose="020F0502020204030204" pitchFamily="34" charset="0"/>
                </a:rPr>
                <a:t>professional</a:t>
              </a:r>
              <a:r>
                <a:rPr lang="fr-BE" b="1" dirty="0">
                  <a:solidFill>
                    <a:schemeClr val="tx1">
                      <a:lumMod val="75000"/>
                      <a:lumOff val="25000"/>
                    </a:schemeClr>
                  </a:solidFill>
                  <a:latin typeface="Calibri" panose="020F0502020204030204" pitchFamily="34" charset="0"/>
                  <a:cs typeface="Calibri" panose="020F0502020204030204" pitchFamily="34" charset="0"/>
                </a:rPr>
                <a:t> </a:t>
              </a:r>
              <a:r>
                <a:rPr lang="fr-BE" b="1" dirty="0" err="1">
                  <a:solidFill>
                    <a:schemeClr val="tx1">
                      <a:lumMod val="75000"/>
                      <a:lumOff val="25000"/>
                    </a:schemeClr>
                  </a:solidFill>
                  <a:latin typeface="Calibri" panose="020F0502020204030204" pitchFamily="34" charset="0"/>
                  <a:cs typeface="Calibri" panose="020F0502020204030204" pitchFamily="34" charset="0"/>
                </a:rPr>
                <a:t>origin</a:t>
              </a:r>
              <a:endParaRPr lang="fr-BE" b="1" dirty="0">
                <a:solidFill>
                  <a:schemeClr val="tx1">
                    <a:lumMod val="75000"/>
                    <a:lumOff val="25000"/>
                  </a:schemeClr>
                </a:solidFill>
                <a:latin typeface="Calibri" panose="020F0502020204030204" pitchFamily="34" charset="0"/>
                <a:cs typeface="Calibri" panose="020F0502020204030204" pitchFamily="34" charset="0"/>
              </a:endParaRPr>
            </a:p>
          </p:txBody>
        </p:sp>
      </p:grpSp>
      <p:sp>
        <p:nvSpPr>
          <p:cNvPr id="21" name="ZoneTexte 20"/>
          <p:cNvSpPr txBox="1"/>
          <p:nvPr/>
        </p:nvSpPr>
        <p:spPr>
          <a:xfrm>
            <a:off x="5626190" y="1496956"/>
            <a:ext cx="5865595" cy="1200329"/>
          </a:xfrm>
          <a:prstGeom prst="rect">
            <a:avLst/>
          </a:prstGeom>
          <a:solidFill>
            <a:schemeClr val="bg1"/>
          </a:solidFill>
        </p:spPr>
        <p:txBody>
          <a:bodyPr wrap="square" rtlCol="0">
            <a:spAutoFit/>
          </a:bodyPr>
          <a:lstStyle/>
          <a:p>
            <a:r>
              <a:rPr lang="en-US" sz="2400" b="1" dirty="0">
                <a:solidFill>
                  <a:schemeClr val="tx1">
                    <a:lumMod val="75000"/>
                    <a:lumOff val="25000"/>
                  </a:schemeClr>
                </a:solidFill>
                <a:latin typeface="Calibri" panose="020F0502020204030204" pitchFamily="34" charset="0"/>
                <a:cs typeface="Calibri" panose="020F0502020204030204" pitchFamily="34" charset="0"/>
              </a:rPr>
              <a:t>After 2000, the number of volunteers increased considerably but professionals still account for 30% of data </a:t>
            </a:r>
            <a:endParaRPr lang="fr-BE" sz="24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4" name="ZoneTexte 13"/>
          <p:cNvSpPr txBox="1"/>
          <p:nvPr/>
        </p:nvSpPr>
        <p:spPr>
          <a:xfrm>
            <a:off x="983225" y="5168792"/>
            <a:ext cx="10332475" cy="1384995"/>
          </a:xfrm>
          <a:prstGeom prst="rect">
            <a:avLst/>
          </a:prstGeom>
          <a:solidFill>
            <a:schemeClr val="bg1"/>
          </a:solidFill>
        </p:spPr>
        <p:txBody>
          <a:bodyPr wrap="square" rtlCol="0">
            <a:spAutoFit/>
          </a:bodyPr>
          <a:lstStyle/>
          <a:p>
            <a:r>
              <a:rPr lang="en-US" sz="2800" b="1" dirty="0">
                <a:solidFill>
                  <a:srgbClr val="0070C0"/>
                </a:solidFill>
                <a:latin typeface="Calibri" panose="020F0502020204030204" pitchFamily="34" charset="0"/>
                <a:cs typeface="Calibri" panose="020F0502020204030204" pitchFamily="34" charset="0"/>
              </a:rPr>
              <a:t>=&gt; A major change that limits the use of data, in particular to determine whether an inventory was more or less complete and to identify absences. </a:t>
            </a:r>
            <a:endParaRPr lang="fr-BE" sz="2800" b="1" dirty="0">
              <a:solidFill>
                <a:srgbClr val="0070C0"/>
              </a:solidFill>
              <a:latin typeface="Calibri" panose="020F0502020204030204" pitchFamily="34" charset="0"/>
              <a:cs typeface="Calibri" panose="020F0502020204030204" pitchFamily="34" charset="0"/>
            </a:endParaRPr>
          </a:p>
        </p:txBody>
      </p:sp>
      <p:grpSp>
        <p:nvGrpSpPr>
          <p:cNvPr id="4" name="Groupe 3"/>
          <p:cNvGrpSpPr/>
          <p:nvPr/>
        </p:nvGrpSpPr>
        <p:grpSpPr>
          <a:xfrm>
            <a:off x="1630495" y="3346313"/>
            <a:ext cx="9861289" cy="1200329"/>
            <a:chOff x="1630495" y="3346313"/>
            <a:chExt cx="9861289" cy="1200329"/>
          </a:xfrm>
        </p:grpSpPr>
        <p:sp>
          <p:nvSpPr>
            <p:cNvPr id="24" name="ZoneTexte 23"/>
            <p:cNvSpPr txBox="1"/>
            <p:nvPr/>
          </p:nvSpPr>
          <p:spPr>
            <a:xfrm>
              <a:off x="5626190" y="3346313"/>
              <a:ext cx="5865594" cy="830997"/>
            </a:xfrm>
            <a:prstGeom prst="rect">
              <a:avLst/>
            </a:prstGeom>
            <a:solidFill>
              <a:schemeClr val="bg1"/>
            </a:solidFill>
          </p:spPr>
          <p:txBody>
            <a:bodyPr wrap="square" rtlCol="0">
              <a:spAutoFit/>
            </a:bodyPr>
            <a:lstStyle/>
            <a:p>
              <a:r>
                <a:rPr lang="en-US" sz="2400" b="1" dirty="0">
                  <a:solidFill>
                    <a:schemeClr val="accent2"/>
                  </a:solidFill>
                  <a:latin typeface="Calibri" panose="020F0502020204030204" pitchFamily="34" charset="0"/>
                  <a:cs typeface="Calibri" panose="020F0502020204030204" pitchFamily="34" charset="0"/>
                </a:rPr>
                <a:t>However, clearly, the rarer the species, the more often they are observed by volunteers.</a:t>
              </a:r>
              <a:endParaRPr lang="fr-BE" sz="2400" b="1" dirty="0">
                <a:solidFill>
                  <a:schemeClr val="accent2"/>
                </a:solidFill>
                <a:latin typeface="Calibri" panose="020F0502020204030204" pitchFamily="34" charset="0"/>
                <a:cs typeface="Calibri" panose="020F0502020204030204" pitchFamily="34" charset="0"/>
              </a:endParaRPr>
            </a:p>
          </p:txBody>
        </p:sp>
        <p:sp>
          <p:nvSpPr>
            <p:cNvPr id="22" name="Ellipse 21"/>
            <p:cNvSpPr/>
            <p:nvPr/>
          </p:nvSpPr>
          <p:spPr>
            <a:xfrm>
              <a:off x="1630495" y="3417673"/>
              <a:ext cx="778168" cy="1128969"/>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accent2"/>
                </a:solidFill>
                <a:latin typeface="Calibri" panose="020F0502020204030204" pitchFamily="34" charset="0"/>
                <a:cs typeface="Calibri" panose="020F0502020204030204" pitchFamily="34" charset="0"/>
              </a:endParaRPr>
            </a:p>
          </p:txBody>
        </p:sp>
      </p:grpSp>
      <p:sp>
        <p:nvSpPr>
          <p:cNvPr id="15" name="Rectangle 14"/>
          <p:cNvSpPr/>
          <p:nvPr/>
        </p:nvSpPr>
        <p:spPr>
          <a:xfrm rot="16200000">
            <a:off x="11357833" y="5993179"/>
            <a:ext cx="915635" cy="461665"/>
          </a:xfrm>
          <a:prstGeom prst="rect">
            <a:avLst/>
          </a:prstGeom>
          <a:solidFill>
            <a:schemeClr val="bg1"/>
          </a:solidFill>
        </p:spPr>
        <p:txBody>
          <a:bodyPr wrap="none">
            <a:spAutoFit/>
          </a:bodyPr>
          <a:lstStyle/>
          <a:p>
            <a:r>
              <a:rPr lang="fr-BE" sz="2400" b="1" dirty="0">
                <a:solidFill>
                  <a:schemeClr val="tx1">
                    <a:lumMod val="75000"/>
                    <a:lumOff val="25000"/>
                  </a:schemeClr>
                </a:solidFill>
              </a:rPr>
              <a:t>Flora</a:t>
            </a:r>
          </a:p>
        </p:txBody>
      </p:sp>
      <p:sp>
        <p:nvSpPr>
          <p:cNvPr id="16" name="ZoneTexte 15"/>
          <p:cNvSpPr txBox="1"/>
          <p:nvPr/>
        </p:nvSpPr>
        <p:spPr>
          <a:xfrm>
            <a:off x="983225" y="272694"/>
            <a:ext cx="5567165" cy="584775"/>
          </a:xfrm>
          <a:prstGeom prst="rect">
            <a:avLst/>
          </a:prstGeom>
          <a:noFill/>
        </p:spPr>
        <p:txBody>
          <a:bodyPr wrap="none" rtlCol="0">
            <a:spAutoFit/>
          </a:bodyPr>
          <a:lstStyle/>
          <a:p>
            <a:r>
              <a:rPr lang="fr-FR" sz="3200" b="1" dirty="0">
                <a:solidFill>
                  <a:schemeClr val="accent1">
                    <a:lumMod val="75000"/>
                  </a:schemeClr>
                </a:solidFill>
                <a:latin typeface="Calibri" panose="020F0502020204030204" pitchFamily="34" charset="0"/>
                <a:cs typeface="Calibri" panose="020F0502020204030204" pitchFamily="34" charset="0"/>
              </a:rPr>
              <a:t>More data = more information?</a:t>
            </a:r>
            <a:endParaRPr lang="fr-BE" sz="3200" b="1" dirty="0">
              <a:solidFill>
                <a:schemeClr val="accent1">
                  <a:lumMod val="75000"/>
                </a:schemeClr>
              </a:solidFill>
              <a:latin typeface="Calibri" panose="020F0502020204030204" pitchFamily="34" charset="0"/>
              <a:cs typeface="Calibri" panose="020F0502020204030204" pitchFamily="34" charset="0"/>
            </a:endParaRPr>
          </a:p>
        </p:txBody>
      </p:sp>
      <p:sp>
        <p:nvSpPr>
          <p:cNvPr id="20" name="ZoneTexte 19"/>
          <p:cNvSpPr txBox="1"/>
          <p:nvPr/>
        </p:nvSpPr>
        <p:spPr>
          <a:xfrm>
            <a:off x="983225" y="857469"/>
            <a:ext cx="4958793" cy="523220"/>
          </a:xfrm>
          <a:prstGeom prst="rect">
            <a:avLst/>
          </a:prstGeom>
          <a:solidFill>
            <a:schemeClr val="bg1"/>
          </a:solidFill>
        </p:spPr>
        <p:txBody>
          <a:bodyPr wrap="none" rtlCol="0">
            <a:spAutoFit/>
          </a:bodyPr>
          <a:lstStyle/>
          <a:p>
            <a:r>
              <a:rPr lang="en-US" sz="2800" b="1" dirty="0">
                <a:solidFill>
                  <a:schemeClr val="accent4"/>
                </a:solidFill>
                <a:latin typeface="Calibri" panose="020F0502020204030204" pitchFamily="34" charset="0"/>
                <a:cs typeface="Calibri" panose="020F0502020204030204" pitchFamily="34" charset="0"/>
              </a:rPr>
              <a:t>Changes in observer </a:t>
            </a:r>
            <a:r>
              <a:rPr lang="en-US" sz="2800" b="1" dirty="0" err="1">
                <a:solidFill>
                  <a:schemeClr val="accent4"/>
                </a:solidFill>
                <a:latin typeface="Calibri" panose="020F0502020204030204" pitchFamily="34" charset="0"/>
                <a:cs typeface="Calibri" panose="020F0502020204030204" pitchFamily="34" charset="0"/>
              </a:rPr>
              <a:t>behaviour</a:t>
            </a:r>
            <a:r>
              <a:rPr lang="en-US" sz="2800" b="1" dirty="0">
                <a:solidFill>
                  <a:schemeClr val="accent4"/>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88373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2361" y="1835327"/>
            <a:ext cx="11147690" cy="4769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latin typeface="Calibri" panose="020F0502020204030204" pitchFamily="34" charset="0"/>
              <a:cs typeface="Calibri" panose="020F0502020204030204" pitchFamily="34" charset="0"/>
            </a:endParaRPr>
          </a:p>
        </p:txBody>
      </p:sp>
      <p:sp>
        <p:nvSpPr>
          <p:cNvPr id="10" name="ZoneTexte 9"/>
          <p:cNvSpPr txBox="1"/>
          <p:nvPr/>
        </p:nvSpPr>
        <p:spPr>
          <a:xfrm>
            <a:off x="983225" y="1454365"/>
            <a:ext cx="10846826" cy="523220"/>
          </a:xfrm>
          <a:prstGeom prst="rect">
            <a:avLst/>
          </a:prstGeom>
          <a:solidFill>
            <a:schemeClr val="bg1"/>
          </a:solidFill>
        </p:spPr>
        <p:txBody>
          <a:bodyPr wrap="square" rtlCol="0">
            <a:spAutoFit/>
          </a:bodyPr>
          <a:lstStyle/>
          <a:p>
            <a:r>
              <a:rPr lang="fr-BE" sz="2800" b="1" dirty="0">
                <a:solidFill>
                  <a:schemeClr val="tx1">
                    <a:lumMod val="75000"/>
                    <a:lumOff val="25000"/>
                  </a:schemeClr>
                </a:solidFill>
                <a:latin typeface="Calibri" panose="020F0502020204030204" pitchFamily="34" charset="0"/>
                <a:cs typeface="Calibri" panose="020F0502020204030204" pitchFamily="34" charset="0"/>
              </a:rPr>
              <a:t>Critical influence of </a:t>
            </a:r>
            <a:r>
              <a:rPr lang="fr-BE" sz="2800" b="1" dirty="0" err="1">
                <a:solidFill>
                  <a:schemeClr val="tx1">
                    <a:lumMod val="75000"/>
                    <a:lumOff val="25000"/>
                  </a:schemeClr>
                </a:solidFill>
                <a:latin typeface="Calibri" panose="020F0502020204030204" pitchFamily="34" charset="0"/>
                <a:cs typeface="Calibri" panose="020F0502020204030204" pitchFamily="34" charset="0"/>
              </a:rPr>
              <a:t>differences</a:t>
            </a:r>
            <a:r>
              <a:rPr lang="fr-BE" sz="2800" b="1" dirty="0">
                <a:solidFill>
                  <a:schemeClr val="tx1">
                    <a:lumMod val="75000"/>
                    <a:lumOff val="25000"/>
                  </a:schemeClr>
                </a:solidFill>
                <a:latin typeface="Calibri" panose="020F0502020204030204" pitchFamily="34" charset="0"/>
                <a:cs typeface="Calibri" panose="020F0502020204030204" pitchFamily="34" charset="0"/>
              </a:rPr>
              <a:t> in </a:t>
            </a:r>
            <a:r>
              <a:rPr lang="fr-BE" sz="2800" b="1" dirty="0" err="1">
                <a:solidFill>
                  <a:schemeClr val="tx1">
                    <a:lumMod val="75000"/>
                    <a:lumOff val="25000"/>
                  </a:schemeClr>
                </a:solidFill>
                <a:latin typeface="Calibri" panose="020F0502020204030204" pitchFamily="34" charset="0"/>
                <a:cs typeface="Calibri" panose="020F0502020204030204" pitchFamily="34" charset="0"/>
              </a:rPr>
              <a:t>detectability</a:t>
            </a:r>
            <a:r>
              <a:rPr lang="fr-BE" sz="2800" b="1" dirty="0">
                <a:solidFill>
                  <a:schemeClr val="tx1">
                    <a:lumMod val="75000"/>
                    <a:lumOff val="25000"/>
                  </a:schemeClr>
                </a:solidFill>
                <a:latin typeface="Calibri" panose="020F0502020204030204" pitchFamily="34" charset="0"/>
                <a:cs typeface="Calibri" panose="020F0502020204030204" pitchFamily="34" charset="0"/>
              </a:rPr>
              <a:t> in f(</a:t>
            </a:r>
            <a:r>
              <a:rPr lang="fr-BE" sz="2800" b="1" dirty="0" err="1">
                <a:solidFill>
                  <a:schemeClr val="tx1">
                    <a:lumMod val="75000"/>
                    <a:lumOff val="25000"/>
                  </a:schemeClr>
                </a:solidFill>
                <a:latin typeface="Calibri" panose="020F0502020204030204" pitchFamily="34" charset="0"/>
                <a:cs typeface="Calibri" panose="020F0502020204030204" pitchFamily="34" charset="0"/>
              </a:rPr>
              <a:t>rarity</a:t>
            </a:r>
            <a:r>
              <a:rPr lang="fr-BE" sz="2800" b="1" dirty="0">
                <a:solidFill>
                  <a:schemeClr val="tx1">
                    <a:lumMod val="75000"/>
                    <a:lumOff val="25000"/>
                  </a:schemeClr>
                </a:solidFill>
                <a:latin typeface="Calibri" panose="020F0502020204030204" pitchFamily="34" charset="0"/>
                <a:cs typeface="Calibri" panose="020F0502020204030204" pitchFamily="34" charset="0"/>
              </a:rPr>
              <a:t>)  </a:t>
            </a:r>
          </a:p>
        </p:txBody>
      </p:sp>
      <p:grpSp>
        <p:nvGrpSpPr>
          <p:cNvPr id="38" name="Groupe 37"/>
          <p:cNvGrpSpPr/>
          <p:nvPr/>
        </p:nvGrpSpPr>
        <p:grpSpPr>
          <a:xfrm>
            <a:off x="7122695" y="2317496"/>
            <a:ext cx="4330581" cy="3917809"/>
            <a:chOff x="7402651" y="1949977"/>
            <a:chExt cx="4487333" cy="4470400"/>
          </a:xfrm>
        </p:grpSpPr>
        <p:pic>
          <p:nvPicPr>
            <p:cNvPr id="37" name="Image 36"/>
            <p:cNvPicPr>
              <a:picLocks noChangeAspect="1"/>
            </p:cNvPicPr>
            <p:nvPr/>
          </p:nvPicPr>
          <p:blipFill rotWithShape="1">
            <a:blip r:embed="rId3"/>
            <a:srcRect l="14196" t="692" r="12193" b="1531"/>
            <a:stretch/>
          </p:blipFill>
          <p:spPr>
            <a:xfrm>
              <a:off x="7402651" y="1949977"/>
              <a:ext cx="4487333" cy="4470400"/>
            </a:xfrm>
            <a:prstGeom prst="rect">
              <a:avLst/>
            </a:prstGeom>
          </p:spPr>
        </p:pic>
        <p:sp>
          <p:nvSpPr>
            <p:cNvPr id="34" name="ZoneTexte 33"/>
            <p:cNvSpPr txBox="1"/>
            <p:nvPr/>
          </p:nvSpPr>
          <p:spPr>
            <a:xfrm rot="16200000">
              <a:off x="6194301" y="3640570"/>
              <a:ext cx="2799401" cy="382701"/>
            </a:xfrm>
            <a:prstGeom prst="rect">
              <a:avLst/>
            </a:prstGeom>
            <a:solidFill>
              <a:schemeClr val="bg1"/>
            </a:solidFill>
          </p:spPr>
          <p:txBody>
            <a:bodyPr wrap="none" rtlCol="0">
              <a:spAutoFit/>
            </a:bodyPr>
            <a:lstStyle/>
            <a:p>
              <a:r>
                <a:rPr lang="fr-BE" b="1" dirty="0" err="1">
                  <a:latin typeface="Calibri" panose="020F0502020204030204" pitchFamily="34" charset="0"/>
                  <a:cs typeface="Calibri" panose="020F0502020204030204" pitchFamily="34" charset="0"/>
                </a:rPr>
                <a:t>Number</a:t>
              </a:r>
              <a:r>
                <a:rPr lang="fr-BE" b="1" dirty="0">
                  <a:latin typeface="Calibri" panose="020F0502020204030204" pitchFamily="34" charset="0"/>
                  <a:cs typeface="Calibri" panose="020F0502020204030204" pitchFamily="34" charset="0"/>
                </a:rPr>
                <a:t> of +/- rare taxa</a:t>
              </a:r>
            </a:p>
          </p:txBody>
        </p:sp>
        <p:sp>
          <p:nvSpPr>
            <p:cNvPr id="35" name="ZoneTexte 34"/>
            <p:cNvSpPr txBox="1"/>
            <p:nvPr/>
          </p:nvSpPr>
          <p:spPr>
            <a:xfrm>
              <a:off x="8378634" y="5998952"/>
              <a:ext cx="2966885" cy="421425"/>
            </a:xfrm>
            <a:prstGeom prst="rect">
              <a:avLst/>
            </a:prstGeom>
            <a:solidFill>
              <a:schemeClr val="bg1"/>
            </a:solidFill>
          </p:spPr>
          <p:txBody>
            <a:bodyPr wrap="square" rtlCol="0">
              <a:spAutoFit/>
            </a:bodyPr>
            <a:lstStyle/>
            <a:p>
              <a:pPr algn="ctr"/>
              <a:r>
                <a:rPr lang="fr-BE" b="1" dirty="0">
                  <a:latin typeface="Calibri" panose="020F0502020204030204" pitchFamily="34" charset="0"/>
                  <a:cs typeface="Calibri" panose="020F0502020204030204" pitchFamily="34" charset="0"/>
                </a:rPr>
                <a:t>Total </a:t>
              </a:r>
              <a:r>
                <a:rPr lang="fr-BE" b="1" dirty="0" err="1">
                  <a:latin typeface="Calibri" panose="020F0502020204030204" pitchFamily="34" charset="0"/>
                  <a:cs typeface="Calibri" panose="020F0502020204030204" pitchFamily="34" charset="0"/>
                </a:rPr>
                <a:t>number</a:t>
              </a:r>
              <a:r>
                <a:rPr lang="fr-BE" b="1" dirty="0">
                  <a:latin typeface="Calibri" panose="020F0502020204030204" pitchFamily="34" charset="0"/>
                  <a:cs typeface="Calibri" panose="020F0502020204030204" pitchFamily="34" charset="0"/>
                </a:rPr>
                <a:t> of taxa</a:t>
              </a:r>
            </a:p>
          </p:txBody>
        </p:sp>
      </p:grpSp>
      <p:sp>
        <p:nvSpPr>
          <p:cNvPr id="28" name="ZoneTexte 27"/>
          <p:cNvSpPr txBox="1"/>
          <p:nvPr/>
        </p:nvSpPr>
        <p:spPr>
          <a:xfrm>
            <a:off x="983225" y="2287670"/>
            <a:ext cx="4811317" cy="3631763"/>
          </a:xfrm>
          <a:prstGeom prst="rect">
            <a:avLst/>
          </a:prstGeom>
          <a:noFill/>
        </p:spPr>
        <p:txBody>
          <a:bodyPr wrap="none" rtlCol="0">
            <a:spAutoFit/>
          </a:bodyPr>
          <a:lstStyle/>
          <a:p>
            <a:r>
              <a:rPr lang="fr-BE" sz="2400" b="1" dirty="0">
                <a:solidFill>
                  <a:schemeClr val="tx1">
                    <a:lumMod val="75000"/>
                    <a:lumOff val="25000"/>
                  </a:schemeClr>
                </a:solidFill>
                <a:latin typeface="Calibri" panose="020F0502020204030204" pitchFamily="34" charset="0"/>
                <a:cs typeface="Calibri" panose="020F0502020204030204" pitchFamily="34" charset="0"/>
              </a:rPr>
              <a:t>There are 8 classes of </a:t>
            </a:r>
            <a:r>
              <a:rPr lang="fr-BE" sz="2400" b="1" dirty="0" err="1">
                <a:solidFill>
                  <a:schemeClr val="tx1">
                    <a:lumMod val="75000"/>
                    <a:lumOff val="25000"/>
                  </a:schemeClr>
                </a:solidFill>
                <a:latin typeface="Calibri" panose="020F0502020204030204" pitchFamily="34" charset="0"/>
                <a:cs typeface="Calibri" panose="020F0502020204030204" pitchFamily="34" charset="0"/>
              </a:rPr>
              <a:t>rarity</a:t>
            </a:r>
            <a:r>
              <a:rPr lang="fr-BE" sz="2400" b="1" dirty="0">
                <a:solidFill>
                  <a:schemeClr val="tx1">
                    <a:lumMod val="75000"/>
                    <a:lumOff val="25000"/>
                  </a:schemeClr>
                </a:solidFill>
                <a:latin typeface="Calibri" panose="020F0502020204030204" pitchFamily="34" charset="0"/>
                <a:cs typeface="Calibri" panose="020F0502020204030204" pitchFamily="34" charset="0"/>
              </a:rPr>
              <a:t>:</a:t>
            </a:r>
            <a:br>
              <a:rPr lang="fr-BE" sz="2400" b="1" dirty="0">
                <a:solidFill>
                  <a:schemeClr val="tx1">
                    <a:lumMod val="75000"/>
                    <a:lumOff val="25000"/>
                  </a:schemeClr>
                </a:solidFill>
                <a:latin typeface="Calibri" panose="020F0502020204030204" pitchFamily="34" charset="0"/>
                <a:cs typeface="Calibri" panose="020F0502020204030204" pitchFamily="34" charset="0"/>
              </a:rPr>
            </a:br>
            <a:endParaRPr lang="fr-BE" sz="1400" b="1" dirty="0">
              <a:solidFill>
                <a:schemeClr val="tx1">
                  <a:lumMod val="75000"/>
                  <a:lumOff val="25000"/>
                </a:schemeClr>
              </a:solidFill>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r>
              <a:rPr lang="fr-BE" sz="2400" dirty="0">
                <a:solidFill>
                  <a:srgbClr val="7030A0"/>
                </a:solidFill>
                <a:latin typeface="Calibri" panose="020F0502020204030204" pitchFamily="34" charset="0"/>
                <a:cs typeface="Calibri" panose="020F0502020204030204" pitchFamily="34" charset="0"/>
              </a:rPr>
              <a:t>&lt;= 5 squares: </a:t>
            </a:r>
            <a:r>
              <a:rPr lang="fr-BE" sz="2400" dirty="0" err="1">
                <a:solidFill>
                  <a:srgbClr val="7030A0"/>
                </a:solidFill>
                <a:latin typeface="Calibri" panose="020F0502020204030204" pitchFamily="34" charset="0"/>
                <a:cs typeface="Calibri" panose="020F0502020204030204" pitchFamily="34" charset="0"/>
              </a:rPr>
              <a:t>exceptional</a:t>
            </a:r>
            <a:r>
              <a:rPr lang="fr-BE" sz="2400" dirty="0">
                <a:solidFill>
                  <a:srgbClr val="7030A0"/>
                </a:solidFill>
                <a:latin typeface="Calibri" panose="020F0502020204030204" pitchFamily="34" charset="0"/>
                <a:cs typeface="Calibri" panose="020F0502020204030204" pitchFamily="34" charset="0"/>
              </a:rPr>
              <a:t> (1-E)</a:t>
            </a:r>
          </a:p>
          <a:p>
            <a:pPr marL="800100" lvl="1" indent="-342900">
              <a:buFont typeface="Arial" panose="020B0604020202020204" pitchFamily="34" charset="0"/>
              <a:buChar char="•"/>
            </a:pPr>
            <a:r>
              <a:rPr lang="fr-BE" sz="2400" dirty="0">
                <a:solidFill>
                  <a:srgbClr val="7030A0"/>
                </a:solidFill>
                <a:latin typeface="Calibri" panose="020F0502020204030204" pitchFamily="34" charset="0"/>
                <a:cs typeface="Calibri" panose="020F0502020204030204" pitchFamily="34" charset="0"/>
              </a:rPr>
              <a:t>6-15: </a:t>
            </a:r>
            <a:r>
              <a:rPr lang="fr-BE" sz="2400" dirty="0" err="1">
                <a:solidFill>
                  <a:srgbClr val="7030A0"/>
                </a:solidFill>
                <a:latin typeface="Calibri" panose="020F0502020204030204" pitchFamily="34" charset="0"/>
                <a:cs typeface="Calibri" panose="020F0502020204030204" pitchFamily="34" charset="0"/>
              </a:rPr>
              <a:t>very</a:t>
            </a:r>
            <a:r>
              <a:rPr lang="fr-BE" sz="2400" dirty="0">
                <a:solidFill>
                  <a:srgbClr val="7030A0"/>
                </a:solidFill>
                <a:latin typeface="Calibri" panose="020F0502020204030204" pitchFamily="34" charset="0"/>
                <a:cs typeface="Calibri" panose="020F0502020204030204" pitchFamily="34" charset="0"/>
              </a:rPr>
              <a:t> rare (2-RR)</a:t>
            </a:r>
          </a:p>
          <a:p>
            <a:pPr marL="800100" lvl="1" indent="-342900">
              <a:buFont typeface="Arial" panose="020B0604020202020204" pitchFamily="34" charset="0"/>
              <a:buChar char="•"/>
            </a:pPr>
            <a:r>
              <a:rPr lang="fr-BE" sz="2400" dirty="0">
                <a:solidFill>
                  <a:srgbClr val="7030A0"/>
                </a:solidFill>
                <a:latin typeface="Calibri" panose="020F0502020204030204" pitchFamily="34" charset="0"/>
                <a:cs typeface="Calibri" panose="020F0502020204030204" pitchFamily="34" charset="0"/>
              </a:rPr>
              <a:t>16-50: rare (3-R)</a:t>
            </a:r>
          </a:p>
          <a:p>
            <a:pPr marL="800100" lvl="1" indent="-342900">
              <a:buFont typeface="Arial" panose="020B0604020202020204" pitchFamily="34" charset="0"/>
              <a:buChar char="•"/>
            </a:pPr>
            <a:r>
              <a:rPr lang="fr-BE" sz="2400" dirty="0">
                <a:solidFill>
                  <a:srgbClr val="0000FF"/>
                </a:solidFill>
                <a:latin typeface="Calibri" panose="020F0502020204030204" pitchFamily="34" charset="0"/>
                <a:cs typeface="Calibri" panose="020F0502020204030204" pitchFamily="34" charset="0"/>
              </a:rPr>
              <a:t>51-100: </a:t>
            </a:r>
            <a:r>
              <a:rPr lang="fr-BE" sz="2400" dirty="0" err="1">
                <a:solidFill>
                  <a:srgbClr val="0000FF"/>
                </a:solidFill>
                <a:latin typeface="Calibri" panose="020F0502020204030204" pitchFamily="34" charset="0"/>
                <a:cs typeface="Calibri" panose="020F0502020204030204" pitchFamily="34" charset="0"/>
              </a:rPr>
              <a:t>fairly</a:t>
            </a:r>
            <a:r>
              <a:rPr lang="fr-BE" sz="2400" dirty="0">
                <a:solidFill>
                  <a:srgbClr val="0000FF"/>
                </a:solidFill>
                <a:latin typeface="Calibri" panose="020F0502020204030204" pitchFamily="34" charset="0"/>
                <a:cs typeface="Calibri" panose="020F0502020204030204" pitchFamily="34" charset="0"/>
              </a:rPr>
              <a:t> rare (4-AR)</a:t>
            </a:r>
          </a:p>
          <a:p>
            <a:pPr marL="800100" lvl="1" indent="-342900">
              <a:buFont typeface="Arial" panose="020B0604020202020204" pitchFamily="34" charset="0"/>
              <a:buChar char="•"/>
            </a:pPr>
            <a:r>
              <a:rPr lang="fr-BE" sz="2400" dirty="0">
                <a:solidFill>
                  <a:schemeClr val="accent2">
                    <a:lumMod val="75000"/>
                  </a:schemeClr>
                </a:solidFill>
                <a:latin typeface="Calibri" panose="020F0502020204030204" pitchFamily="34" charset="0"/>
                <a:cs typeface="Calibri" panose="020F0502020204030204" pitchFamily="34" charset="0"/>
              </a:rPr>
              <a:t>101-250: </a:t>
            </a:r>
            <a:r>
              <a:rPr lang="fr-BE" sz="2400" dirty="0" err="1">
                <a:solidFill>
                  <a:schemeClr val="accent2">
                    <a:lumMod val="75000"/>
                  </a:schemeClr>
                </a:solidFill>
                <a:latin typeface="Calibri" panose="020F0502020204030204" pitchFamily="34" charset="0"/>
                <a:cs typeface="Calibri" panose="020F0502020204030204" pitchFamily="34" charset="0"/>
              </a:rPr>
              <a:t>uncommon</a:t>
            </a:r>
            <a:r>
              <a:rPr lang="fr-BE" sz="2400" dirty="0">
                <a:solidFill>
                  <a:schemeClr val="accent2">
                    <a:lumMod val="75000"/>
                  </a:schemeClr>
                </a:solidFill>
                <a:latin typeface="Calibri" panose="020F0502020204030204" pitchFamily="34" charset="0"/>
                <a:cs typeface="Calibri" panose="020F0502020204030204" pitchFamily="34" charset="0"/>
              </a:rPr>
              <a:t> (5-PC)</a:t>
            </a:r>
          </a:p>
          <a:p>
            <a:pPr marL="800100" lvl="1" indent="-342900">
              <a:buFont typeface="Arial" panose="020B0604020202020204" pitchFamily="34" charset="0"/>
              <a:buChar char="•"/>
            </a:pPr>
            <a:r>
              <a:rPr lang="fr-BE" sz="2400" dirty="0">
                <a:solidFill>
                  <a:schemeClr val="accent3"/>
                </a:solidFill>
                <a:latin typeface="Calibri" panose="020F0502020204030204" pitchFamily="34" charset="0"/>
                <a:cs typeface="Calibri" panose="020F0502020204030204" pitchFamily="34" charset="0"/>
              </a:rPr>
              <a:t>251-500: </a:t>
            </a:r>
            <a:r>
              <a:rPr lang="fr-BE" sz="2400" dirty="0" err="1">
                <a:solidFill>
                  <a:schemeClr val="accent3"/>
                </a:solidFill>
                <a:latin typeface="Calibri" panose="020F0502020204030204" pitchFamily="34" charset="0"/>
                <a:cs typeface="Calibri" panose="020F0502020204030204" pitchFamily="34" charset="0"/>
              </a:rPr>
              <a:t>fairly</a:t>
            </a:r>
            <a:r>
              <a:rPr lang="fr-BE" sz="2400" dirty="0">
                <a:solidFill>
                  <a:schemeClr val="accent3"/>
                </a:solidFill>
                <a:latin typeface="Calibri" panose="020F0502020204030204" pitchFamily="34" charset="0"/>
                <a:cs typeface="Calibri" panose="020F0502020204030204" pitchFamily="34" charset="0"/>
              </a:rPr>
              <a:t> </a:t>
            </a:r>
            <a:r>
              <a:rPr lang="fr-BE" sz="2400" dirty="0" err="1">
                <a:solidFill>
                  <a:schemeClr val="accent3"/>
                </a:solidFill>
                <a:latin typeface="Calibri" panose="020F0502020204030204" pitchFamily="34" charset="0"/>
                <a:cs typeface="Calibri" panose="020F0502020204030204" pitchFamily="34" charset="0"/>
              </a:rPr>
              <a:t>common</a:t>
            </a:r>
            <a:r>
              <a:rPr lang="fr-BE" sz="2400" dirty="0">
                <a:solidFill>
                  <a:schemeClr val="accent3"/>
                </a:solidFill>
                <a:latin typeface="Calibri" panose="020F0502020204030204" pitchFamily="34" charset="0"/>
                <a:cs typeface="Calibri" panose="020F0502020204030204" pitchFamily="34" charset="0"/>
              </a:rPr>
              <a:t> (6-AC)</a:t>
            </a:r>
          </a:p>
          <a:p>
            <a:pPr marL="800100" lvl="1" indent="-342900">
              <a:buFont typeface="Arial" panose="020B0604020202020204" pitchFamily="34" charset="0"/>
              <a:buChar char="•"/>
            </a:pPr>
            <a:r>
              <a:rPr lang="fr-BE" sz="2400" dirty="0">
                <a:solidFill>
                  <a:schemeClr val="accent4"/>
                </a:solidFill>
                <a:latin typeface="Calibri" panose="020F0502020204030204" pitchFamily="34" charset="0"/>
                <a:cs typeface="Calibri" panose="020F0502020204030204" pitchFamily="34" charset="0"/>
              </a:rPr>
              <a:t>501-750: </a:t>
            </a:r>
            <a:r>
              <a:rPr lang="fr-BE" sz="2400" dirty="0" err="1">
                <a:solidFill>
                  <a:schemeClr val="accent4"/>
                </a:solidFill>
                <a:latin typeface="Calibri" panose="020F0502020204030204" pitchFamily="34" charset="0"/>
                <a:cs typeface="Calibri" panose="020F0502020204030204" pitchFamily="34" charset="0"/>
              </a:rPr>
              <a:t>common</a:t>
            </a:r>
            <a:r>
              <a:rPr lang="fr-BE" sz="2400" dirty="0">
                <a:solidFill>
                  <a:schemeClr val="accent4"/>
                </a:solidFill>
                <a:latin typeface="Calibri" panose="020F0502020204030204" pitchFamily="34" charset="0"/>
                <a:cs typeface="Calibri" panose="020F0502020204030204" pitchFamily="34" charset="0"/>
              </a:rPr>
              <a:t> (7-C)</a:t>
            </a:r>
            <a:endParaRPr lang="fr-BE" sz="2400" dirty="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r>
              <a:rPr lang="fr-BE" sz="2400" dirty="0">
                <a:solidFill>
                  <a:srgbClr val="FF0000"/>
                </a:solidFill>
                <a:latin typeface="Calibri" panose="020F0502020204030204" pitchFamily="34" charset="0"/>
                <a:cs typeface="Calibri" panose="020F0502020204030204" pitchFamily="34" charset="0"/>
              </a:rPr>
              <a:t> &gt; 750: </a:t>
            </a:r>
            <a:r>
              <a:rPr lang="fr-BE" sz="2400" dirty="0" err="1">
                <a:solidFill>
                  <a:srgbClr val="FF0000"/>
                </a:solidFill>
                <a:latin typeface="Calibri" panose="020F0502020204030204" pitchFamily="34" charset="0"/>
                <a:cs typeface="Calibri" panose="020F0502020204030204" pitchFamily="34" charset="0"/>
              </a:rPr>
              <a:t>very</a:t>
            </a:r>
            <a:r>
              <a:rPr lang="fr-BE" sz="2400" dirty="0">
                <a:solidFill>
                  <a:srgbClr val="FF0000"/>
                </a:solidFill>
                <a:latin typeface="Calibri" panose="020F0502020204030204" pitchFamily="34" charset="0"/>
                <a:cs typeface="Calibri" panose="020F0502020204030204" pitchFamily="34" charset="0"/>
              </a:rPr>
              <a:t> </a:t>
            </a:r>
            <a:r>
              <a:rPr lang="fr-BE" sz="2400" dirty="0" err="1">
                <a:solidFill>
                  <a:srgbClr val="FF0000"/>
                </a:solidFill>
                <a:latin typeface="Calibri" panose="020F0502020204030204" pitchFamily="34" charset="0"/>
                <a:cs typeface="Calibri" panose="020F0502020204030204" pitchFamily="34" charset="0"/>
              </a:rPr>
              <a:t>common</a:t>
            </a:r>
            <a:r>
              <a:rPr lang="fr-BE" sz="2400" dirty="0">
                <a:solidFill>
                  <a:srgbClr val="FF0000"/>
                </a:solidFill>
                <a:latin typeface="Calibri" panose="020F0502020204030204" pitchFamily="34" charset="0"/>
                <a:cs typeface="Calibri" panose="020F0502020204030204" pitchFamily="34" charset="0"/>
              </a:rPr>
              <a:t> (8-CC)</a:t>
            </a:r>
          </a:p>
        </p:txBody>
      </p:sp>
      <p:sp>
        <p:nvSpPr>
          <p:cNvPr id="2" name="Rectangle 1"/>
          <p:cNvSpPr/>
          <p:nvPr/>
        </p:nvSpPr>
        <p:spPr>
          <a:xfrm>
            <a:off x="8653346" y="5668335"/>
            <a:ext cx="1717288" cy="2064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latin typeface="Calibri" panose="020F0502020204030204" pitchFamily="34" charset="0"/>
              <a:cs typeface="Calibri" panose="020F0502020204030204" pitchFamily="34" charset="0"/>
            </a:endParaRPr>
          </a:p>
        </p:txBody>
      </p:sp>
      <p:sp>
        <p:nvSpPr>
          <p:cNvPr id="12" name="ZoneTexte 11"/>
          <p:cNvSpPr txBox="1"/>
          <p:nvPr/>
        </p:nvSpPr>
        <p:spPr>
          <a:xfrm>
            <a:off x="983225" y="272694"/>
            <a:ext cx="5567165" cy="584775"/>
          </a:xfrm>
          <a:prstGeom prst="rect">
            <a:avLst/>
          </a:prstGeom>
          <a:noFill/>
        </p:spPr>
        <p:txBody>
          <a:bodyPr wrap="none" rtlCol="0">
            <a:spAutoFit/>
          </a:bodyPr>
          <a:lstStyle/>
          <a:p>
            <a:r>
              <a:rPr lang="fr-FR" sz="3200" b="1" dirty="0">
                <a:solidFill>
                  <a:schemeClr val="accent1">
                    <a:lumMod val="75000"/>
                  </a:schemeClr>
                </a:solidFill>
                <a:latin typeface="Calibri" panose="020F0502020204030204" pitchFamily="34" charset="0"/>
                <a:cs typeface="Calibri" panose="020F0502020204030204" pitchFamily="34" charset="0"/>
              </a:rPr>
              <a:t>More data = more information?</a:t>
            </a:r>
            <a:endParaRPr lang="fr-BE" sz="3200" b="1" dirty="0">
              <a:solidFill>
                <a:schemeClr val="accent1">
                  <a:lumMod val="75000"/>
                </a:schemeClr>
              </a:solidFill>
              <a:latin typeface="Calibri" panose="020F0502020204030204" pitchFamily="34" charset="0"/>
              <a:cs typeface="Calibri" panose="020F0502020204030204" pitchFamily="34" charset="0"/>
            </a:endParaRPr>
          </a:p>
        </p:txBody>
      </p:sp>
      <p:sp>
        <p:nvSpPr>
          <p:cNvPr id="15" name="ZoneTexte 14"/>
          <p:cNvSpPr txBox="1"/>
          <p:nvPr/>
        </p:nvSpPr>
        <p:spPr>
          <a:xfrm>
            <a:off x="983225" y="857469"/>
            <a:ext cx="4958793" cy="523220"/>
          </a:xfrm>
          <a:prstGeom prst="rect">
            <a:avLst/>
          </a:prstGeom>
          <a:solidFill>
            <a:schemeClr val="bg1"/>
          </a:solidFill>
        </p:spPr>
        <p:txBody>
          <a:bodyPr wrap="none" rtlCol="0">
            <a:spAutoFit/>
          </a:bodyPr>
          <a:lstStyle/>
          <a:p>
            <a:r>
              <a:rPr lang="en-US" sz="2800" b="1" dirty="0">
                <a:solidFill>
                  <a:schemeClr val="accent4"/>
                </a:solidFill>
                <a:latin typeface="Calibri" panose="020F0502020204030204" pitchFamily="34" charset="0"/>
                <a:cs typeface="Calibri" panose="020F0502020204030204" pitchFamily="34" charset="0"/>
              </a:rPr>
              <a:t>Changes in observer </a:t>
            </a:r>
            <a:r>
              <a:rPr lang="en-US" sz="2800" b="1" dirty="0" err="1">
                <a:solidFill>
                  <a:schemeClr val="accent4"/>
                </a:solidFill>
                <a:latin typeface="Calibri" panose="020F0502020204030204" pitchFamily="34" charset="0"/>
                <a:cs typeface="Calibri" panose="020F0502020204030204" pitchFamily="34" charset="0"/>
              </a:rPr>
              <a:t>behaviour</a:t>
            </a:r>
            <a:r>
              <a:rPr lang="en-US" sz="2800" b="1" dirty="0">
                <a:solidFill>
                  <a:schemeClr val="accent4"/>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134206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1834822"/>
            <a:ext cx="11213307" cy="4769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latin typeface="Calibri" panose="020F0502020204030204" pitchFamily="34" charset="0"/>
              <a:cs typeface="Calibri" panose="020F0502020204030204" pitchFamily="34" charset="0"/>
            </a:endParaRPr>
          </a:p>
        </p:txBody>
      </p:sp>
      <p:grpSp>
        <p:nvGrpSpPr>
          <p:cNvPr id="8" name="Groupe 7"/>
          <p:cNvGrpSpPr/>
          <p:nvPr/>
        </p:nvGrpSpPr>
        <p:grpSpPr>
          <a:xfrm>
            <a:off x="1011023" y="5510871"/>
            <a:ext cx="10811884" cy="977858"/>
            <a:chOff x="1022911" y="5455459"/>
            <a:chExt cx="10811884" cy="977858"/>
          </a:xfrm>
        </p:grpSpPr>
        <p:sp>
          <p:nvSpPr>
            <p:cNvPr id="17" name="ZoneTexte 16"/>
            <p:cNvSpPr txBox="1"/>
            <p:nvPr/>
          </p:nvSpPr>
          <p:spPr>
            <a:xfrm>
              <a:off x="1022911" y="5455459"/>
              <a:ext cx="10811884" cy="523220"/>
            </a:xfrm>
            <a:prstGeom prst="rect">
              <a:avLst/>
            </a:prstGeom>
            <a:solidFill>
              <a:schemeClr val="bg1"/>
            </a:solidFill>
          </p:spPr>
          <p:txBody>
            <a:bodyPr wrap="square" rtlCol="0">
              <a:spAutoFit/>
            </a:bodyPr>
            <a:lstStyle/>
            <a:p>
              <a:r>
                <a:rPr lang="fr-BE" sz="2800" b="1" dirty="0" err="1">
                  <a:solidFill>
                    <a:srgbClr val="0070C0"/>
                  </a:solidFill>
                  <a:latin typeface="Calibri" panose="020F0502020204030204" pitchFamily="34" charset="0"/>
                  <a:cs typeface="Calibri" panose="020F0502020204030204" pitchFamily="34" charset="0"/>
                </a:rPr>
                <a:t>We</a:t>
              </a:r>
              <a:r>
                <a:rPr lang="fr-BE" sz="2800" b="1" dirty="0">
                  <a:solidFill>
                    <a:srgbClr val="0070C0"/>
                  </a:solidFill>
                  <a:latin typeface="Calibri" panose="020F0502020204030204" pitchFamily="34" charset="0"/>
                  <a:cs typeface="Calibri" panose="020F0502020204030204" pitchFamily="34" charset="0"/>
                </a:rPr>
                <a:t> </a:t>
              </a:r>
              <a:r>
                <a:rPr lang="fr-BE" sz="2800" b="1" dirty="0" err="1">
                  <a:solidFill>
                    <a:srgbClr val="0070C0"/>
                  </a:solidFill>
                  <a:latin typeface="Calibri" panose="020F0502020204030204" pitchFamily="34" charset="0"/>
                  <a:cs typeface="Calibri" panose="020F0502020204030204" pitchFamily="34" charset="0"/>
                </a:rPr>
                <a:t>didn't</a:t>
              </a:r>
              <a:r>
                <a:rPr lang="fr-BE" sz="2800" b="1" dirty="0">
                  <a:solidFill>
                    <a:srgbClr val="0070C0"/>
                  </a:solidFill>
                  <a:latin typeface="Calibri" panose="020F0502020204030204" pitchFamily="34" charset="0"/>
                  <a:cs typeface="Calibri" panose="020F0502020204030204" pitchFamily="34" charset="0"/>
                </a:rPr>
                <a:t> </a:t>
              </a:r>
              <a:r>
                <a:rPr lang="fr-BE" sz="2800" b="1" dirty="0" err="1">
                  <a:solidFill>
                    <a:srgbClr val="0070C0"/>
                  </a:solidFill>
                  <a:latin typeface="Calibri" panose="020F0502020204030204" pitchFamily="34" charset="0"/>
                  <a:cs typeface="Calibri" panose="020F0502020204030204" pitchFamily="34" charset="0"/>
                </a:rPr>
                <a:t>sample</a:t>
              </a:r>
              <a:r>
                <a:rPr lang="fr-BE" sz="2800" b="1" dirty="0">
                  <a:solidFill>
                    <a:srgbClr val="0070C0"/>
                  </a:solidFill>
                  <a:latin typeface="Calibri" panose="020F0502020204030204" pitchFamily="34" charset="0"/>
                  <a:cs typeface="Calibri" panose="020F0502020204030204" pitchFamily="34" charset="0"/>
                </a:rPr>
                <a:t> in the </a:t>
              </a:r>
              <a:r>
                <a:rPr lang="fr-BE" sz="2800" b="1" dirty="0" err="1">
                  <a:solidFill>
                    <a:srgbClr val="0070C0"/>
                  </a:solidFill>
                  <a:latin typeface="Calibri" panose="020F0502020204030204" pitchFamily="34" charset="0"/>
                  <a:cs typeface="Calibri" panose="020F0502020204030204" pitchFamily="34" charset="0"/>
                </a:rPr>
                <a:t>same</a:t>
              </a:r>
              <a:r>
                <a:rPr lang="fr-BE" sz="2800" b="1" dirty="0">
                  <a:solidFill>
                    <a:srgbClr val="0070C0"/>
                  </a:solidFill>
                  <a:latin typeface="Calibri" panose="020F0502020204030204" pitchFamily="34" charset="0"/>
                  <a:cs typeface="Calibri" panose="020F0502020204030204" pitchFamily="34" charset="0"/>
                </a:rPr>
                <a:t> </a:t>
              </a:r>
              <a:r>
                <a:rPr lang="fr-BE" sz="2800" b="1" dirty="0" err="1">
                  <a:solidFill>
                    <a:srgbClr val="0070C0"/>
                  </a:solidFill>
                  <a:latin typeface="Calibri" panose="020F0502020204030204" pitchFamily="34" charset="0"/>
                  <a:cs typeface="Calibri" panose="020F0502020204030204" pitchFamily="34" charset="0"/>
                </a:rPr>
                <a:t>way</a:t>
              </a:r>
              <a:r>
                <a:rPr lang="fr-BE" sz="2800" b="1" dirty="0">
                  <a:solidFill>
                    <a:srgbClr val="0070C0"/>
                  </a:solidFill>
                  <a:latin typeface="Calibri" panose="020F0502020204030204" pitchFamily="34" charset="0"/>
                  <a:cs typeface="Calibri" panose="020F0502020204030204" pitchFamily="34" charset="0"/>
                </a:rPr>
                <a:t> at all!</a:t>
              </a:r>
            </a:p>
          </p:txBody>
        </p:sp>
        <p:sp>
          <p:nvSpPr>
            <p:cNvPr id="18" name="ZoneTexte 17"/>
            <p:cNvSpPr txBox="1"/>
            <p:nvPr/>
          </p:nvSpPr>
          <p:spPr>
            <a:xfrm>
              <a:off x="1022911" y="5910097"/>
              <a:ext cx="10811884" cy="523220"/>
            </a:xfrm>
            <a:prstGeom prst="rect">
              <a:avLst/>
            </a:prstGeom>
            <a:solidFill>
              <a:schemeClr val="bg1"/>
            </a:solidFill>
          </p:spPr>
          <p:txBody>
            <a:bodyPr wrap="square" rtlCol="0">
              <a:spAutoFit/>
            </a:bodyPr>
            <a:lstStyle/>
            <a:p>
              <a:r>
                <a:rPr lang="fr-BE" sz="2800" b="1" dirty="0">
                  <a:solidFill>
                    <a:srgbClr val="0070C0"/>
                  </a:solidFill>
                  <a:latin typeface="Calibri" panose="020F0502020204030204" pitchFamily="34" charset="0"/>
                  <a:cs typeface="Calibri" panose="020F0502020204030204" pitchFamily="34" charset="0"/>
                </a:rPr>
                <a:t>=&gt; This </a:t>
              </a:r>
              <a:r>
                <a:rPr lang="fr-BE" sz="2800" b="1" dirty="0" err="1">
                  <a:solidFill>
                    <a:srgbClr val="0070C0"/>
                  </a:solidFill>
                  <a:latin typeface="Calibri" panose="020F0502020204030204" pitchFamily="34" charset="0"/>
                  <a:cs typeface="Calibri" panose="020F0502020204030204" pitchFamily="34" charset="0"/>
                </a:rPr>
                <a:t>needs</a:t>
              </a:r>
              <a:r>
                <a:rPr lang="fr-BE" sz="2800" b="1" dirty="0">
                  <a:solidFill>
                    <a:srgbClr val="0070C0"/>
                  </a:solidFill>
                  <a:latin typeface="Calibri" panose="020F0502020204030204" pitchFamily="34" charset="0"/>
                  <a:cs typeface="Calibri" panose="020F0502020204030204" pitchFamily="34" charset="0"/>
                </a:rPr>
                <a:t> to </a:t>
              </a:r>
              <a:r>
                <a:rPr lang="fr-BE" sz="2800" b="1" dirty="0" err="1">
                  <a:solidFill>
                    <a:srgbClr val="0070C0"/>
                  </a:solidFill>
                  <a:latin typeface="Calibri" panose="020F0502020204030204" pitchFamily="34" charset="0"/>
                  <a:cs typeface="Calibri" panose="020F0502020204030204" pitchFamily="34" charset="0"/>
                </a:rPr>
                <a:t>be</a:t>
              </a:r>
              <a:r>
                <a:rPr lang="fr-BE" sz="2800" b="1" dirty="0">
                  <a:solidFill>
                    <a:srgbClr val="0070C0"/>
                  </a:solidFill>
                  <a:latin typeface="Calibri" panose="020F0502020204030204" pitchFamily="34" charset="0"/>
                  <a:cs typeface="Calibri" panose="020F0502020204030204" pitchFamily="34" charset="0"/>
                </a:rPr>
                <a:t> </a:t>
              </a:r>
              <a:r>
                <a:rPr lang="fr-BE" sz="2800" b="1" dirty="0" err="1">
                  <a:solidFill>
                    <a:srgbClr val="0070C0"/>
                  </a:solidFill>
                  <a:latin typeface="Calibri" panose="020F0502020204030204" pitchFamily="34" charset="0"/>
                  <a:cs typeface="Calibri" panose="020F0502020204030204" pitchFamily="34" charset="0"/>
                </a:rPr>
                <a:t>taken</a:t>
              </a:r>
              <a:r>
                <a:rPr lang="fr-BE" sz="2800" b="1" dirty="0">
                  <a:solidFill>
                    <a:srgbClr val="0070C0"/>
                  </a:solidFill>
                  <a:latin typeface="Calibri" panose="020F0502020204030204" pitchFamily="34" charset="0"/>
                  <a:cs typeface="Calibri" panose="020F0502020204030204" pitchFamily="34" charset="0"/>
                </a:rPr>
                <a:t> </a:t>
              </a:r>
              <a:r>
                <a:rPr lang="fr-BE" sz="2800" b="1" dirty="0" err="1">
                  <a:solidFill>
                    <a:srgbClr val="0070C0"/>
                  </a:solidFill>
                  <a:latin typeface="Calibri" panose="020F0502020204030204" pitchFamily="34" charset="0"/>
                  <a:cs typeface="Calibri" panose="020F0502020204030204" pitchFamily="34" charset="0"/>
                </a:rPr>
                <a:t>into</a:t>
              </a:r>
              <a:r>
                <a:rPr lang="fr-BE" sz="2800" b="1" dirty="0">
                  <a:solidFill>
                    <a:srgbClr val="0070C0"/>
                  </a:solidFill>
                  <a:latin typeface="Calibri" panose="020F0502020204030204" pitchFamily="34" charset="0"/>
                  <a:cs typeface="Calibri" panose="020F0502020204030204" pitchFamily="34" charset="0"/>
                </a:rPr>
                <a:t> </a:t>
              </a:r>
              <a:r>
                <a:rPr lang="fr-BE" sz="2800" b="1" dirty="0" err="1">
                  <a:solidFill>
                    <a:srgbClr val="0070C0"/>
                  </a:solidFill>
                  <a:latin typeface="Calibri" panose="020F0502020204030204" pitchFamily="34" charset="0"/>
                  <a:cs typeface="Calibri" panose="020F0502020204030204" pitchFamily="34" charset="0"/>
                </a:rPr>
                <a:t>account</a:t>
              </a:r>
              <a:r>
                <a:rPr lang="fr-BE" sz="2800" b="1" dirty="0">
                  <a:solidFill>
                    <a:srgbClr val="0070C0"/>
                  </a:solidFill>
                  <a:latin typeface="Calibri" panose="020F0502020204030204" pitchFamily="34" charset="0"/>
                  <a:cs typeface="Calibri" panose="020F0502020204030204" pitchFamily="34" charset="0"/>
                </a:rPr>
                <a:t> </a:t>
              </a:r>
              <a:r>
                <a:rPr lang="fr-BE" sz="2800" b="1" dirty="0" err="1">
                  <a:solidFill>
                    <a:srgbClr val="0070C0"/>
                  </a:solidFill>
                  <a:latin typeface="Calibri" panose="020F0502020204030204" pitchFamily="34" charset="0"/>
                  <a:cs typeface="Calibri" panose="020F0502020204030204" pitchFamily="34" charset="0"/>
                </a:rPr>
                <a:t>when</a:t>
              </a:r>
              <a:r>
                <a:rPr lang="fr-BE" sz="2800" b="1" dirty="0">
                  <a:solidFill>
                    <a:srgbClr val="0070C0"/>
                  </a:solidFill>
                  <a:latin typeface="Calibri" panose="020F0502020204030204" pitchFamily="34" charset="0"/>
                  <a:cs typeface="Calibri" panose="020F0502020204030204" pitchFamily="34" charset="0"/>
                </a:rPr>
                <a:t> </a:t>
              </a:r>
              <a:r>
                <a:rPr lang="fr-BE" sz="2800" b="1" dirty="0" err="1">
                  <a:solidFill>
                    <a:srgbClr val="0070C0"/>
                  </a:solidFill>
                  <a:latin typeface="Calibri" panose="020F0502020204030204" pitchFamily="34" charset="0"/>
                  <a:cs typeface="Calibri" panose="020F0502020204030204" pitchFamily="34" charset="0"/>
                </a:rPr>
                <a:t>analysing</a:t>
              </a:r>
              <a:r>
                <a:rPr lang="fr-BE" sz="2800" b="1" dirty="0">
                  <a:solidFill>
                    <a:srgbClr val="0070C0"/>
                  </a:solidFill>
                  <a:latin typeface="Calibri" panose="020F0502020204030204" pitchFamily="34" charset="0"/>
                  <a:cs typeface="Calibri" panose="020F0502020204030204" pitchFamily="34" charset="0"/>
                </a:rPr>
                <a:t> data ...</a:t>
              </a:r>
            </a:p>
          </p:txBody>
        </p:sp>
      </p:grpSp>
      <p:sp>
        <p:nvSpPr>
          <p:cNvPr id="24" name="ZoneTexte 23"/>
          <p:cNvSpPr txBox="1"/>
          <p:nvPr/>
        </p:nvSpPr>
        <p:spPr>
          <a:xfrm>
            <a:off x="4882009" y="4968116"/>
            <a:ext cx="2668487" cy="400110"/>
          </a:xfrm>
          <a:prstGeom prst="rect">
            <a:avLst/>
          </a:prstGeom>
          <a:noFill/>
        </p:spPr>
        <p:txBody>
          <a:bodyPr wrap="none" rtlCol="0">
            <a:spAutoFit/>
          </a:bodyPr>
          <a:lstStyle/>
          <a:p>
            <a:r>
              <a:rPr lang="fr-BE" sz="2000" b="1" dirty="0">
                <a:solidFill>
                  <a:schemeClr val="tx1">
                    <a:lumMod val="75000"/>
                    <a:lumOff val="25000"/>
                  </a:schemeClr>
                </a:solidFill>
                <a:latin typeface="Calibri" panose="020F0502020204030204" pitchFamily="34" charset="0"/>
                <a:cs typeface="Calibri" panose="020F0502020204030204" pitchFamily="34" charset="0"/>
              </a:rPr>
              <a:t>Conservation </a:t>
            </a:r>
            <a:r>
              <a:rPr lang="fr-BE" sz="2000" b="1" dirty="0" err="1">
                <a:solidFill>
                  <a:schemeClr val="tx1">
                    <a:lumMod val="75000"/>
                    <a:lumOff val="25000"/>
                  </a:schemeClr>
                </a:solidFill>
                <a:latin typeface="Calibri" panose="020F0502020204030204" pitchFamily="34" charset="0"/>
                <a:cs typeface="Calibri" panose="020F0502020204030204" pitchFamily="34" charset="0"/>
              </a:rPr>
              <a:t>inventory</a:t>
            </a:r>
            <a:endParaRPr lang="fr-BE" sz="2000" b="1" dirty="0">
              <a:solidFill>
                <a:schemeClr val="tx1">
                  <a:lumMod val="75000"/>
                  <a:lumOff val="25000"/>
                </a:schemeClr>
              </a:solidFill>
              <a:latin typeface="Calibri" panose="020F0502020204030204" pitchFamily="34" charset="0"/>
              <a:cs typeface="Calibri" panose="020F0502020204030204" pitchFamily="34" charset="0"/>
            </a:endParaRPr>
          </a:p>
        </p:txBody>
      </p:sp>
      <p:grpSp>
        <p:nvGrpSpPr>
          <p:cNvPr id="7" name="Groupe 6"/>
          <p:cNvGrpSpPr/>
          <p:nvPr/>
        </p:nvGrpSpPr>
        <p:grpSpPr>
          <a:xfrm>
            <a:off x="8290396" y="2011479"/>
            <a:ext cx="3323882" cy="3027226"/>
            <a:chOff x="8436266" y="1833534"/>
            <a:chExt cx="3073806" cy="3027226"/>
          </a:xfrm>
        </p:grpSpPr>
        <p:pic>
          <p:nvPicPr>
            <p:cNvPr id="13" name="Picture 3" descr="img2.png"/>
            <p:cNvPicPr>
              <a:picLocks noChangeAspect="1" noChangeArrowheads="1"/>
            </p:cNvPicPr>
            <p:nvPr/>
          </p:nvPicPr>
          <p:blipFill rotWithShape="1">
            <a:blip r:embed="rId3">
              <a:extLst>
                <a:ext uri="{28A0092B-C50C-407E-A947-70E740481C1C}">
                  <a14:useLocalDpi xmlns:a14="http://schemas.microsoft.com/office/drawing/2010/main" val="0"/>
                </a:ext>
              </a:extLst>
            </a:blip>
            <a:srcRect l="13026" t="1917" r="9273" b="9851"/>
            <a:stretch/>
          </p:blipFill>
          <p:spPr bwMode="auto">
            <a:xfrm>
              <a:off x="8436266" y="2243022"/>
              <a:ext cx="3073806" cy="2617738"/>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p:cNvSpPr txBox="1"/>
            <p:nvPr/>
          </p:nvSpPr>
          <p:spPr>
            <a:xfrm>
              <a:off x="9424560" y="1833534"/>
              <a:ext cx="759286" cy="369332"/>
            </a:xfrm>
            <a:prstGeom prst="rect">
              <a:avLst/>
            </a:prstGeom>
            <a:noFill/>
          </p:spPr>
          <p:txBody>
            <a:bodyPr wrap="none" rtlCol="0">
              <a:spAutoFit/>
            </a:bodyPr>
            <a:lstStyle/>
            <a:p>
              <a:r>
                <a:rPr lang="fr-BE" b="1" dirty="0">
                  <a:solidFill>
                    <a:schemeClr val="tx1">
                      <a:lumMod val="75000"/>
                      <a:lumOff val="25000"/>
                    </a:schemeClr>
                  </a:solidFill>
                  <a:latin typeface="Calibri" panose="020F0502020204030204" pitchFamily="34" charset="0"/>
                  <a:cs typeface="Calibri" panose="020F0502020204030204" pitchFamily="34" charset="0"/>
                </a:rPr>
                <a:t>&gt; 2000</a:t>
              </a:r>
            </a:p>
          </p:txBody>
        </p:sp>
      </p:grpSp>
      <p:sp>
        <p:nvSpPr>
          <p:cNvPr id="25" name="ZoneTexte 24"/>
          <p:cNvSpPr txBox="1"/>
          <p:nvPr/>
        </p:nvSpPr>
        <p:spPr>
          <a:xfrm>
            <a:off x="8663977" y="4956269"/>
            <a:ext cx="2950301" cy="400110"/>
          </a:xfrm>
          <a:prstGeom prst="rect">
            <a:avLst/>
          </a:prstGeom>
          <a:solidFill>
            <a:schemeClr val="bg1"/>
          </a:solidFill>
        </p:spPr>
        <p:txBody>
          <a:bodyPr wrap="square" rtlCol="0">
            <a:spAutoFit/>
          </a:bodyPr>
          <a:lstStyle/>
          <a:p>
            <a:r>
              <a:rPr lang="fr-BE" sz="2000" b="1" dirty="0" err="1">
                <a:solidFill>
                  <a:schemeClr val="tx1">
                    <a:lumMod val="75000"/>
                    <a:lumOff val="25000"/>
                  </a:schemeClr>
                </a:solidFill>
                <a:latin typeface="Calibri" panose="020F0502020204030204" pitchFamily="34" charset="0"/>
                <a:cs typeface="Calibri" panose="020F0502020204030204" pitchFamily="34" charset="0"/>
              </a:rPr>
              <a:t>Opportunistic</a:t>
            </a:r>
            <a:r>
              <a:rPr lang="fr-BE" sz="2000" b="1" dirty="0">
                <a:solidFill>
                  <a:schemeClr val="tx1">
                    <a:lumMod val="75000"/>
                    <a:lumOff val="25000"/>
                  </a:schemeClr>
                </a:solidFill>
                <a:latin typeface="Calibri" panose="020F0502020204030204" pitchFamily="34" charset="0"/>
                <a:cs typeface="Calibri" panose="020F0502020204030204" pitchFamily="34" charset="0"/>
              </a:rPr>
              <a:t> </a:t>
            </a:r>
            <a:r>
              <a:rPr lang="fr-BE" sz="2000" b="1" dirty="0" err="1">
                <a:solidFill>
                  <a:schemeClr val="tx1">
                    <a:lumMod val="75000"/>
                    <a:lumOff val="25000"/>
                  </a:schemeClr>
                </a:solidFill>
                <a:latin typeface="Calibri" panose="020F0502020204030204" pitchFamily="34" charset="0"/>
                <a:cs typeface="Calibri" panose="020F0502020204030204" pitchFamily="34" charset="0"/>
              </a:rPr>
              <a:t>inventory</a:t>
            </a:r>
            <a:endParaRPr lang="fr-BE" sz="20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2" name="ZoneTexte 1"/>
          <p:cNvSpPr txBox="1"/>
          <p:nvPr/>
        </p:nvSpPr>
        <p:spPr>
          <a:xfrm>
            <a:off x="1686946" y="1963663"/>
            <a:ext cx="1492012" cy="369332"/>
          </a:xfrm>
          <a:prstGeom prst="rect">
            <a:avLst/>
          </a:prstGeom>
          <a:noFill/>
        </p:spPr>
        <p:txBody>
          <a:bodyPr wrap="none" rtlCol="0">
            <a:spAutoFit/>
          </a:bodyPr>
          <a:lstStyle/>
          <a:p>
            <a:r>
              <a:rPr lang="fr-BE" b="1" dirty="0">
                <a:solidFill>
                  <a:schemeClr val="tx1">
                    <a:lumMod val="75000"/>
                    <a:lumOff val="25000"/>
                  </a:schemeClr>
                </a:solidFill>
                <a:latin typeface="Calibri" panose="020F0502020204030204" pitchFamily="34" charset="0"/>
                <a:cs typeface="Calibri" panose="020F0502020204030204" pitchFamily="34" charset="0"/>
              </a:rPr>
              <a:t>Atlas (&lt; 1980)</a:t>
            </a:r>
          </a:p>
        </p:txBody>
      </p:sp>
      <p:sp>
        <p:nvSpPr>
          <p:cNvPr id="23" name="ZoneTexte 22"/>
          <p:cNvSpPr txBox="1"/>
          <p:nvPr/>
        </p:nvSpPr>
        <p:spPr>
          <a:xfrm>
            <a:off x="1363061" y="4939829"/>
            <a:ext cx="2405467" cy="400110"/>
          </a:xfrm>
          <a:prstGeom prst="rect">
            <a:avLst/>
          </a:prstGeom>
          <a:noFill/>
        </p:spPr>
        <p:txBody>
          <a:bodyPr wrap="none" rtlCol="0">
            <a:spAutoFit/>
          </a:bodyPr>
          <a:lstStyle/>
          <a:p>
            <a:r>
              <a:rPr lang="fr-BE" sz="2000" b="1" dirty="0" err="1">
                <a:solidFill>
                  <a:schemeClr val="tx1">
                    <a:lumMod val="75000"/>
                    <a:lumOff val="25000"/>
                  </a:schemeClr>
                </a:solidFill>
                <a:latin typeface="Calibri" panose="020F0502020204030204" pitchFamily="34" charset="0"/>
                <a:cs typeface="Calibri" panose="020F0502020204030204" pitchFamily="34" charset="0"/>
              </a:rPr>
              <a:t>Systematic</a:t>
            </a:r>
            <a:r>
              <a:rPr lang="fr-BE" sz="2000" b="1" dirty="0">
                <a:solidFill>
                  <a:schemeClr val="tx1">
                    <a:lumMod val="75000"/>
                    <a:lumOff val="25000"/>
                  </a:schemeClr>
                </a:solidFill>
                <a:latin typeface="Calibri" panose="020F0502020204030204" pitchFamily="34" charset="0"/>
                <a:cs typeface="Calibri" panose="020F0502020204030204" pitchFamily="34" charset="0"/>
              </a:rPr>
              <a:t> </a:t>
            </a:r>
            <a:r>
              <a:rPr lang="fr-BE" sz="2000" b="1" dirty="0" err="1">
                <a:solidFill>
                  <a:schemeClr val="tx1">
                    <a:lumMod val="75000"/>
                    <a:lumOff val="25000"/>
                  </a:schemeClr>
                </a:solidFill>
                <a:latin typeface="Calibri" panose="020F0502020204030204" pitchFamily="34" charset="0"/>
                <a:cs typeface="Calibri" panose="020F0502020204030204" pitchFamily="34" charset="0"/>
              </a:rPr>
              <a:t>inventory</a:t>
            </a:r>
            <a:endParaRPr lang="fr-BE" sz="20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9217" name="Picture 1" descr="img0.png"/>
          <p:cNvPicPr>
            <a:picLocks noChangeAspect="1" noChangeArrowheads="1"/>
          </p:cNvPicPr>
          <p:nvPr/>
        </p:nvPicPr>
        <p:blipFill rotWithShape="1">
          <a:blip r:embed="rId4">
            <a:extLst>
              <a:ext uri="{28A0092B-C50C-407E-A947-70E740481C1C}">
                <a14:useLocalDpi xmlns:a14="http://schemas.microsoft.com/office/drawing/2010/main" val="0"/>
              </a:ext>
            </a:extLst>
          </a:blip>
          <a:srcRect l="13186" t="1074" r="12494" b="10269"/>
          <a:stretch/>
        </p:blipFill>
        <p:spPr bwMode="auto">
          <a:xfrm>
            <a:off x="904255" y="2338273"/>
            <a:ext cx="2927028" cy="261873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e 13"/>
          <p:cNvGrpSpPr/>
          <p:nvPr/>
        </p:nvGrpSpPr>
        <p:grpSpPr>
          <a:xfrm>
            <a:off x="4613974" y="1982244"/>
            <a:ext cx="2893731" cy="3022892"/>
            <a:chOff x="4613974" y="1982244"/>
            <a:chExt cx="2893731" cy="3022892"/>
          </a:xfrm>
        </p:grpSpPr>
        <p:sp>
          <p:nvSpPr>
            <p:cNvPr id="15" name="ZoneTexte 14"/>
            <p:cNvSpPr txBox="1"/>
            <p:nvPr/>
          </p:nvSpPr>
          <p:spPr>
            <a:xfrm>
              <a:off x="5521609" y="1982244"/>
              <a:ext cx="1191352" cy="369332"/>
            </a:xfrm>
            <a:prstGeom prst="rect">
              <a:avLst/>
            </a:prstGeom>
            <a:noFill/>
          </p:spPr>
          <p:txBody>
            <a:bodyPr wrap="none" rtlCol="0">
              <a:spAutoFit/>
            </a:bodyPr>
            <a:lstStyle/>
            <a:p>
              <a:r>
                <a:rPr lang="fr-BE" b="1" dirty="0">
                  <a:solidFill>
                    <a:schemeClr val="tx1">
                      <a:lumMod val="75000"/>
                      <a:lumOff val="25000"/>
                    </a:schemeClr>
                  </a:solidFill>
                  <a:latin typeface="Calibri" panose="020F0502020204030204" pitchFamily="34" charset="0"/>
                  <a:cs typeface="Calibri" panose="020F0502020204030204" pitchFamily="34" charset="0"/>
                </a:rPr>
                <a:t>1980-2000</a:t>
              </a:r>
            </a:p>
          </p:txBody>
        </p:sp>
        <p:pic>
          <p:nvPicPr>
            <p:cNvPr id="29" name="Image 28"/>
            <p:cNvPicPr>
              <a:picLocks noChangeAspect="1"/>
            </p:cNvPicPr>
            <p:nvPr/>
          </p:nvPicPr>
          <p:blipFill rotWithShape="1">
            <a:blip r:embed="rId5"/>
            <a:srcRect l="14566" t="1837" r="12804" b="10656"/>
            <a:stretch/>
          </p:blipFill>
          <p:spPr>
            <a:xfrm>
              <a:off x="4613974" y="2390273"/>
              <a:ext cx="2893731" cy="2614863"/>
            </a:xfrm>
            <a:prstGeom prst="rect">
              <a:avLst/>
            </a:prstGeom>
          </p:spPr>
        </p:pic>
      </p:grpSp>
      <p:sp>
        <p:nvSpPr>
          <p:cNvPr id="28" name="Rectangle 27"/>
          <p:cNvSpPr/>
          <p:nvPr/>
        </p:nvSpPr>
        <p:spPr>
          <a:xfrm rot="16200000">
            <a:off x="-74146" y="4244752"/>
            <a:ext cx="820738" cy="461665"/>
          </a:xfrm>
          <a:prstGeom prst="rect">
            <a:avLst/>
          </a:prstGeom>
          <a:solidFill>
            <a:schemeClr val="bg1"/>
          </a:solidFill>
        </p:spPr>
        <p:txBody>
          <a:bodyPr wrap="none">
            <a:spAutoFit/>
          </a:bodyPr>
          <a:lstStyle/>
          <a:p>
            <a:r>
              <a:rPr lang="fr-BE" sz="2400" b="1" dirty="0">
                <a:solidFill>
                  <a:schemeClr val="tx1">
                    <a:lumMod val="75000"/>
                    <a:lumOff val="25000"/>
                  </a:schemeClr>
                </a:solidFill>
                <a:latin typeface="Calibri" panose="020F0502020204030204" pitchFamily="34" charset="0"/>
                <a:cs typeface="Calibri" panose="020F0502020204030204" pitchFamily="34" charset="0"/>
              </a:rPr>
              <a:t>Flora</a:t>
            </a:r>
          </a:p>
        </p:txBody>
      </p:sp>
      <p:sp>
        <p:nvSpPr>
          <p:cNvPr id="30" name="ZoneTexte 29"/>
          <p:cNvSpPr txBox="1"/>
          <p:nvPr/>
        </p:nvSpPr>
        <p:spPr>
          <a:xfrm>
            <a:off x="983225" y="1454365"/>
            <a:ext cx="10846826" cy="523220"/>
          </a:xfrm>
          <a:prstGeom prst="rect">
            <a:avLst/>
          </a:prstGeom>
          <a:solidFill>
            <a:schemeClr val="bg1"/>
          </a:solidFill>
        </p:spPr>
        <p:txBody>
          <a:bodyPr wrap="square" rtlCol="0">
            <a:spAutoFit/>
          </a:bodyPr>
          <a:lstStyle/>
          <a:p>
            <a:r>
              <a:rPr lang="fr-BE" sz="2800" b="1" dirty="0">
                <a:solidFill>
                  <a:schemeClr val="tx1">
                    <a:lumMod val="75000"/>
                    <a:lumOff val="25000"/>
                  </a:schemeClr>
                </a:solidFill>
                <a:latin typeface="Calibri" panose="020F0502020204030204" pitchFamily="34" charset="0"/>
                <a:cs typeface="Calibri" panose="020F0502020204030204" pitchFamily="34" charset="0"/>
              </a:rPr>
              <a:t>Critical influence of </a:t>
            </a:r>
            <a:r>
              <a:rPr lang="fr-BE" sz="2800" b="1" dirty="0" err="1">
                <a:solidFill>
                  <a:schemeClr val="tx1">
                    <a:lumMod val="75000"/>
                    <a:lumOff val="25000"/>
                  </a:schemeClr>
                </a:solidFill>
                <a:latin typeface="Calibri" panose="020F0502020204030204" pitchFamily="34" charset="0"/>
                <a:cs typeface="Calibri" panose="020F0502020204030204" pitchFamily="34" charset="0"/>
              </a:rPr>
              <a:t>differences</a:t>
            </a:r>
            <a:r>
              <a:rPr lang="fr-BE" sz="2800" b="1" dirty="0">
                <a:solidFill>
                  <a:schemeClr val="tx1">
                    <a:lumMod val="75000"/>
                    <a:lumOff val="25000"/>
                  </a:schemeClr>
                </a:solidFill>
                <a:latin typeface="Calibri" panose="020F0502020204030204" pitchFamily="34" charset="0"/>
                <a:cs typeface="Calibri" panose="020F0502020204030204" pitchFamily="34" charset="0"/>
              </a:rPr>
              <a:t> in </a:t>
            </a:r>
            <a:r>
              <a:rPr lang="fr-BE" sz="2800" b="1" dirty="0" err="1">
                <a:solidFill>
                  <a:schemeClr val="tx1">
                    <a:lumMod val="75000"/>
                    <a:lumOff val="25000"/>
                  </a:schemeClr>
                </a:solidFill>
                <a:latin typeface="Calibri" panose="020F0502020204030204" pitchFamily="34" charset="0"/>
                <a:cs typeface="Calibri" panose="020F0502020204030204" pitchFamily="34" charset="0"/>
              </a:rPr>
              <a:t>detectability</a:t>
            </a:r>
            <a:r>
              <a:rPr lang="fr-BE" sz="2800" b="1" dirty="0">
                <a:solidFill>
                  <a:schemeClr val="tx1">
                    <a:lumMod val="75000"/>
                    <a:lumOff val="25000"/>
                  </a:schemeClr>
                </a:solidFill>
                <a:latin typeface="Calibri" panose="020F0502020204030204" pitchFamily="34" charset="0"/>
                <a:cs typeface="Calibri" panose="020F0502020204030204" pitchFamily="34" charset="0"/>
              </a:rPr>
              <a:t> in f(</a:t>
            </a:r>
            <a:r>
              <a:rPr lang="fr-BE" sz="2800" b="1" dirty="0" err="1">
                <a:solidFill>
                  <a:schemeClr val="tx1">
                    <a:lumMod val="75000"/>
                    <a:lumOff val="25000"/>
                  </a:schemeClr>
                </a:solidFill>
                <a:latin typeface="Calibri" panose="020F0502020204030204" pitchFamily="34" charset="0"/>
                <a:cs typeface="Calibri" panose="020F0502020204030204" pitchFamily="34" charset="0"/>
              </a:rPr>
              <a:t>rarity</a:t>
            </a:r>
            <a:r>
              <a:rPr lang="fr-BE" sz="2800" b="1" dirty="0">
                <a:solidFill>
                  <a:schemeClr val="tx1">
                    <a:lumMod val="75000"/>
                    <a:lumOff val="25000"/>
                  </a:schemeClr>
                </a:solidFill>
                <a:latin typeface="Calibri" panose="020F0502020204030204" pitchFamily="34" charset="0"/>
                <a:cs typeface="Calibri" panose="020F0502020204030204" pitchFamily="34" charset="0"/>
              </a:rPr>
              <a:t>)  </a:t>
            </a:r>
          </a:p>
        </p:txBody>
      </p:sp>
      <p:sp>
        <p:nvSpPr>
          <p:cNvPr id="31" name="ZoneTexte 30"/>
          <p:cNvSpPr txBox="1"/>
          <p:nvPr/>
        </p:nvSpPr>
        <p:spPr>
          <a:xfrm>
            <a:off x="983225" y="272694"/>
            <a:ext cx="5567165" cy="584775"/>
          </a:xfrm>
          <a:prstGeom prst="rect">
            <a:avLst/>
          </a:prstGeom>
          <a:noFill/>
        </p:spPr>
        <p:txBody>
          <a:bodyPr wrap="none" rtlCol="0">
            <a:spAutoFit/>
          </a:bodyPr>
          <a:lstStyle/>
          <a:p>
            <a:r>
              <a:rPr lang="fr-FR" sz="3200" b="1" dirty="0">
                <a:solidFill>
                  <a:schemeClr val="accent1">
                    <a:lumMod val="75000"/>
                  </a:schemeClr>
                </a:solidFill>
                <a:latin typeface="Calibri" panose="020F0502020204030204" pitchFamily="34" charset="0"/>
                <a:cs typeface="Calibri" panose="020F0502020204030204" pitchFamily="34" charset="0"/>
              </a:rPr>
              <a:t>More data = more information?</a:t>
            </a:r>
            <a:endParaRPr lang="fr-BE" sz="3200" b="1" dirty="0">
              <a:solidFill>
                <a:schemeClr val="accent1">
                  <a:lumMod val="75000"/>
                </a:schemeClr>
              </a:solidFill>
              <a:latin typeface="Calibri" panose="020F0502020204030204" pitchFamily="34" charset="0"/>
              <a:cs typeface="Calibri" panose="020F0502020204030204" pitchFamily="34" charset="0"/>
            </a:endParaRPr>
          </a:p>
        </p:txBody>
      </p:sp>
      <p:sp>
        <p:nvSpPr>
          <p:cNvPr id="32" name="ZoneTexte 31"/>
          <p:cNvSpPr txBox="1"/>
          <p:nvPr/>
        </p:nvSpPr>
        <p:spPr>
          <a:xfrm>
            <a:off x="983225" y="857469"/>
            <a:ext cx="4958793" cy="523220"/>
          </a:xfrm>
          <a:prstGeom prst="rect">
            <a:avLst/>
          </a:prstGeom>
          <a:solidFill>
            <a:schemeClr val="bg1"/>
          </a:solidFill>
        </p:spPr>
        <p:txBody>
          <a:bodyPr wrap="none" rtlCol="0">
            <a:spAutoFit/>
          </a:bodyPr>
          <a:lstStyle/>
          <a:p>
            <a:r>
              <a:rPr lang="en-US" sz="2800" b="1" dirty="0">
                <a:solidFill>
                  <a:schemeClr val="accent4"/>
                </a:solidFill>
                <a:latin typeface="Calibri" panose="020F0502020204030204" pitchFamily="34" charset="0"/>
                <a:cs typeface="Calibri" panose="020F0502020204030204" pitchFamily="34" charset="0"/>
              </a:rPr>
              <a:t>Changes in observer </a:t>
            </a:r>
            <a:r>
              <a:rPr lang="en-US" sz="2800" b="1" dirty="0" err="1">
                <a:solidFill>
                  <a:schemeClr val="accent4"/>
                </a:solidFill>
                <a:latin typeface="Calibri" panose="020F0502020204030204" pitchFamily="34" charset="0"/>
                <a:cs typeface="Calibri" panose="020F0502020204030204" pitchFamily="34" charset="0"/>
              </a:rPr>
              <a:t>behaviour</a:t>
            </a:r>
            <a:r>
              <a:rPr lang="en-US" sz="2800" b="1" dirty="0">
                <a:solidFill>
                  <a:schemeClr val="accent4"/>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31078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e 20"/>
          <p:cNvGrpSpPr/>
          <p:nvPr/>
        </p:nvGrpSpPr>
        <p:grpSpPr>
          <a:xfrm>
            <a:off x="6431724" y="4710203"/>
            <a:ext cx="5438800" cy="1758315"/>
            <a:chOff x="6431724" y="4416985"/>
            <a:chExt cx="5438800" cy="1758315"/>
          </a:xfrm>
        </p:grpSpPr>
        <p:grpSp>
          <p:nvGrpSpPr>
            <p:cNvPr id="4" name="Groupe 3"/>
            <p:cNvGrpSpPr/>
            <p:nvPr/>
          </p:nvGrpSpPr>
          <p:grpSpPr>
            <a:xfrm>
              <a:off x="6431724" y="4416985"/>
              <a:ext cx="5438800" cy="1631112"/>
              <a:chOff x="6431724" y="4416985"/>
              <a:chExt cx="5438800" cy="1631112"/>
            </a:xfrm>
          </p:grpSpPr>
          <p:pic>
            <p:nvPicPr>
              <p:cNvPr id="18" name="Image 17"/>
              <p:cNvPicPr>
                <a:picLocks noChangeAspect="1"/>
              </p:cNvPicPr>
              <p:nvPr/>
            </p:nvPicPr>
            <p:blipFill rotWithShape="1">
              <a:blip r:embed="rId3"/>
              <a:srcRect r="42295"/>
              <a:stretch/>
            </p:blipFill>
            <p:spPr>
              <a:xfrm>
                <a:off x="6627394" y="5289488"/>
                <a:ext cx="816795" cy="758609"/>
              </a:xfrm>
              <a:prstGeom prst="rect">
                <a:avLst/>
              </a:prstGeom>
            </p:spPr>
          </p:pic>
          <p:sp>
            <p:nvSpPr>
              <p:cNvPr id="19" name="ZoneTexte 18"/>
              <p:cNvSpPr txBox="1"/>
              <p:nvPr/>
            </p:nvSpPr>
            <p:spPr>
              <a:xfrm>
                <a:off x="6431724" y="4416985"/>
                <a:ext cx="5438800" cy="400110"/>
              </a:xfrm>
              <a:prstGeom prst="rect">
                <a:avLst/>
              </a:prstGeom>
              <a:solidFill>
                <a:schemeClr val="bg1"/>
              </a:solidFill>
            </p:spPr>
            <p:txBody>
              <a:bodyPr wrap="square" rtlCol="0">
                <a:spAutoFit/>
              </a:bodyPr>
              <a:lstStyle/>
              <a:p>
                <a:r>
                  <a:rPr lang="fr-BE" sz="2000" b="1" dirty="0" err="1">
                    <a:solidFill>
                      <a:schemeClr val="tx1">
                        <a:lumMod val="75000"/>
                        <a:lumOff val="25000"/>
                      </a:schemeClr>
                    </a:solidFill>
                    <a:latin typeface="Calibri" panose="020F0502020204030204" pitchFamily="34" charset="0"/>
                    <a:cs typeface="Calibri" panose="020F0502020204030204" pitchFamily="34" charset="0"/>
                  </a:rPr>
                  <a:t>Detectability</a:t>
                </a:r>
                <a:r>
                  <a:rPr lang="fr-BE" sz="2000" b="1" dirty="0">
                    <a:solidFill>
                      <a:schemeClr val="tx1">
                        <a:lumMod val="75000"/>
                        <a:lumOff val="25000"/>
                      </a:schemeClr>
                    </a:solidFill>
                    <a:latin typeface="Calibri" panose="020F0502020204030204" pitchFamily="34" charset="0"/>
                    <a:cs typeface="Calibri" panose="020F0502020204030204" pitchFamily="34" charset="0"/>
                  </a:rPr>
                  <a:t> has </a:t>
                </a:r>
                <a:r>
                  <a:rPr lang="fr-BE" sz="2000" b="1" dirty="0" err="1">
                    <a:solidFill>
                      <a:schemeClr val="tx1">
                        <a:lumMod val="75000"/>
                        <a:lumOff val="25000"/>
                      </a:schemeClr>
                    </a:solidFill>
                    <a:latin typeface="Calibri" panose="020F0502020204030204" pitchFamily="34" charset="0"/>
                    <a:cs typeface="Calibri" panose="020F0502020204030204" pitchFamily="34" charset="0"/>
                  </a:rPr>
                  <a:t>changed</a:t>
                </a:r>
                <a:r>
                  <a:rPr lang="fr-BE" sz="2000" b="1" dirty="0">
                    <a:solidFill>
                      <a:schemeClr val="tx1">
                        <a:lumMod val="75000"/>
                        <a:lumOff val="25000"/>
                      </a:schemeClr>
                    </a:solidFill>
                    <a:latin typeface="Calibri" panose="020F0502020204030204" pitchFamily="34" charset="0"/>
                    <a:cs typeface="Calibri" panose="020F0502020204030204" pitchFamily="34" charset="0"/>
                  </a:rPr>
                  <a:t> </a:t>
                </a:r>
                <a:r>
                  <a:rPr lang="fr-BE" sz="2000" b="1" dirty="0" err="1">
                    <a:solidFill>
                      <a:schemeClr val="tx1">
                        <a:lumMod val="75000"/>
                        <a:lumOff val="25000"/>
                      </a:schemeClr>
                    </a:solidFill>
                    <a:latin typeface="Calibri" panose="020F0502020204030204" pitchFamily="34" charset="0"/>
                    <a:cs typeface="Calibri" panose="020F0502020204030204" pitchFamily="34" charset="0"/>
                  </a:rPr>
                  <a:t>fundamentally</a:t>
                </a:r>
                <a:r>
                  <a:rPr lang="fr-BE" sz="2000" b="1" dirty="0">
                    <a:solidFill>
                      <a:schemeClr val="tx1">
                        <a:lumMod val="75000"/>
                        <a:lumOff val="25000"/>
                      </a:schemeClr>
                    </a:solidFill>
                    <a:latin typeface="Calibri" panose="020F0502020204030204" pitchFamily="34" charset="0"/>
                    <a:cs typeface="Calibri" panose="020F0502020204030204" pitchFamily="34" charset="0"/>
                  </a:rPr>
                  <a:t>!</a:t>
                </a:r>
              </a:p>
            </p:txBody>
          </p:sp>
        </p:grpSp>
        <p:sp>
          <p:nvSpPr>
            <p:cNvPr id="20" name="ZoneTexte 19"/>
            <p:cNvSpPr txBox="1"/>
            <p:nvPr/>
          </p:nvSpPr>
          <p:spPr>
            <a:xfrm>
              <a:off x="7648180" y="5159637"/>
              <a:ext cx="4222344" cy="1015663"/>
            </a:xfrm>
            <a:prstGeom prst="rect">
              <a:avLst/>
            </a:prstGeom>
            <a:solidFill>
              <a:schemeClr val="bg1"/>
            </a:solidFill>
          </p:spPr>
          <p:txBody>
            <a:bodyPr wrap="square" rtlCol="0">
              <a:spAutoFit/>
            </a:bodyPr>
            <a:lstStyle/>
            <a:p>
              <a:r>
                <a:rPr lang="fr-BE" sz="2000" b="1" dirty="0">
                  <a:solidFill>
                    <a:schemeClr val="tx1">
                      <a:lumMod val="75000"/>
                      <a:lumOff val="25000"/>
                    </a:schemeClr>
                  </a:solidFill>
                  <a:latin typeface="Calibri" panose="020F0502020204030204" pitchFamily="34" charset="0"/>
                  <a:cs typeface="Calibri" panose="020F0502020204030204" pitchFamily="34" charset="0"/>
                </a:rPr>
                <a:t>How </a:t>
              </a:r>
              <a:r>
                <a:rPr lang="fr-BE" sz="2000" b="1" dirty="0" err="1">
                  <a:solidFill>
                    <a:schemeClr val="tx1">
                      <a:lumMod val="75000"/>
                      <a:lumOff val="25000"/>
                    </a:schemeClr>
                  </a:solidFill>
                  <a:latin typeface="Calibri" panose="020F0502020204030204" pitchFamily="34" charset="0"/>
                  <a:cs typeface="Calibri" panose="020F0502020204030204" pitchFamily="34" charset="0"/>
                </a:rPr>
                <a:t>can</a:t>
              </a:r>
              <a:r>
                <a:rPr lang="fr-BE" sz="2000" b="1" dirty="0">
                  <a:solidFill>
                    <a:schemeClr val="tx1">
                      <a:lumMod val="75000"/>
                      <a:lumOff val="25000"/>
                    </a:schemeClr>
                  </a:solidFill>
                  <a:latin typeface="Calibri" panose="020F0502020204030204" pitchFamily="34" charset="0"/>
                  <a:cs typeface="Calibri" panose="020F0502020204030204" pitchFamily="34" charset="0"/>
                </a:rPr>
                <a:t> trends in </a:t>
              </a:r>
              <a:r>
                <a:rPr lang="fr-BE" sz="2000" b="1" dirty="0" err="1">
                  <a:solidFill>
                    <a:schemeClr val="tx1">
                      <a:lumMod val="75000"/>
                      <a:lumOff val="25000"/>
                    </a:schemeClr>
                  </a:solidFill>
                  <a:latin typeface="Calibri" panose="020F0502020204030204" pitchFamily="34" charset="0"/>
                  <a:cs typeface="Calibri" panose="020F0502020204030204" pitchFamily="34" charset="0"/>
                </a:rPr>
                <a:t>species</a:t>
              </a:r>
              <a:r>
                <a:rPr lang="fr-BE" sz="2000" b="1" dirty="0">
                  <a:solidFill>
                    <a:schemeClr val="tx1">
                      <a:lumMod val="75000"/>
                      <a:lumOff val="25000"/>
                    </a:schemeClr>
                  </a:solidFill>
                  <a:latin typeface="Calibri" panose="020F0502020204030204" pitchFamily="34" charset="0"/>
                  <a:cs typeface="Calibri" panose="020F0502020204030204" pitchFamily="34" charset="0"/>
                </a:rPr>
                <a:t> distribution </a:t>
              </a:r>
              <a:r>
                <a:rPr lang="fr-BE" sz="2000" b="1" dirty="0" err="1">
                  <a:solidFill>
                    <a:schemeClr val="tx1">
                      <a:lumMod val="75000"/>
                      <a:lumOff val="25000"/>
                    </a:schemeClr>
                  </a:solidFill>
                  <a:latin typeface="Calibri" panose="020F0502020204030204" pitchFamily="34" charset="0"/>
                  <a:cs typeface="Calibri" panose="020F0502020204030204" pitchFamily="34" charset="0"/>
                </a:rPr>
                <a:t>be</a:t>
              </a:r>
              <a:r>
                <a:rPr lang="fr-BE" sz="2000" b="1" dirty="0">
                  <a:solidFill>
                    <a:schemeClr val="tx1">
                      <a:lumMod val="75000"/>
                      <a:lumOff val="25000"/>
                    </a:schemeClr>
                  </a:solidFill>
                  <a:latin typeface="Calibri" panose="020F0502020204030204" pitchFamily="34" charset="0"/>
                  <a:cs typeface="Calibri" panose="020F0502020204030204" pitchFamily="34" charset="0"/>
                </a:rPr>
                <a:t> </a:t>
              </a:r>
              <a:r>
                <a:rPr lang="fr-BE" sz="2000" b="1" dirty="0" err="1">
                  <a:solidFill>
                    <a:schemeClr val="tx1">
                      <a:lumMod val="75000"/>
                      <a:lumOff val="25000"/>
                    </a:schemeClr>
                  </a:solidFill>
                  <a:latin typeface="Calibri" panose="020F0502020204030204" pitchFamily="34" charset="0"/>
                  <a:cs typeface="Calibri" panose="020F0502020204030204" pitchFamily="34" charset="0"/>
                </a:rPr>
                <a:t>assessed</a:t>
              </a:r>
              <a:r>
                <a:rPr lang="fr-BE" sz="2000" b="1" dirty="0">
                  <a:solidFill>
                    <a:schemeClr val="tx1">
                      <a:lumMod val="75000"/>
                      <a:lumOff val="25000"/>
                    </a:schemeClr>
                  </a:solidFill>
                  <a:latin typeface="Calibri" panose="020F0502020204030204" pitchFamily="34" charset="0"/>
                  <a:cs typeface="Calibri" panose="020F0502020204030204" pitchFamily="34" charset="0"/>
                </a:rPr>
                <a:t> </a:t>
              </a:r>
              <a:r>
                <a:rPr lang="fr-BE" sz="2000" b="1" dirty="0" err="1">
                  <a:solidFill>
                    <a:schemeClr val="tx1">
                      <a:lumMod val="75000"/>
                      <a:lumOff val="25000"/>
                    </a:schemeClr>
                  </a:solidFill>
                  <a:latin typeface="Calibri" panose="020F0502020204030204" pitchFamily="34" charset="0"/>
                  <a:cs typeface="Calibri" panose="020F0502020204030204" pitchFamily="34" charset="0"/>
                </a:rPr>
                <a:t>with</a:t>
              </a:r>
              <a:r>
                <a:rPr lang="fr-BE" sz="2000" b="1" dirty="0">
                  <a:solidFill>
                    <a:schemeClr val="tx1">
                      <a:lumMod val="75000"/>
                      <a:lumOff val="25000"/>
                    </a:schemeClr>
                  </a:solidFill>
                  <a:latin typeface="Calibri" panose="020F0502020204030204" pitchFamily="34" charset="0"/>
                  <a:cs typeface="Calibri" panose="020F0502020204030204" pitchFamily="34" charset="0"/>
                </a:rPr>
                <a:t> </a:t>
              </a:r>
              <a:r>
                <a:rPr lang="fr-BE" sz="2000" b="1" dirty="0" err="1">
                  <a:solidFill>
                    <a:schemeClr val="tx1">
                      <a:lumMod val="75000"/>
                      <a:lumOff val="25000"/>
                    </a:schemeClr>
                  </a:solidFill>
                  <a:latin typeface="Calibri" panose="020F0502020204030204" pitchFamily="34" charset="0"/>
                  <a:cs typeface="Calibri" panose="020F0502020204030204" pitchFamily="34" charset="0"/>
                </a:rPr>
                <a:t>such</a:t>
              </a:r>
              <a:r>
                <a:rPr lang="fr-BE" sz="2000" b="1" dirty="0">
                  <a:solidFill>
                    <a:schemeClr val="tx1">
                      <a:lumMod val="75000"/>
                      <a:lumOff val="25000"/>
                    </a:schemeClr>
                  </a:solidFill>
                  <a:latin typeface="Calibri" panose="020F0502020204030204" pitchFamily="34" charset="0"/>
                  <a:cs typeface="Calibri" panose="020F0502020204030204" pitchFamily="34" charset="0"/>
                </a:rPr>
                <a:t> a </a:t>
              </a:r>
              <a:r>
                <a:rPr lang="fr-BE" sz="2000" b="1" dirty="0" err="1">
                  <a:solidFill>
                    <a:schemeClr val="tx1">
                      <a:lumMod val="75000"/>
                      <a:lumOff val="25000"/>
                    </a:schemeClr>
                  </a:solidFill>
                  <a:latin typeface="Calibri" panose="020F0502020204030204" pitchFamily="34" charset="0"/>
                  <a:cs typeface="Calibri" panose="020F0502020204030204" pitchFamily="34" charset="0"/>
                </a:rPr>
                <a:t>wide</a:t>
              </a:r>
              <a:r>
                <a:rPr lang="fr-BE" sz="2000" b="1" dirty="0">
                  <a:solidFill>
                    <a:schemeClr val="tx1">
                      <a:lumMod val="75000"/>
                      <a:lumOff val="25000"/>
                    </a:schemeClr>
                  </a:solidFill>
                  <a:latin typeface="Calibri" panose="020F0502020204030204" pitchFamily="34" charset="0"/>
                  <a:cs typeface="Calibri" panose="020F0502020204030204" pitchFamily="34" charset="0"/>
                </a:rPr>
                <a:t> variation in </a:t>
              </a:r>
              <a:r>
                <a:rPr lang="fr-BE" sz="2000" b="1" dirty="0" err="1">
                  <a:solidFill>
                    <a:schemeClr val="tx1">
                      <a:lumMod val="75000"/>
                      <a:lumOff val="25000"/>
                    </a:schemeClr>
                  </a:solidFill>
                  <a:latin typeface="Calibri" panose="020F0502020204030204" pitchFamily="34" charset="0"/>
                  <a:cs typeface="Calibri" panose="020F0502020204030204" pitchFamily="34" charset="0"/>
                </a:rPr>
                <a:t>sampling</a:t>
              </a:r>
              <a:r>
                <a:rPr lang="fr-BE" sz="2000" b="1" dirty="0">
                  <a:solidFill>
                    <a:schemeClr val="tx1">
                      <a:lumMod val="75000"/>
                      <a:lumOff val="25000"/>
                    </a:schemeClr>
                  </a:solidFill>
                  <a:latin typeface="Calibri" panose="020F0502020204030204" pitchFamily="34" charset="0"/>
                  <a:cs typeface="Calibri" panose="020F0502020204030204" pitchFamily="34" charset="0"/>
                </a:rPr>
                <a:t>?</a:t>
              </a:r>
            </a:p>
          </p:txBody>
        </p:sp>
      </p:grpSp>
      <p:grpSp>
        <p:nvGrpSpPr>
          <p:cNvPr id="27" name="Groupe 26"/>
          <p:cNvGrpSpPr/>
          <p:nvPr/>
        </p:nvGrpSpPr>
        <p:grpSpPr>
          <a:xfrm>
            <a:off x="6431724" y="1430793"/>
            <a:ext cx="5438800" cy="2999250"/>
            <a:chOff x="6431724" y="1380689"/>
            <a:chExt cx="5438800" cy="2999250"/>
          </a:xfrm>
        </p:grpSpPr>
        <p:grpSp>
          <p:nvGrpSpPr>
            <p:cNvPr id="2" name="Groupe 1"/>
            <p:cNvGrpSpPr/>
            <p:nvPr/>
          </p:nvGrpSpPr>
          <p:grpSpPr>
            <a:xfrm>
              <a:off x="6769832" y="1380689"/>
              <a:ext cx="4470389" cy="2539348"/>
              <a:chOff x="7341185" y="1387146"/>
              <a:chExt cx="4470389" cy="2539348"/>
            </a:xfrm>
          </p:grpSpPr>
          <p:pic>
            <p:nvPicPr>
              <p:cNvPr id="11" name="Image 10"/>
              <p:cNvPicPr>
                <a:picLocks noChangeAspect="1"/>
              </p:cNvPicPr>
              <p:nvPr/>
            </p:nvPicPr>
            <p:blipFill>
              <a:blip r:embed="rId4"/>
              <a:stretch>
                <a:fillRect/>
              </a:stretch>
            </p:blipFill>
            <p:spPr>
              <a:xfrm>
                <a:off x="8043755" y="1387146"/>
                <a:ext cx="3767819" cy="2509368"/>
              </a:xfrm>
              <a:prstGeom prst="rect">
                <a:avLst/>
              </a:prstGeom>
            </p:spPr>
          </p:pic>
          <p:sp>
            <p:nvSpPr>
              <p:cNvPr id="12" name="ZoneTexte 11"/>
              <p:cNvSpPr txBox="1"/>
              <p:nvPr/>
            </p:nvSpPr>
            <p:spPr>
              <a:xfrm>
                <a:off x="8489831" y="3557162"/>
                <a:ext cx="2996974" cy="369332"/>
              </a:xfrm>
              <a:prstGeom prst="rect">
                <a:avLst/>
              </a:prstGeom>
              <a:solidFill>
                <a:schemeClr val="bg1"/>
              </a:solidFill>
            </p:spPr>
            <p:txBody>
              <a:bodyPr wrap="none" rtlCol="0">
                <a:spAutoFit/>
              </a:bodyPr>
              <a:lstStyle/>
              <a:p>
                <a:r>
                  <a:rPr lang="fr-BE" b="1" dirty="0">
                    <a:solidFill>
                      <a:srgbClr val="0070C0"/>
                    </a:solidFill>
                    <a:latin typeface="Calibri" panose="020F0502020204030204" pitchFamily="34" charset="0"/>
                    <a:cs typeface="Calibri" panose="020F0502020204030204" pitchFamily="34" charset="0"/>
                  </a:rPr>
                  <a:t>236 à 390 IFBL square 4x4 km</a:t>
                </a:r>
              </a:p>
            </p:txBody>
          </p:sp>
          <p:pic>
            <p:nvPicPr>
              <p:cNvPr id="15" name="Image 14"/>
              <p:cNvPicPr>
                <a:picLocks noChangeAspect="1"/>
              </p:cNvPicPr>
              <p:nvPr/>
            </p:nvPicPr>
            <p:blipFill>
              <a:blip r:embed="rId5"/>
              <a:stretch>
                <a:fillRect/>
              </a:stretch>
            </p:blipFill>
            <p:spPr>
              <a:xfrm>
                <a:off x="7341185" y="1806439"/>
                <a:ext cx="999657" cy="1443355"/>
              </a:xfrm>
              <a:prstGeom prst="rect">
                <a:avLst/>
              </a:prstGeom>
            </p:spPr>
          </p:pic>
        </p:grpSp>
        <p:sp>
          <p:nvSpPr>
            <p:cNvPr id="17" name="ZoneTexte 16"/>
            <p:cNvSpPr txBox="1"/>
            <p:nvPr/>
          </p:nvSpPr>
          <p:spPr>
            <a:xfrm>
              <a:off x="6431724" y="3979829"/>
              <a:ext cx="5438800" cy="400110"/>
            </a:xfrm>
            <a:prstGeom prst="rect">
              <a:avLst/>
            </a:prstGeom>
            <a:solidFill>
              <a:schemeClr val="bg1"/>
            </a:solidFill>
          </p:spPr>
          <p:txBody>
            <a:bodyPr wrap="square" rtlCol="0">
              <a:spAutoFit/>
            </a:bodyPr>
            <a:lstStyle/>
            <a:p>
              <a:r>
                <a:rPr lang="fr-BE" sz="2000" b="1" dirty="0">
                  <a:solidFill>
                    <a:schemeClr val="tx1">
                      <a:lumMod val="75000"/>
                      <a:lumOff val="25000"/>
                    </a:schemeClr>
                  </a:solidFill>
                </a:rPr>
                <a:t>An </a:t>
              </a:r>
              <a:r>
                <a:rPr lang="fr-BE" sz="2000" b="1" dirty="0" err="1">
                  <a:solidFill>
                    <a:schemeClr val="tx1">
                      <a:lumMod val="75000"/>
                      <a:lumOff val="25000"/>
                    </a:schemeClr>
                  </a:solidFill>
                </a:rPr>
                <a:t>increase</a:t>
              </a:r>
              <a:r>
                <a:rPr lang="fr-BE" sz="2000" b="1" dirty="0">
                  <a:solidFill>
                    <a:schemeClr val="tx1">
                      <a:lumMod val="75000"/>
                      <a:lumOff val="25000"/>
                    </a:schemeClr>
                  </a:solidFill>
                </a:rPr>
                <a:t> </a:t>
              </a:r>
              <a:r>
                <a:rPr lang="fr-BE" sz="2000" b="1" dirty="0" err="1">
                  <a:solidFill>
                    <a:schemeClr val="tx1">
                      <a:lumMod val="75000"/>
                      <a:lumOff val="25000"/>
                    </a:schemeClr>
                  </a:solidFill>
                </a:rPr>
                <a:t>that</a:t>
              </a:r>
              <a:r>
                <a:rPr lang="fr-BE" sz="2000" b="1" dirty="0">
                  <a:solidFill>
                    <a:schemeClr val="tx1">
                      <a:lumMod val="75000"/>
                      <a:lumOff val="25000"/>
                    </a:schemeClr>
                  </a:solidFill>
                </a:rPr>
                <a:t> </a:t>
              </a:r>
              <a:r>
                <a:rPr lang="fr-BE" sz="2000" b="1" dirty="0" err="1">
                  <a:solidFill>
                    <a:schemeClr val="tx1">
                      <a:lumMod val="75000"/>
                      <a:lumOff val="25000"/>
                    </a:schemeClr>
                  </a:solidFill>
                </a:rPr>
                <a:t>is</a:t>
              </a:r>
              <a:r>
                <a:rPr lang="fr-BE" sz="2000" b="1" dirty="0">
                  <a:solidFill>
                    <a:schemeClr val="tx1">
                      <a:lumMod val="75000"/>
                      <a:lumOff val="25000"/>
                    </a:schemeClr>
                  </a:solidFill>
                </a:rPr>
                <a:t> </a:t>
              </a:r>
              <a:r>
                <a:rPr lang="fr-BE" sz="2000" b="1" dirty="0" err="1">
                  <a:solidFill>
                    <a:schemeClr val="tx1">
                      <a:lumMod val="75000"/>
                      <a:lumOff val="25000"/>
                    </a:schemeClr>
                  </a:solidFill>
                </a:rPr>
                <a:t>only</a:t>
              </a:r>
              <a:r>
                <a:rPr lang="fr-BE" sz="2000" b="1" dirty="0">
                  <a:solidFill>
                    <a:schemeClr val="tx1">
                      <a:lumMod val="75000"/>
                      <a:lumOff val="25000"/>
                    </a:schemeClr>
                  </a:solidFill>
                </a:rPr>
                <a:t> apparent ...</a:t>
              </a:r>
            </a:p>
          </p:txBody>
        </p:sp>
      </p:grpSp>
      <p:grpSp>
        <p:nvGrpSpPr>
          <p:cNvPr id="25" name="Groupe 24"/>
          <p:cNvGrpSpPr/>
          <p:nvPr/>
        </p:nvGrpSpPr>
        <p:grpSpPr>
          <a:xfrm>
            <a:off x="139824" y="1487682"/>
            <a:ext cx="5786993" cy="2579376"/>
            <a:chOff x="139824" y="1437578"/>
            <a:chExt cx="5786993" cy="2579376"/>
          </a:xfrm>
        </p:grpSpPr>
        <p:grpSp>
          <p:nvGrpSpPr>
            <p:cNvPr id="3" name="Groupe 2"/>
            <p:cNvGrpSpPr/>
            <p:nvPr/>
          </p:nvGrpSpPr>
          <p:grpSpPr>
            <a:xfrm>
              <a:off x="1310142" y="1437578"/>
              <a:ext cx="4616675" cy="2557251"/>
              <a:chOff x="1062366" y="4017434"/>
              <a:chExt cx="4616675" cy="2557251"/>
            </a:xfrm>
          </p:grpSpPr>
          <p:pic>
            <p:nvPicPr>
              <p:cNvPr id="7" name="Picture 2" descr="http://observatoire.biodiversite.wallonie.be/Especes/Flore/atlas/carte_taxon.ashx?name=Anthemis%20arvensis&amp;valid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7715" y="4017434"/>
                <a:ext cx="3771326" cy="2511703"/>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2353792" y="6205353"/>
                <a:ext cx="2996974" cy="369332"/>
              </a:xfrm>
              <a:prstGeom prst="rect">
                <a:avLst/>
              </a:prstGeom>
              <a:solidFill>
                <a:schemeClr val="bg1"/>
              </a:solidFill>
            </p:spPr>
            <p:txBody>
              <a:bodyPr wrap="none" rtlCol="0">
                <a:spAutoFit/>
              </a:bodyPr>
              <a:lstStyle/>
              <a:p>
                <a:r>
                  <a:rPr lang="fr-BE" b="1" dirty="0">
                    <a:solidFill>
                      <a:srgbClr val="0070C0"/>
                    </a:solidFill>
                    <a:latin typeface="Calibri" panose="020F0502020204030204" pitchFamily="34" charset="0"/>
                    <a:cs typeface="Calibri" panose="020F0502020204030204" pitchFamily="34" charset="0"/>
                  </a:rPr>
                  <a:t>344 à 146 IFBL square 4x4 km</a:t>
                </a:r>
              </a:p>
            </p:txBody>
          </p:sp>
          <p:pic>
            <p:nvPicPr>
              <p:cNvPr id="16" name="Image 15"/>
              <p:cNvPicPr>
                <a:picLocks noChangeAspect="1"/>
              </p:cNvPicPr>
              <p:nvPr/>
            </p:nvPicPr>
            <p:blipFill rotWithShape="1">
              <a:blip r:embed="rId7"/>
              <a:srcRect b="9760"/>
              <a:stretch/>
            </p:blipFill>
            <p:spPr>
              <a:xfrm>
                <a:off x="1062366" y="4427647"/>
                <a:ext cx="1210538" cy="1432366"/>
              </a:xfrm>
              <a:prstGeom prst="rect">
                <a:avLst/>
              </a:prstGeom>
            </p:spPr>
          </p:pic>
        </p:grpSp>
        <p:sp>
          <p:nvSpPr>
            <p:cNvPr id="22" name="ZoneTexte 21"/>
            <p:cNvSpPr txBox="1"/>
            <p:nvPr/>
          </p:nvSpPr>
          <p:spPr>
            <a:xfrm>
              <a:off x="139824" y="3309068"/>
              <a:ext cx="2039069" cy="707886"/>
            </a:xfrm>
            <a:prstGeom prst="rect">
              <a:avLst/>
            </a:prstGeom>
            <a:solidFill>
              <a:schemeClr val="bg1"/>
            </a:solidFill>
          </p:spPr>
          <p:txBody>
            <a:bodyPr wrap="square" rtlCol="0">
              <a:spAutoFit/>
            </a:bodyPr>
            <a:lstStyle/>
            <a:p>
              <a:r>
                <a:rPr lang="fr-BE" sz="2000" b="1" dirty="0">
                  <a:solidFill>
                    <a:schemeClr val="tx1">
                      <a:lumMod val="75000"/>
                      <a:lumOff val="25000"/>
                    </a:schemeClr>
                  </a:solidFill>
                </a:rPr>
                <a:t>It </a:t>
              </a:r>
              <a:r>
                <a:rPr lang="fr-BE" sz="2000" b="1" dirty="0" err="1">
                  <a:solidFill>
                    <a:schemeClr val="tx1">
                      <a:lumMod val="75000"/>
                      <a:lumOff val="25000"/>
                    </a:schemeClr>
                  </a:solidFill>
                </a:rPr>
                <a:t>is</a:t>
              </a:r>
              <a:r>
                <a:rPr lang="fr-BE" sz="2000" b="1" dirty="0">
                  <a:solidFill>
                    <a:schemeClr val="tx1">
                      <a:lumMod val="75000"/>
                      <a:lumOff val="25000"/>
                    </a:schemeClr>
                  </a:solidFill>
                </a:rPr>
                <a:t> </a:t>
              </a:r>
              <a:r>
                <a:rPr lang="fr-BE" sz="2000" b="1" dirty="0" err="1">
                  <a:solidFill>
                    <a:schemeClr val="tx1">
                      <a:lumMod val="75000"/>
                      <a:lumOff val="25000"/>
                    </a:schemeClr>
                  </a:solidFill>
                </a:rPr>
                <a:t>decreasing</a:t>
              </a:r>
              <a:r>
                <a:rPr lang="fr-BE" sz="2000" b="1" dirty="0">
                  <a:solidFill>
                    <a:schemeClr val="tx1">
                      <a:lumMod val="75000"/>
                      <a:lumOff val="25000"/>
                    </a:schemeClr>
                  </a:solidFill>
                </a:rPr>
                <a:t> a lot !</a:t>
              </a:r>
            </a:p>
          </p:txBody>
        </p:sp>
      </p:grpSp>
      <p:grpSp>
        <p:nvGrpSpPr>
          <p:cNvPr id="26" name="Groupe 25"/>
          <p:cNvGrpSpPr/>
          <p:nvPr/>
        </p:nvGrpSpPr>
        <p:grpSpPr>
          <a:xfrm>
            <a:off x="33016" y="4084908"/>
            <a:ext cx="5898406" cy="2568276"/>
            <a:chOff x="33016" y="4034804"/>
            <a:chExt cx="5898406" cy="2568276"/>
          </a:xfrm>
        </p:grpSpPr>
        <p:grpSp>
          <p:nvGrpSpPr>
            <p:cNvPr id="23" name="Groupe 22"/>
            <p:cNvGrpSpPr/>
            <p:nvPr/>
          </p:nvGrpSpPr>
          <p:grpSpPr>
            <a:xfrm>
              <a:off x="1434338" y="4034804"/>
              <a:ext cx="4497084" cy="2568276"/>
              <a:chOff x="851282" y="1661632"/>
              <a:chExt cx="4497084" cy="2568276"/>
            </a:xfrm>
          </p:grpSpPr>
          <p:grpSp>
            <p:nvGrpSpPr>
              <p:cNvPr id="8" name="Groupe 7"/>
              <p:cNvGrpSpPr/>
              <p:nvPr/>
            </p:nvGrpSpPr>
            <p:grpSpPr>
              <a:xfrm>
                <a:off x="851282" y="1661632"/>
                <a:ext cx="4497084" cy="2509368"/>
                <a:chOff x="403349" y="1515366"/>
                <a:chExt cx="4497084" cy="2509368"/>
              </a:xfrm>
            </p:grpSpPr>
            <p:pic>
              <p:nvPicPr>
                <p:cNvPr id="9" name="Image 8"/>
                <p:cNvPicPr>
                  <a:picLocks noChangeAspect="1"/>
                </p:cNvPicPr>
                <p:nvPr/>
              </p:nvPicPr>
              <p:blipFill>
                <a:blip r:embed="rId8"/>
                <a:stretch>
                  <a:fillRect/>
                </a:stretch>
              </p:blipFill>
              <p:spPr>
                <a:xfrm>
                  <a:off x="1132613" y="1515366"/>
                  <a:ext cx="3767820" cy="2509368"/>
                </a:xfrm>
                <a:prstGeom prst="rect">
                  <a:avLst/>
                </a:prstGeom>
              </p:spPr>
            </p:pic>
            <p:pic>
              <p:nvPicPr>
                <p:cNvPr id="10" name="Image 9"/>
                <p:cNvPicPr>
                  <a:picLocks noChangeAspect="1"/>
                </p:cNvPicPr>
                <p:nvPr/>
              </p:nvPicPr>
              <p:blipFill>
                <a:blip r:embed="rId9"/>
                <a:stretch>
                  <a:fillRect/>
                </a:stretch>
              </p:blipFill>
              <p:spPr>
                <a:xfrm>
                  <a:off x="403349" y="1972125"/>
                  <a:ext cx="993083" cy="1336149"/>
                </a:xfrm>
                <a:prstGeom prst="rect">
                  <a:avLst/>
                </a:prstGeom>
              </p:spPr>
            </p:pic>
          </p:grpSp>
          <p:sp>
            <p:nvSpPr>
              <p:cNvPr id="13" name="ZoneTexte 12"/>
              <p:cNvSpPr txBox="1"/>
              <p:nvPr/>
            </p:nvSpPr>
            <p:spPr>
              <a:xfrm>
                <a:off x="1945735" y="3860576"/>
                <a:ext cx="2996974" cy="369332"/>
              </a:xfrm>
              <a:prstGeom prst="rect">
                <a:avLst/>
              </a:prstGeom>
              <a:solidFill>
                <a:schemeClr val="bg1"/>
              </a:solidFill>
            </p:spPr>
            <p:txBody>
              <a:bodyPr wrap="none" rtlCol="0">
                <a:spAutoFit/>
              </a:bodyPr>
              <a:lstStyle/>
              <a:p>
                <a:r>
                  <a:rPr lang="fr-BE" b="1" dirty="0">
                    <a:solidFill>
                      <a:srgbClr val="0070C0"/>
                    </a:solidFill>
                    <a:latin typeface="Calibri" panose="020F0502020204030204" pitchFamily="34" charset="0"/>
                    <a:cs typeface="Calibri" panose="020F0502020204030204" pitchFamily="34" charset="0"/>
                  </a:rPr>
                  <a:t>110 à 462 IFBL square 4x4 km</a:t>
                </a:r>
              </a:p>
            </p:txBody>
          </p:sp>
        </p:grpSp>
        <p:sp>
          <p:nvSpPr>
            <p:cNvPr id="24" name="ZoneTexte 23"/>
            <p:cNvSpPr txBox="1"/>
            <p:nvPr/>
          </p:nvSpPr>
          <p:spPr>
            <a:xfrm>
              <a:off x="33016" y="5893929"/>
              <a:ext cx="2086782" cy="707886"/>
            </a:xfrm>
            <a:prstGeom prst="rect">
              <a:avLst/>
            </a:prstGeom>
            <a:solidFill>
              <a:schemeClr val="bg1"/>
            </a:solidFill>
          </p:spPr>
          <p:txBody>
            <a:bodyPr wrap="square" rtlCol="0">
              <a:spAutoFit/>
            </a:bodyPr>
            <a:lstStyle/>
            <a:p>
              <a:pPr algn="r"/>
              <a:r>
                <a:rPr lang="fr-BE" sz="2000" b="1" dirty="0">
                  <a:solidFill>
                    <a:schemeClr val="tx1">
                      <a:lumMod val="75000"/>
                      <a:lumOff val="25000"/>
                    </a:schemeClr>
                  </a:solidFill>
                </a:rPr>
                <a:t>It </a:t>
              </a:r>
              <a:r>
                <a:rPr lang="fr-BE" sz="2000" b="1" dirty="0" err="1">
                  <a:solidFill>
                    <a:schemeClr val="tx1">
                      <a:lumMod val="75000"/>
                      <a:lumOff val="25000"/>
                    </a:schemeClr>
                  </a:solidFill>
                </a:rPr>
                <a:t>is</a:t>
              </a:r>
              <a:r>
                <a:rPr lang="fr-BE" sz="2000" b="1" dirty="0">
                  <a:solidFill>
                    <a:schemeClr val="tx1">
                      <a:lumMod val="75000"/>
                      <a:lumOff val="25000"/>
                    </a:schemeClr>
                  </a:solidFill>
                </a:rPr>
                <a:t> (</a:t>
              </a:r>
              <a:r>
                <a:rPr lang="fr-BE" sz="2000" b="1" dirty="0" err="1">
                  <a:solidFill>
                    <a:schemeClr val="tx1">
                      <a:lumMod val="75000"/>
                      <a:lumOff val="25000"/>
                    </a:schemeClr>
                  </a:solidFill>
                </a:rPr>
                <a:t>probably</a:t>
              </a:r>
              <a:r>
                <a:rPr lang="fr-BE" sz="2000" b="1" dirty="0">
                  <a:solidFill>
                    <a:schemeClr val="tx1">
                      <a:lumMod val="75000"/>
                      <a:lumOff val="25000"/>
                    </a:schemeClr>
                  </a:solidFill>
                </a:rPr>
                <a:t>) </a:t>
              </a:r>
              <a:r>
                <a:rPr lang="fr-BE" sz="2000" b="1" dirty="0" err="1">
                  <a:solidFill>
                    <a:schemeClr val="tx1">
                      <a:lumMod val="75000"/>
                      <a:lumOff val="25000"/>
                    </a:schemeClr>
                  </a:solidFill>
                </a:rPr>
                <a:t>increasing</a:t>
              </a:r>
              <a:endParaRPr lang="fr-BE" sz="2000" b="1" dirty="0">
                <a:solidFill>
                  <a:schemeClr val="tx1">
                    <a:lumMod val="75000"/>
                    <a:lumOff val="25000"/>
                  </a:schemeClr>
                </a:solidFill>
              </a:endParaRPr>
            </a:p>
          </p:txBody>
        </p:sp>
      </p:grpSp>
      <p:sp>
        <p:nvSpPr>
          <p:cNvPr id="28" name="ZoneTexte 27"/>
          <p:cNvSpPr txBox="1"/>
          <p:nvPr/>
        </p:nvSpPr>
        <p:spPr>
          <a:xfrm>
            <a:off x="983225" y="272694"/>
            <a:ext cx="5567165" cy="584775"/>
          </a:xfrm>
          <a:prstGeom prst="rect">
            <a:avLst/>
          </a:prstGeom>
          <a:noFill/>
        </p:spPr>
        <p:txBody>
          <a:bodyPr wrap="none" rtlCol="0">
            <a:spAutoFit/>
          </a:bodyPr>
          <a:lstStyle/>
          <a:p>
            <a:r>
              <a:rPr lang="fr-FR" sz="3200" b="1" dirty="0">
                <a:solidFill>
                  <a:schemeClr val="accent1">
                    <a:lumMod val="75000"/>
                  </a:schemeClr>
                </a:solidFill>
                <a:latin typeface="Calibri" panose="020F0502020204030204" pitchFamily="34" charset="0"/>
                <a:cs typeface="Calibri" panose="020F0502020204030204" pitchFamily="34" charset="0"/>
              </a:rPr>
              <a:t>More data = more information?</a:t>
            </a:r>
            <a:endParaRPr lang="fr-BE" sz="3200" b="1" dirty="0">
              <a:solidFill>
                <a:schemeClr val="accent1">
                  <a:lumMod val="75000"/>
                </a:schemeClr>
              </a:solidFill>
              <a:latin typeface="Calibri" panose="020F0502020204030204" pitchFamily="34" charset="0"/>
              <a:cs typeface="Calibri" panose="020F0502020204030204" pitchFamily="34" charset="0"/>
            </a:endParaRPr>
          </a:p>
        </p:txBody>
      </p:sp>
      <p:sp>
        <p:nvSpPr>
          <p:cNvPr id="29" name="ZoneTexte 28"/>
          <p:cNvSpPr txBox="1"/>
          <p:nvPr/>
        </p:nvSpPr>
        <p:spPr>
          <a:xfrm>
            <a:off x="983225" y="857469"/>
            <a:ext cx="4958793" cy="523220"/>
          </a:xfrm>
          <a:prstGeom prst="rect">
            <a:avLst/>
          </a:prstGeom>
          <a:solidFill>
            <a:schemeClr val="bg1"/>
          </a:solidFill>
        </p:spPr>
        <p:txBody>
          <a:bodyPr wrap="none" rtlCol="0">
            <a:spAutoFit/>
          </a:bodyPr>
          <a:lstStyle/>
          <a:p>
            <a:r>
              <a:rPr lang="en-US" sz="2800" b="1" dirty="0">
                <a:solidFill>
                  <a:schemeClr val="accent4"/>
                </a:solidFill>
                <a:latin typeface="Calibri" panose="020F0502020204030204" pitchFamily="34" charset="0"/>
                <a:cs typeface="Calibri" panose="020F0502020204030204" pitchFamily="34" charset="0"/>
              </a:rPr>
              <a:t>Changes in observer </a:t>
            </a:r>
            <a:r>
              <a:rPr lang="en-US" sz="2800" b="1" dirty="0" err="1">
                <a:solidFill>
                  <a:schemeClr val="accent4"/>
                </a:solidFill>
                <a:latin typeface="Calibri" panose="020F0502020204030204" pitchFamily="34" charset="0"/>
                <a:cs typeface="Calibri" panose="020F0502020204030204" pitchFamily="34" charset="0"/>
              </a:rPr>
              <a:t>behaviour</a:t>
            </a:r>
            <a:r>
              <a:rPr lang="en-US" sz="2800" b="1" dirty="0">
                <a:solidFill>
                  <a:schemeClr val="accent4"/>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22421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983227" y="1561677"/>
            <a:ext cx="10322056" cy="523220"/>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800" b="1" dirty="0">
                <a:solidFill>
                  <a:srgbClr val="0070C0"/>
                </a:solidFill>
                <a:latin typeface="Calibri" panose="020F0502020204030204" pitchFamily="34" charset="0"/>
                <a:cs typeface="Calibri" panose="020F0502020204030204" pitchFamily="34" charset="0"/>
              </a:rPr>
              <a:t>Improve the quality </a:t>
            </a:r>
            <a:r>
              <a:rPr lang="en-US" sz="2800" b="1" dirty="0">
                <a:solidFill>
                  <a:schemeClr val="tx1">
                    <a:lumMod val="75000"/>
                    <a:lumOff val="25000"/>
                  </a:schemeClr>
                </a:solidFill>
                <a:latin typeface="Calibri" panose="020F0502020204030204" pitchFamily="34" charset="0"/>
                <a:cs typeface="Calibri" panose="020F0502020204030204" pitchFamily="34" charset="0"/>
              </a:rPr>
              <a:t>of existing data</a:t>
            </a:r>
          </a:p>
        </p:txBody>
      </p:sp>
      <p:sp>
        <p:nvSpPr>
          <p:cNvPr id="14" name="ZoneTexte 13"/>
          <p:cNvSpPr txBox="1"/>
          <p:nvPr/>
        </p:nvSpPr>
        <p:spPr>
          <a:xfrm>
            <a:off x="983225" y="2283930"/>
            <a:ext cx="10322056" cy="954107"/>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fr-BE" sz="2800" b="1" dirty="0">
                <a:solidFill>
                  <a:schemeClr val="tx1">
                    <a:lumMod val="75000"/>
                    <a:lumOff val="25000"/>
                  </a:schemeClr>
                </a:solidFill>
                <a:latin typeface="Calibri" panose="020F0502020204030204" pitchFamily="34" charset="0"/>
                <a:cs typeface="Calibri" panose="020F0502020204030204" pitchFamily="34" charset="0"/>
              </a:rPr>
              <a:t>Structure and support </a:t>
            </a:r>
            <a:r>
              <a:rPr lang="fr-BE" sz="2800" b="1" dirty="0">
                <a:solidFill>
                  <a:srgbClr val="0070C0"/>
                </a:solidFill>
                <a:latin typeface="Calibri" panose="020F0502020204030204" pitchFamily="34" charset="0"/>
                <a:cs typeface="Calibri" panose="020F0502020204030204" pitchFamily="34" charset="0"/>
              </a:rPr>
              <a:t>data validation </a:t>
            </a:r>
            <a:r>
              <a:rPr lang="fr-BE" sz="2800" b="1" dirty="0">
                <a:solidFill>
                  <a:schemeClr val="tx1">
                    <a:lumMod val="75000"/>
                    <a:lumOff val="25000"/>
                  </a:schemeClr>
                </a:solidFill>
                <a:latin typeface="Calibri" panose="020F0502020204030204" pitchFamily="34" charset="0"/>
                <a:cs typeface="Calibri" panose="020F0502020204030204" pitchFamily="34" charset="0"/>
              </a:rPr>
              <a:t>(</a:t>
            </a:r>
            <a:r>
              <a:rPr lang="fr-BE" sz="2800" b="1" dirty="0" err="1">
                <a:solidFill>
                  <a:schemeClr val="tx1">
                    <a:lumMod val="75000"/>
                    <a:lumOff val="25000"/>
                  </a:schemeClr>
                </a:solidFill>
                <a:latin typeface="Calibri" panose="020F0502020204030204" pitchFamily="34" charset="0"/>
                <a:cs typeface="Calibri" panose="020F0502020204030204" pitchFamily="34" charset="0"/>
              </a:rPr>
              <a:t>taxonomy</a:t>
            </a:r>
            <a:r>
              <a:rPr lang="fr-BE" sz="2800" b="1" dirty="0">
                <a:solidFill>
                  <a:schemeClr val="tx1">
                    <a:lumMod val="75000"/>
                    <a:lumOff val="25000"/>
                  </a:schemeClr>
                </a:solidFill>
                <a:latin typeface="Calibri" panose="020F0502020204030204" pitchFamily="34" charset="0"/>
                <a:cs typeface="Calibri" panose="020F0502020204030204" pitchFamily="34" charset="0"/>
              </a:rPr>
              <a:t>, XY, </a:t>
            </a:r>
            <a:r>
              <a:rPr lang="fr-BE" sz="2800" b="1" dirty="0" err="1">
                <a:solidFill>
                  <a:schemeClr val="tx1">
                    <a:lumMod val="75000"/>
                    <a:lumOff val="25000"/>
                  </a:schemeClr>
                </a:solidFill>
                <a:latin typeface="Calibri" panose="020F0502020204030204" pitchFamily="34" charset="0"/>
                <a:cs typeface="Calibri" panose="020F0502020204030204" pitchFamily="34" charset="0"/>
              </a:rPr>
              <a:t>behaviour</a:t>
            </a:r>
            <a:r>
              <a:rPr lang="fr-BE" sz="2800" b="1" dirty="0">
                <a:solidFill>
                  <a:schemeClr val="tx1">
                    <a:lumMod val="75000"/>
                    <a:lumOff val="25000"/>
                  </a:schemeClr>
                </a:solidFill>
                <a:latin typeface="Calibri" panose="020F0502020204030204" pitchFamily="34" charset="0"/>
                <a:cs typeface="Calibri" panose="020F0502020204030204" pitchFamily="34" charset="0"/>
              </a:rPr>
              <a:t>, etc.)</a:t>
            </a:r>
          </a:p>
        </p:txBody>
      </p:sp>
      <p:sp>
        <p:nvSpPr>
          <p:cNvPr id="15" name="ZoneTexte 14"/>
          <p:cNvSpPr txBox="1"/>
          <p:nvPr/>
        </p:nvSpPr>
        <p:spPr>
          <a:xfrm>
            <a:off x="983225" y="4548006"/>
            <a:ext cx="10322056" cy="954107"/>
          </a:xfrm>
          <a:prstGeom prst="rect">
            <a:avLst/>
          </a:prstGeom>
          <a:solidFill>
            <a:schemeClr val="bg1"/>
          </a:solidFill>
        </p:spPr>
        <p:txBody>
          <a:bodyPr wrap="square" rtlCol="0">
            <a:spAutoFit/>
          </a:bodyPr>
          <a:lstStyle/>
          <a:p>
            <a:r>
              <a:rPr lang="fr-BE" sz="2800" b="1" dirty="0">
                <a:solidFill>
                  <a:schemeClr val="tx1">
                    <a:lumMod val="75000"/>
                    <a:lumOff val="25000"/>
                  </a:schemeClr>
                </a:solidFill>
                <a:latin typeface="Calibri" panose="020F0502020204030204" pitchFamily="34" charset="0"/>
                <a:cs typeface="Calibri" panose="020F0502020204030204" pitchFamily="34" charset="0"/>
              </a:rPr>
              <a:t>And </a:t>
            </a:r>
            <a:r>
              <a:rPr lang="fr-BE" sz="2800" b="1" dirty="0">
                <a:solidFill>
                  <a:srgbClr val="0070C0"/>
                </a:solidFill>
                <a:latin typeface="Calibri" panose="020F0502020204030204" pitchFamily="34" charset="0"/>
                <a:cs typeface="Calibri" panose="020F0502020204030204" pitchFamily="34" charset="0"/>
              </a:rPr>
              <a:t>support </a:t>
            </a:r>
            <a:r>
              <a:rPr lang="fr-BE" sz="2800" b="1" dirty="0" err="1">
                <a:solidFill>
                  <a:srgbClr val="0070C0"/>
                </a:solidFill>
                <a:latin typeface="Calibri" panose="020F0502020204030204" pitchFamily="34" charset="0"/>
                <a:cs typeface="Calibri" panose="020F0502020204030204" pitchFamily="34" charset="0"/>
              </a:rPr>
              <a:t>proper</a:t>
            </a:r>
            <a:r>
              <a:rPr lang="fr-BE" sz="2800" b="1" dirty="0">
                <a:solidFill>
                  <a:srgbClr val="0070C0"/>
                </a:solidFill>
                <a:latin typeface="Calibri" panose="020F0502020204030204" pitchFamily="34" charset="0"/>
                <a:cs typeface="Calibri" panose="020F0502020204030204" pitchFamily="34" charset="0"/>
              </a:rPr>
              <a:t> </a:t>
            </a:r>
            <a:r>
              <a:rPr lang="fr-BE" sz="2800" b="1" dirty="0" err="1">
                <a:solidFill>
                  <a:srgbClr val="0070C0"/>
                </a:solidFill>
                <a:latin typeface="Calibri" panose="020F0502020204030204" pitchFamily="34" charset="0"/>
                <a:cs typeface="Calibri" panose="020F0502020204030204" pitchFamily="34" charset="0"/>
              </a:rPr>
              <a:t>biological</a:t>
            </a:r>
            <a:r>
              <a:rPr lang="fr-BE" sz="2800" b="1" dirty="0">
                <a:solidFill>
                  <a:srgbClr val="0070C0"/>
                </a:solidFill>
                <a:latin typeface="Calibri" panose="020F0502020204030204" pitchFamily="34" charset="0"/>
                <a:cs typeface="Calibri" panose="020F0502020204030204" pitchFamily="34" charset="0"/>
              </a:rPr>
              <a:t> inventories </a:t>
            </a:r>
            <a:r>
              <a:rPr lang="fr-BE" sz="2800" b="1" dirty="0">
                <a:solidFill>
                  <a:schemeClr val="tx1">
                    <a:lumMod val="75000"/>
                    <a:lumOff val="25000"/>
                  </a:schemeClr>
                </a:solidFill>
                <a:latin typeface="Calibri" panose="020F0502020204030204" pitchFamily="34" charset="0"/>
                <a:cs typeface="Calibri" panose="020F0502020204030204" pitchFamily="34" charset="0"/>
              </a:rPr>
              <a:t>by </a:t>
            </a:r>
            <a:r>
              <a:rPr lang="fr-BE" sz="2800" b="1" dirty="0" err="1">
                <a:solidFill>
                  <a:schemeClr val="tx1">
                    <a:lumMod val="75000"/>
                    <a:lumOff val="25000"/>
                  </a:schemeClr>
                </a:solidFill>
                <a:latin typeface="Calibri" panose="020F0502020204030204" pitchFamily="34" charset="0"/>
                <a:cs typeface="Calibri" panose="020F0502020204030204" pitchFamily="34" charset="0"/>
              </a:rPr>
              <a:t>professionals</a:t>
            </a:r>
            <a:r>
              <a:rPr lang="fr-BE" sz="2800" b="1" dirty="0">
                <a:solidFill>
                  <a:schemeClr val="tx1">
                    <a:lumMod val="75000"/>
                    <a:lumOff val="25000"/>
                  </a:schemeClr>
                </a:solidFill>
                <a:latin typeface="Calibri" panose="020F0502020204030204" pitchFamily="34" charset="0"/>
                <a:cs typeface="Calibri" panose="020F0502020204030204" pitchFamily="34" charset="0"/>
              </a:rPr>
              <a:t> - </a:t>
            </a:r>
            <a:r>
              <a:rPr lang="fr-BE" sz="2800" b="1" dirty="0" err="1">
                <a:solidFill>
                  <a:schemeClr val="tx1">
                    <a:lumMod val="75000"/>
                    <a:lumOff val="25000"/>
                  </a:schemeClr>
                </a:solidFill>
                <a:latin typeface="Calibri" panose="020F0502020204030204" pitchFamily="34" charset="0"/>
                <a:cs typeface="Calibri" panose="020F0502020204030204" pitchFamily="34" charset="0"/>
              </a:rPr>
              <a:t>we</a:t>
            </a:r>
            <a:r>
              <a:rPr lang="fr-BE" sz="2800" b="1" dirty="0">
                <a:solidFill>
                  <a:schemeClr val="tx1">
                    <a:lumMod val="75000"/>
                    <a:lumOff val="25000"/>
                  </a:schemeClr>
                </a:solidFill>
                <a:latin typeface="Calibri" panose="020F0502020204030204" pitchFamily="34" charset="0"/>
                <a:cs typeface="Calibri" panose="020F0502020204030204" pitchFamily="34" charset="0"/>
              </a:rPr>
              <a:t> </a:t>
            </a:r>
            <a:r>
              <a:rPr lang="fr-BE" sz="2800" b="1" dirty="0" err="1">
                <a:solidFill>
                  <a:schemeClr val="tx1">
                    <a:lumMod val="75000"/>
                    <a:lumOff val="25000"/>
                  </a:schemeClr>
                </a:solidFill>
                <a:latin typeface="Calibri" panose="020F0502020204030204" pitchFamily="34" charset="0"/>
                <a:cs typeface="Calibri" panose="020F0502020204030204" pitchFamily="34" charset="0"/>
              </a:rPr>
              <a:t>can't</a:t>
            </a:r>
            <a:r>
              <a:rPr lang="fr-BE" sz="2800" b="1" dirty="0">
                <a:solidFill>
                  <a:schemeClr val="tx1">
                    <a:lumMod val="75000"/>
                    <a:lumOff val="25000"/>
                  </a:schemeClr>
                </a:solidFill>
                <a:latin typeface="Calibri" panose="020F0502020204030204" pitchFamily="34" charset="0"/>
                <a:cs typeface="Calibri" panose="020F0502020204030204" pitchFamily="34" charset="0"/>
              </a:rPr>
              <a:t> continue to </a:t>
            </a:r>
            <a:r>
              <a:rPr lang="fr-BE" sz="2800" b="1" dirty="0" err="1">
                <a:solidFill>
                  <a:schemeClr val="tx1">
                    <a:lumMod val="75000"/>
                    <a:lumOff val="25000"/>
                  </a:schemeClr>
                </a:solidFill>
                <a:latin typeface="Calibri" panose="020F0502020204030204" pitchFamily="34" charset="0"/>
                <a:cs typeface="Calibri" panose="020F0502020204030204" pitchFamily="34" charset="0"/>
              </a:rPr>
              <a:t>rely</a:t>
            </a:r>
            <a:r>
              <a:rPr lang="fr-BE" sz="2800" b="1" dirty="0">
                <a:solidFill>
                  <a:schemeClr val="tx1">
                    <a:lumMod val="75000"/>
                    <a:lumOff val="25000"/>
                  </a:schemeClr>
                </a:solidFill>
                <a:latin typeface="Calibri" panose="020F0502020204030204" pitchFamily="34" charset="0"/>
                <a:cs typeface="Calibri" panose="020F0502020204030204" pitchFamily="34" charset="0"/>
              </a:rPr>
              <a:t> on the goodwill of </a:t>
            </a:r>
            <a:r>
              <a:rPr lang="fr-BE" sz="2800" b="1" dirty="0" err="1">
                <a:solidFill>
                  <a:schemeClr val="tx1">
                    <a:lumMod val="75000"/>
                    <a:lumOff val="25000"/>
                  </a:schemeClr>
                </a:solidFill>
                <a:latin typeface="Calibri" panose="020F0502020204030204" pitchFamily="34" charset="0"/>
                <a:cs typeface="Calibri" panose="020F0502020204030204" pitchFamily="34" charset="0"/>
              </a:rPr>
              <a:t>volunteers</a:t>
            </a:r>
            <a:r>
              <a:rPr lang="fr-BE" sz="2800" b="1" dirty="0">
                <a:solidFill>
                  <a:schemeClr val="tx1">
                    <a:lumMod val="75000"/>
                    <a:lumOff val="25000"/>
                  </a:schemeClr>
                </a:solidFill>
                <a:latin typeface="Calibri" panose="020F0502020204030204" pitchFamily="34" charset="0"/>
                <a:cs typeface="Calibri" panose="020F0502020204030204" pitchFamily="34" charset="0"/>
              </a:rPr>
              <a:t> …</a:t>
            </a:r>
          </a:p>
        </p:txBody>
      </p:sp>
      <p:sp>
        <p:nvSpPr>
          <p:cNvPr id="16" name="ZoneTexte 15"/>
          <p:cNvSpPr txBox="1"/>
          <p:nvPr/>
        </p:nvSpPr>
        <p:spPr>
          <a:xfrm>
            <a:off x="983225" y="3408934"/>
            <a:ext cx="10322057" cy="954107"/>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800" b="1" dirty="0" err="1">
                <a:solidFill>
                  <a:schemeClr val="tx1">
                    <a:lumMod val="75000"/>
                    <a:lumOff val="25000"/>
                  </a:schemeClr>
                </a:solidFill>
                <a:latin typeface="Calibri" panose="020F0502020204030204" pitchFamily="34" charset="0"/>
                <a:cs typeface="Calibri" panose="020F0502020204030204" pitchFamily="34" charset="0"/>
              </a:rPr>
              <a:t>Standardise</a:t>
            </a:r>
            <a:r>
              <a:rPr lang="en-US" sz="2800" b="1" dirty="0">
                <a:solidFill>
                  <a:schemeClr val="tx1">
                    <a:lumMod val="75000"/>
                    <a:lumOff val="25000"/>
                  </a:schemeClr>
                </a:solidFill>
                <a:latin typeface="Calibri" panose="020F0502020204030204" pitchFamily="34" charset="0"/>
                <a:cs typeface="Calibri" panose="020F0502020204030204" pitchFamily="34" charset="0"/>
              </a:rPr>
              <a:t> at least some of the inventories (</a:t>
            </a:r>
            <a:r>
              <a:rPr lang="en-US" sz="2800" b="1" dirty="0">
                <a:solidFill>
                  <a:srgbClr val="0070C0"/>
                </a:solidFill>
                <a:latin typeface="Calibri" panose="020F0502020204030204" pitchFamily="34" charset="0"/>
                <a:cs typeface="Calibri" panose="020F0502020204030204" pitchFamily="34" charset="0"/>
              </a:rPr>
              <a:t>species lists</a:t>
            </a:r>
            <a:r>
              <a:rPr lang="en-US" sz="2800" b="1" dirty="0">
                <a:solidFill>
                  <a:schemeClr val="tx1">
                    <a:lumMod val="75000"/>
                    <a:lumOff val="25000"/>
                  </a:schemeClr>
                </a:solidFill>
                <a:latin typeface="Calibri" panose="020F0502020204030204" pitchFamily="34" charset="0"/>
                <a:cs typeface="Calibri" panose="020F0502020204030204" pitchFamily="34" charset="0"/>
              </a:rPr>
              <a:t>), in particular to monitor certain reference sites </a:t>
            </a:r>
            <a:endParaRPr lang="fr-BE" sz="28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1" name="ZoneTexte 10"/>
          <p:cNvSpPr txBox="1"/>
          <p:nvPr/>
        </p:nvSpPr>
        <p:spPr>
          <a:xfrm>
            <a:off x="983225" y="272694"/>
            <a:ext cx="5567165" cy="584775"/>
          </a:xfrm>
          <a:prstGeom prst="rect">
            <a:avLst/>
          </a:prstGeom>
          <a:noFill/>
        </p:spPr>
        <p:txBody>
          <a:bodyPr wrap="none" rtlCol="0">
            <a:spAutoFit/>
          </a:bodyPr>
          <a:lstStyle/>
          <a:p>
            <a:r>
              <a:rPr lang="fr-FR" sz="3200" b="1" dirty="0">
                <a:solidFill>
                  <a:schemeClr val="accent1">
                    <a:lumMod val="75000"/>
                  </a:schemeClr>
                </a:solidFill>
                <a:latin typeface="Calibri" panose="020F0502020204030204" pitchFamily="34" charset="0"/>
                <a:cs typeface="Calibri" panose="020F0502020204030204" pitchFamily="34" charset="0"/>
              </a:rPr>
              <a:t>More data = more information?</a:t>
            </a:r>
            <a:endParaRPr lang="fr-BE" sz="3200" b="1" dirty="0">
              <a:solidFill>
                <a:schemeClr val="accent1">
                  <a:lumMod val="75000"/>
                </a:schemeClr>
              </a:solidFill>
              <a:latin typeface="Calibri" panose="020F0502020204030204" pitchFamily="34" charset="0"/>
              <a:cs typeface="Calibri" panose="020F0502020204030204" pitchFamily="34" charset="0"/>
            </a:endParaRPr>
          </a:p>
        </p:txBody>
      </p:sp>
      <p:sp>
        <p:nvSpPr>
          <p:cNvPr id="13" name="ZoneTexte 12"/>
          <p:cNvSpPr txBox="1"/>
          <p:nvPr/>
        </p:nvSpPr>
        <p:spPr>
          <a:xfrm>
            <a:off x="983225" y="857469"/>
            <a:ext cx="8133830" cy="523220"/>
          </a:xfrm>
          <a:prstGeom prst="rect">
            <a:avLst/>
          </a:prstGeom>
          <a:solidFill>
            <a:schemeClr val="bg1"/>
          </a:solidFill>
        </p:spPr>
        <p:txBody>
          <a:bodyPr wrap="none" rtlCol="0">
            <a:spAutoFit/>
          </a:bodyPr>
          <a:lstStyle/>
          <a:p>
            <a:r>
              <a:rPr lang="en-US" sz="2800" b="1" dirty="0">
                <a:solidFill>
                  <a:schemeClr val="accent4"/>
                </a:solidFill>
                <a:latin typeface="Calibri" panose="020F0502020204030204" pitchFamily="34" charset="0"/>
                <a:cs typeface="Calibri" panose="020F0502020204030204" pitchFamily="34" charset="0"/>
              </a:rPr>
              <a:t>Yes, but if the data is good quality, that's even better!</a:t>
            </a:r>
          </a:p>
        </p:txBody>
      </p:sp>
      <p:sp>
        <p:nvSpPr>
          <p:cNvPr id="19" name="ZoneTexte 18"/>
          <p:cNvSpPr txBox="1"/>
          <p:nvPr/>
        </p:nvSpPr>
        <p:spPr>
          <a:xfrm>
            <a:off x="983225" y="5954355"/>
            <a:ext cx="10322056" cy="523220"/>
          </a:xfrm>
          <a:prstGeom prst="rect">
            <a:avLst/>
          </a:prstGeom>
          <a:solidFill>
            <a:schemeClr val="bg1"/>
          </a:solidFill>
        </p:spPr>
        <p:txBody>
          <a:bodyPr wrap="square" rtlCol="0">
            <a:spAutoFit/>
          </a:bodyPr>
          <a:lstStyle/>
          <a:p>
            <a:pPr algn="r"/>
            <a:r>
              <a:rPr lang="fr-BE" sz="2800" b="1" dirty="0" err="1">
                <a:solidFill>
                  <a:schemeClr val="tx1">
                    <a:lumMod val="75000"/>
                    <a:lumOff val="25000"/>
                  </a:schemeClr>
                </a:solidFill>
                <a:latin typeface="Calibri" panose="020F0502020204030204" pitchFamily="34" charset="0"/>
                <a:cs typeface="Calibri" panose="020F0502020204030204" pitchFamily="34" charset="0"/>
              </a:rPr>
              <a:t>Thank</a:t>
            </a:r>
            <a:r>
              <a:rPr lang="fr-BE" sz="2800" b="1" dirty="0">
                <a:solidFill>
                  <a:schemeClr val="tx1">
                    <a:lumMod val="75000"/>
                    <a:lumOff val="25000"/>
                  </a:schemeClr>
                </a:solidFill>
                <a:latin typeface="Calibri" panose="020F0502020204030204" pitchFamily="34" charset="0"/>
                <a:cs typeface="Calibri" panose="020F0502020204030204" pitchFamily="34" charset="0"/>
              </a:rPr>
              <a:t> </a:t>
            </a:r>
            <a:r>
              <a:rPr lang="fr-BE" sz="2800" b="1" dirty="0" err="1">
                <a:solidFill>
                  <a:schemeClr val="tx1">
                    <a:lumMod val="75000"/>
                    <a:lumOff val="25000"/>
                  </a:schemeClr>
                </a:solidFill>
                <a:latin typeface="Calibri" panose="020F0502020204030204" pitchFamily="34" charset="0"/>
                <a:cs typeface="Calibri" panose="020F0502020204030204" pitchFamily="34" charset="0"/>
              </a:rPr>
              <a:t>you</a:t>
            </a:r>
            <a:r>
              <a:rPr lang="fr-BE" sz="2800" b="1" dirty="0">
                <a:solidFill>
                  <a:schemeClr val="tx1">
                    <a:lumMod val="75000"/>
                    <a:lumOff val="25000"/>
                  </a:schemeClr>
                </a:solidFill>
                <a:latin typeface="Calibri" panose="020F0502020204030204" pitchFamily="34" charset="0"/>
                <a:cs typeface="Calibri" panose="020F0502020204030204" pitchFamily="34" charset="0"/>
              </a:rPr>
              <a:t> for </a:t>
            </a:r>
            <a:r>
              <a:rPr lang="fr-BE" sz="2800" b="1" dirty="0" err="1">
                <a:solidFill>
                  <a:schemeClr val="tx1">
                    <a:lumMod val="75000"/>
                    <a:lumOff val="25000"/>
                  </a:schemeClr>
                </a:solidFill>
                <a:latin typeface="Calibri" panose="020F0502020204030204" pitchFamily="34" charset="0"/>
                <a:cs typeface="Calibri" panose="020F0502020204030204" pitchFamily="34" charset="0"/>
              </a:rPr>
              <a:t>your</a:t>
            </a:r>
            <a:r>
              <a:rPr lang="fr-BE" sz="2800" b="1" dirty="0">
                <a:solidFill>
                  <a:schemeClr val="tx1">
                    <a:lumMod val="75000"/>
                    <a:lumOff val="25000"/>
                  </a:schemeClr>
                </a:solidFill>
                <a:latin typeface="Calibri" panose="020F0502020204030204" pitchFamily="34" charset="0"/>
                <a:cs typeface="Calibri" panose="020F0502020204030204" pitchFamily="34" charset="0"/>
              </a:rPr>
              <a:t> attention !</a:t>
            </a:r>
          </a:p>
        </p:txBody>
      </p:sp>
    </p:spTree>
    <p:extLst>
      <p:ext uri="{BB962C8B-B14F-4D97-AF65-F5344CB8AC3E}">
        <p14:creationId xmlns:p14="http://schemas.microsoft.com/office/powerpoint/2010/main" val="424335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animBg="1"/>
      <p:bldP spid="16"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983225" y="238035"/>
            <a:ext cx="7110793" cy="584775"/>
          </a:xfrm>
          <a:prstGeom prst="rect">
            <a:avLst/>
          </a:prstGeom>
          <a:noFill/>
        </p:spPr>
        <p:txBody>
          <a:bodyPr wrap="none" rtlCol="0">
            <a:spAutoFit/>
          </a:bodyPr>
          <a:lstStyle/>
          <a:p>
            <a:r>
              <a:rPr lang="en-US" sz="3200" b="1" dirty="0">
                <a:solidFill>
                  <a:schemeClr val="accent1">
                    <a:lumMod val="75000"/>
                  </a:schemeClr>
                </a:solidFill>
                <a:latin typeface="Calibri" panose="020F0502020204030204" pitchFamily="34" charset="0"/>
                <a:cs typeface="Calibri" panose="020F0502020204030204" pitchFamily="34" charset="0"/>
              </a:rPr>
              <a:t>The history of naturalist data in Wallonia</a:t>
            </a:r>
            <a:endParaRPr lang="fr-BE" sz="3200" b="1" dirty="0">
              <a:solidFill>
                <a:schemeClr val="accent1">
                  <a:lumMod val="75000"/>
                </a:schemeClr>
              </a:solidFill>
              <a:latin typeface="Calibri" panose="020F0502020204030204" pitchFamily="34" charset="0"/>
              <a:cs typeface="Calibri" panose="020F0502020204030204" pitchFamily="34" charset="0"/>
            </a:endParaRPr>
          </a:p>
        </p:txBody>
      </p:sp>
      <p:sp>
        <p:nvSpPr>
          <p:cNvPr id="2" name="ZoneTexte 1"/>
          <p:cNvSpPr txBox="1"/>
          <p:nvPr/>
        </p:nvSpPr>
        <p:spPr>
          <a:xfrm>
            <a:off x="983225" y="950317"/>
            <a:ext cx="7453765" cy="830997"/>
          </a:xfrm>
          <a:prstGeom prst="rect">
            <a:avLst/>
          </a:prstGeom>
          <a:noFill/>
        </p:spPr>
        <p:txBody>
          <a:bodyPr wrap="square" rtlCol="0">
            <a:spAutoFit/>
          </a:bodyPr>
          <a:lstStyle/>
          <a:p>
            <a:pPr marL="285750" indent="-285750">
              <a:buFont typeface="Arial" panose="020B0604020202020204" pitchFamily="34" charset="0"/>
              <a:buChar char="•"/>
            </a:pPr>
            <a:r>
              <a:rPr lang="en-US" sz="2400" b="1" i="1" dirty="0">
                <a:latin typeface="Calibri" panose="020F0502020204030204" pitchFamily="34" charset="0"/>
                <a:cs typeface="Calibri" panose="020F0502020204030204" pitchFamily="34" charset="0"/>
              </a:rPr>
              <a:t>Atlas of the flora of Belgium and Luxembourg </a:t>
            </a:r>
            <a:r>
              <a:rPr lang="en-US" sz="2400" b="1" dirty="0">
                <a:latin typeface="Calibri" panose="020F0502020204030204" pitchFamily="34" charset="0"/>
                <a:cs typeface="Calibri" panose="020F0502020204030204" pitchFamily="34" charset="0"/>
              </a:rPr>
              <a:t>by van </a:t>
            </a:r>
            <a:r>
              <a:rPr lang="en-US" sz="2400" b="1" dirty="0" err="1">
                <a:latin typeface="Calibri" panose="020F0502020204030204" pitchFamily="34" charset="0"/>
                <a:cs typeface="Calibri" panose="020F0502020204030204" pitchFamily="34" charset="0"/>
              </a:rPr>
              <a:t>Rompaey</a:t>
            </a:r>
            <a:r>
              <a:rPr lang="en-US" sz="2400" b="1" dirty="0">
                <a:latin typeface="Calibri" panose="020F0502020204030204" pitchFamily="34" charset="0"/>
                <a:cs typeface="Calibri" panose="020F0502020204030204" pitchFamily="34" charset="0"/>
              </a:rPr>
              <a:t> &amp; </a:t>
            </a:r>
            <a:r>
              <a:rPr lang="en-US" sz="2400" b="1" dirty="0" err="1">
                <a:latin typeface="Calibri" panose="020F0502020204030204" pitchFamily="34" charset="0"/>
                <a:cs typeface="Calibri" panose="020F0502020204030204" pitchFamily="34" charset="0"/>
              </a:rPr>
              <a:t>Delvosalle</a:t>
            </a:r>
            <a:r>
              <a:rPr lang="en-US" sz="2400" b="1" dirty="0">
                <a:latin typeface="Calibri" panose="020F0502020204030204" pitchFamily="34" charset="0"/>
                <a:cs typeface="Calibri" panose="020F0502020204030204" pitchFamily="34" charset="0"/>
              </a:rPr>
              <a:t> (1972, 1979) </a:t>
            </a:r>
            <a:endParaRPr lang="fr-FR" sz="2400" b="1" dirty="0">
              <a:latin typeface="Calibri" panose="020F0502020204030204" pitchFamily="34" charset="0"/>
              <a:cs typeface="Calibri" panose="020F0502020204030204" pitchFamily="34" charset="0"/>
            </a:endParaRPr>
          </a:p>
        </p:txBody>
      </p:sp>
      <p:grpSp>
        <p:nvGrpSpPr>
          <p:cNvPr id="5" name="Groupe 4"/>
          <p:cNvGrpSpPr/>
          <p:nvPr/>
        </p:nvGrpSpPr>
        <p:grpSpPr>
          <a:xfrm>
            <a:off x="546051" y="238035"/>
            <a:ext cx="11211552" cy="5893639"/>
            <a:chOff x="672510" y="284600"/>
            <a:chExt cx="11211552" cy="5893639"/>
          </a:xfrm>
        </p:grpSpPr>
        <p:pic>
          <p:nvPicPr>
            <p:cNvPr id="11" name="Image 10"/>
            <p:cNvPicPr>
              <a:picLocks noChangeAspect="1"/>
            </p:cNvPicPr>
            <p:nvPr/>
          </p:nvPicPr>
          <p:blipFill>
            <a:blip r:embed="rId3"/>
            <a:stretch>
              <a:fillRect/>
            </a:stretch>
          </p:blipFill>
          <p:spPr>
            <a:xfrm>
              <a:off x="3696867" y="1908821"/>
              <a:ext cx="4052474" cy="3486715"/>
            </a:xfrm>
            <a:prstGeom prst="rect">
              <a:avLst/>
            </a:prstGeom>
          </p:spPr>
        </p:pic>
        <p:pic>
          <p:nvPicPr>
            <p:cNvPr id="12" name="Image 11"/>
            <p:cNvPicPr>
              <a:picLocks noChangeAspect="1"/>
            </p:cNvPicPr>
            <p:nvPr/>
          </p:nvPicPr>
          <p:blipFill>
            <a:blip r:embed="rId4"/>
            <a:stretch>
              <a:fillRect/>
            </a:stretch>
          </p:blipFill>
          <p:spPr>
            <a:xfrm>
              <a:off x="10621801" y="284600"/>
              <a:ext cx="1262261" cy="2541465"/>
            </a:xfrm>
            <a:prstGeom prst="rect">
              <a:avLst/>
            </a:prstGeom>
          </p:spPr>
        </p:pic>
        <p:sp>
          <p:nvSpPr>
            <p:cNvPr id="14" name="ZoneTexte 13"/>
            <p:cNvSpPr txBox="1"/>
            <p:nvPr/>
          </p:nvSpPr>
          <p:spPr>
            <a:xfrm>
              <a:off x="672510" y="5716574"/>
              <a:ext cx="5764078" cy="461665"/>
            </a:xfrm>
            <a:prstGeom prst="rect">
              <a:avLst/>
            </a:prstGeom>
            <a:noFill/>
          </p:spPr>
          <p:txBody>
            <a:bodyPr wrap="none" rtlCol="0">
              <a:spAutoFit/>
            </a:bodyPr>
            <a:lstStyle/>
            <a:p>
              <a:pPr marL="342900" indent="-342900">
                <a:buFont typeface="Arial" panose="020B0604020202020204" pitchFamily="34" charset="0"/>
                <a:buChar char="•"/>
              </a:pPr>
              <a:r>
                <a:rPr lang="en-US" sz="2400" b="1" dirty="0">
                  <a:latin typeface="Calibri" panose="020F0502020204030204" pitchFamily="34" charset="0"/>
                  <a:cs typeface="Calibri" panose="020F0502020204030204" pitchFamily="34" charset="0"/>
                </a:rPr>
                <a:t>Field survey with species checklist sheets</a:t>
              </a:r>
              <a:endParaRPr lang="fr-BE" sz="2400" b="1" dirty="0">
                <a:latin typeface="Calibri" panose="020F0502020204030204" pitchFamily="34" charset="0"/>
                <a:cs typeface="Calibri" panose="020F0502020204030204" pitchFamily="34" charset="0"/>
              </a:endParaRPr>
            </a:p>
          </p:txBody>
        </p:sp>
      </p:grpSp>
      <p:pic>
        <p:nvPicPr>
          <p:cNvPr id="1026" name="Picture 2" descr="Atlas de la flore Belge et Luxembourgeoise, Pteridophytes et Spermatophytes  by Rompaey, E. van &amp; Delvosalle, L.: Fine Paper covers (1979) 1st edition.  | Acanthophyllum Book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391" y="1994506"/>
            <a:ext cx="2633979" cy="343861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e 6"/>
          <p:cNvGrpSpPr/>
          <p:nvPr/>
        </p:nvGrpSpPr>
        <p:grpSpPr>
          <a:xfrm>
            <a:off x="546051" y="2824371"/>
            <a:ext cx="11211552" cy="3676634"/>
            <a:chOff x="546051" y="2824371"/>
            <a:chExt cx="11211552" cy="3676634"/>
          </a:xfrm>
        </p:grpSpPr>
        <p:pic>
          <p:nvPicPr>
            <p:cNvPr id="13" name="Image 12"/>
            <p:cNvPicPr>
              <a:picLocks noChangeAspect="1"/>
            </p:cNvPicPr>
            <p:nvPr/>
          </p:nvPicPr>
          <p:blipFill>
            <a:blip r:embed="rId6"/>
            <a:stretch>
              <a:fillRect/>
            </a:stretch>
          </p:blipFill>
          <p:spPr>
            <a:xfrm>
              <a:off x="7887858" y="2824371"/>
              <a:ext cx="3869745" cy="2548854"/>
            </a:xfrm>
            <a:prstGeom prst="rect">
              <a:avLst/>
            </a:prstGeom>
          </p:spPr>
        </p:pic>
        <p:sp>
          <p:nvSpPr>
            <p:cNvPr id="15" name="ZoneTexte 14"/>
            <p:cNvSpPr txBox="1"/>
            <p:nvPr/>
          </p:nvSpPr>
          <p:spPr>
            <a:xfrm>
              <a:off x="9684466" y="5708396"/>
              <a:ext cx="2073137" cy="707886"/>
            </a:xfrm>
            <a:prstGeom prst="rect">
              <a:avLst/>
            </a:prstGeom>
            <a:solidFill>
              <a:schemeClr val="bg1"/>
            </a:solidFill>
          </p:spPr>
          <p:txBody>
            <a:bodyPr wrap="square" rtlCol="0">
              <a:spAutoFit/>
            </a:bodyPr>
            <a:lstStyle/>
            <a:p>
              <a:r>
                <a:rPr lang="fr-BE" sz="2000" b="1" dirty="0">
                  <a:latin typeface="Calibri" panose="020F0502020204030204" pitchFamily="34" charset="0"/>
                  <a:cs typeface="Calibri" panose="020F0502020204030204" pitchFamily="34" charset="0"/>
                </a:rPr>
                <a:t>=&gt; 1.640 taxa</a:t>
              </a:r>
              <a:br>
                <a:rPr lang="fr-BE" sz="2000" b="1" dirty="0">
                  <a:latin typeface="Calibri" panose="020F0502020204030204" pitchFamily="34" charset="0"/>
                  <a:cs typeface="Calibri" panose="020F0502020204030204" pitchFamily="34" charset="0"/>
                </a:rPr>
              </a:br>
              <a:r>
                <a:rPr lang="fr-BE" sz="2000" b="1" dirty="0">
                  <a:latin typeface="Calibri" panose="020F0502020204030204" pitchFamily="34" charset="0"/>
                  <a:cs typeface="Calibri" panose="020F0502020204030204" pitchFamily="34" charset="0"/>
                </a:rPr>
                <a:t>=&gt; 680.000 data</a:t>
              </a:r>
            </a:p>
          </p:txBody>
        </p:sp>
        <p:sp>
          <p:nvSpPr>
            <p:cNvPr id="3" name="Rectangle 2"/>
            <p:cNvSpPr/>
            <p:nvPr/>
          </p:nvSpPr>
          <p:spPr>
            <a:xfrm>
              <a:off x="546051" y="6039340"/>
              <a:ext cx="5699061" cy="461665"/>
            </a:xfrm>
            <a:prstGeom prst="rect">
              <a:avLst/>
            </a:prstGeom>
          </p:spPr>
          <p:txBody>
            <a:bodyPr wrap="none">
              <a:spAutoFit/>
            </a:bodyPr>
            <a:lstStyle/>
            <a:p>
              <a:pPr marL="342900" indent="-342900">
                <a:buFont typeface="Arial" panose="020B0604020202020204" pitchFamily="34" charset="0"/>
                <a:buChar char="•"/>
              </a:pPr>
              <a:r>
                <a:rPr lang="en-US" sz="2400" b="1" dirty="0">
                  <a:latin typeface="Calibri" panose="020F0502020204030204" pitchFamily="34" charset="0"/>
                  <a:cs typeface="Calibri" panose="020F0502020204030204" pitchFamily="34" charset="0"/>
                </a:rPr>
                <a:t>Hand-mapping maps to produce an atlas</a:t>
              </a:r>
              <a:endParaRPr lang="fr-BE" sz="2400" b="1" dirty="0">
                <a:solidFill>
                  <a:schemeClr val="accent4"/>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37928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983225" y="238035"/>
            <a:ext cx="7110793" cy="584775"/>
          </a:xfrm>
          <a:prstGeom prst="rect">
            <a:avLst/>
          </a:prstGeom>
          <a:noFill/>
        </p:spPr>
        <p:txBody>
          <a:bodyPr wrap="none" rtlCol="0">
            <a:spAutoFit/>
          </a:bodyPr>
          <a:lstStyle/>
          <a:p>
            <a:r>
              <a:rPr lang="en-US" sz="3200" b="1" dirty="0">
                <a:solidFill>
                  <a:schemeClr val="accent1">
                    <a:lumMod val="75000"/>
                  </a:schemeClr>
                </a:solidFill>
                <a:latin typeface="Calibri" panose="020F0502020204030204" pitchFamily="34" charset="0"/>
                <a:cs typeface="Calibri" panose="020F0502020204030204" pitchFamily="34" charset="0"/>
              </a:rPr>
              <a:t>The history of naturalist data in Wallonia</a:t>
            </a:r>
            <a:endParaRPr lang="fr-BE" sz="3200" b="1" dirty="0">
              <a:solidFill>
                <a:schemeClr val="accent1">
                  <a:lumMod val="75000"/>
                </a:schemeClr>
              </a:solidFill>
              <a:latin typeface="Calibri" panose="020F0502020204030204" pitchFamily="34" charset="0"/>
              <a:cs typeface="Calibri" panose="020F0502020204030204" pitchFamily="34" charset="0"/>
            </a:endParaRPr>
          </a:p>
        </p:txBody>
      </p:sp>
      <p:sp>
        <p:nvSpPr>
          <p:cNvPr id="2" name="ZoneTexte 1"/>
          <p:cNvSpPr txBox="1"/>
          <p:nvPr/>
        </p:nvSpPr>
        <p:spPr>
          <a:xfrm>
            <a:off x="983225" y="950317"/>
            <a:ext cx="8773618" cy="830997"/>
          </a:xfrm>
          <a:prstGeom prst="rect">
            <a:avLst/>
          </a:prstGeom>
          <a:noFill/>
        </p:spPr>
        <p:txBody>
          <a:bodyPr wrap="square" rtlCol="0">
            <a:spAutoFit/>
          </a:bodyPr>
          <a:lstStyle/>
          <a:p>
            <a:pPr marL="285750" indent="-285750">
              <a:buFont typeface="Arial" panose="020B0604020202020204" pitchFamily="34" charset="0"/>
              <a:buChar char="•"/>
            </a:pPr>
            <a:r>
              <a:rPr lang="en-US" sz="2400" b="1" i="1" dirty="0">
                <a:latin typeface="Calibri" panose="020F0502020204030204" pitchFamily="34" charset="0"/>
                <a:cs typeface="Calibri" panose="020F0502020204030204" pitchFamily="34" charset="0"/>
              </a:rPr>
              <a:t>Provisional Atlas of the Insects of Belgium </a:t>
            </a:r>
            <a:r>
              <a:rPr lang="en-US" sz="2400" b="1" dirty="0">
                <a:latin typeface="Calibri" panose="020F0502020204030204" pitchFamily="34" charset="0"/>
                <a:cs typeface="Calibri" panose="020F0502020204030204" pitchFamily="34" charset="0"/>
              </a:rPr>
              <a:t>launched by Jean </a:t>
            </a:r>
            <a:r>
              <a:rPr lang="en-US" sz="2400" b="1" dirty="0" err="1">
                <a:latin typeface="Calibri" panose="020F0502020204030204" pitchFamily="34" charset="0"/>
                <a:cs typeface="Calibri" panose="020F0502020204030204" pitchFamily="34" charset="0"/>
              </a:rPr>
              <a:t>Leclercq</a:t>
            </a:r>
            <a:r>
              <a:rPr lang="en-US" sz="2400" b="1" dirty="0">
                <a:latin typeface="Calibri" panose="020F0502020204030204" pitchFamily="34" charset="0"/>
                <a:cs typeface="Calibri" panose="020F0502020204030204" pitchFamily="34" charset="0"/>
              </a:rPr>
              <a:t> in the early 1970s</a:t>
            </a:r>
            <a:endParaRPr lang="fr-BE" sz="2400" b="1" dirty="0">
              <a:latin typeface="Calibri" panose="020F0502020204030204" pitchFamily="34" charset="0"/>
              <a:cs typeface="Calibri" panose="020F0502020204030204" pitchFamily="34" charset="0"/>
            </a:endParaRPr>
          </a:p>
        </p:txBody>
      </p:sp>
      <p:sp>
        <p:nvSpPr>
          <p:cNvPr id="10" name="ZoneTexte 9"/>
          <p:cNvSpPr txBox="1"/>
          <p:nvPr/>
        </p:nvSpPr>
        <p:spPr>
          <a:xfrm>
            <a:off x="1097795" y="5615052"/>
            <a:ext cx="10005633" cy="830997"/>
          </a:xfrm>
          <a:prstGeom prst="rect">
            <a:avLst/>
          </a:prstGeom>
          <a:solidFill>
            <a:schemeClr val="bg1"/>
          </a:solidFill>
        </p:spPr>
        <p:txBody>
          <a:bodyPr wrap="square" rtlCol="0">
            <a:spAutoFit/>
          </a:bodyPr>
          <a:lstStyle/>
          <a:p>
            <a:r>
              <a:rPr lang="en-US" sz="2400" b="1" dirty="0">
                <a:latin typeface="Calibri" panose="020F0502020204030204" pitchFamily="34" charset="0"/>
                <a:cs typeface="Calibri" panose="020F0502020204030204" pitchFamily="34" charset="0"/>
              </a:rPr>
              <a:t>=&gt; Development of several projects to produce the first </a:t>
            </a:r>
            <a:r>
              <a:rPr lang="en-US" sz="2400" b="1" dirty="0">
                <a:solidFill>
                  <a:schemeClr val="accent4"/>
                </a:solidFill>
                <a:latin typeface="Calibri" panose="020F0502020204030204" pitchFamily="34" charset="0"/>
                <a:cs typeface="Calibri" panose="020F0502020204030204" pitchFamily="34" charset="0"/>
              </a:rPr>
              <a:t>entomological atlases</a:t>
            </a:r>
            <a:r>
              <a:rPr lang="en-US" sz="2400" b="1" dirty="0">
                <a:latin typeface="Calibri" panose="020F0502020204030204" pitchFamily="34" charset="0"/>
                <a:cs typeface="Calibri" panose="020F0502020204030204" pitchFamily="34" charset="0"/>
              </a:rPr>
              <a:t> in Europe</a:t>
            </a:r>
            <a:endParaRPr lang="fr-BE" sz="2400" b="1" dirty="0">
              <a:solidFill>
                <a:schemeClr val="accent4"/>
              </a:solidFill>
              <a:latin typeface="Calibri" panose="020F0502020204030204" pitchFamily="34" charset="0"/>
              <a:cs typeface="Calibri" panose="020F0502020204030204" pitchFamily="34" charset="0"/>
            </a:endParaRPr>
          </a:p>
        </p:txBody>
      </p:sp>
      <p:pic>
        <p:nvPicPr>
          <p:cNvPr id="40" name="Picture 1032" descr="d:\Documents and Settings\FICHEFET\Bureau\Img0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796" y="1908821"/>
            <a:ext cx="3016654" cy="226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040" descr="D:\Word\Cours\02_Intro_SIG_BD_UMH\Images\Carnet_DSC_7651.jpg"/>
          <p:cNvPicPr>
            <a:picLocks noChangeAspect="1" noChangeArrowheads="1"/>
          </p:cNvPicPr>
          <p:nvPr/>
        </p:nvPicPr>
        <p:blipFill>
          <a:blip r:embed="rId4">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2380386" y="4443907"/>
            <a:ext cx="15240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038" descr="D:\Word\Cours\02_Intro_SIG_BD_UMH\Images\FICHE0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8190" y="4010728"/>
            <a:ext cx="1709738"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039" descr="D:\Word\Cours\02_Intro_SIG_BD_UMH\Images\Atlas_Belgique_197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89628" y="2162878"/>
            <a:ext cx="198596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041" descr="D:\Word\Cours\02_Intro_SIG_BD_UMH\Images\Fiches_DSC_765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7390" y="2562928"/>
            <a:ext cx="11890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042" descr="F:\carte_tulliaav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13190" y="4086928"/>
            <a:ext cx="16764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AutoShape 1046"/>
          <p:cNvSpPr>
            <a:spLocks noChangeArrowheads="1"/>
          </p:cNvSpPr>
          <p:nvPr/>
        </p:nvSpPr>
        <p:spPr bwMode="auto">
          <a:xfrm rot="19295859">
            <a:off x="4003390" y="4544128"/>
            <a:ext cx="533400" cy="381000"/>
          </a:xfrm>
          <a:prstGeom prst="rightArrow">
            <a:avLst>
              <a:gd name="adj1" fmla="val 50000"/>
              <a:gd name="adj2" fmla="val 35000"/>
            </a:avLst>
          </a:prstGeom>
          <a:solidFill>
            <a:srgbClr val="FF66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fr-BE" altLang="fr-FR" sz="2400">
              <a:latin typeface="Calibri" panose="020F0502020204030204" pitchFamily="34" charset="0"/>
              <a:cs typeface="Calibri" panose="020F0502020204030204" pitchFamily="34" charset="0"/>
            </a:endParaRPr>
          </a:p>
        </p:txBody>
      </p:sp>
      <p:sp>
        <p:nvSpPr>
          <p:cNvPr id="48" name="AutoShape 1047"/>
          <p:cNvSpPr>
            <a:spLocks noChangeArrowheads="1"/>
          </p:cNvSpPr>
          <p:nvPr/>
        </p:nvSpPr>
        <p:spPr bwMode="auto">
          <a:xfrm>
            <a:off x="5832190" y="4239328"/>
            <a:ext cx="533400" cy="381000"/>
          </a:xfrm>
          <a:prstGeom prst="rightArrow">
            <a:avLst>
              <a:gd name="adj1" fmla="val 50000"/>
              <a:gd name="adj2" fmla="val 35000"/>
            </a:avLst>
          </a:prstGeom>
          <a:solidFill>
            <a:srgbClr val="FF66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fr-BE" altLang="fr-FR" sz="2400">
              <a:latin typeface="Calibri" panose="020F0502020204030204" pitchFamily="34" charset="0"/>
              <a:cs typeface="Calibri" panose="020F0502020204030204" pitchFamily="34" charset="0"/>
            </a:endParaRPr>
          </a:p>
        </p:txBody>
      </p:sp>
      <p:sp>
        <p:nvSpPr>
          <p:cNvPr id="49" name="AutoShape 1048"/>
          <p:cNvSpPr>
            <a:spLocks noChangeArrowheads="1"/>
          </p:cNvSpPr>
          <p:nvPr/>
        </p:nvSpPr>
        <p:spPr bwMode="auto">
          <a:xfrm rot="20761112">
            <a:off x="7813390" y="4391728"/>
            <a:ext cx="533400" cy="381000"/>
          </a:xfrm>
          <a:prstGeom prst="rightArrow">
            <a:avLst>
              <a:gd name="adj1" fmla="val 50000"/>
              <a:gd name="adj2" fmla="val 35000"/>
            </a:avLst>
          </a:prstGeom>
          <a:solidFill>
            <a:srgbClr val="FF66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fr-BE" altLang="fr-FR" sz="2400">
              <a:latin typeface="Calibri" panose="020F0502020204030204" pitchFamily="34" charset="0"/>
              <a:cs typeface="Calibri" panose="020F0502020204030204" pitchFamily="34" charset="0"/>
            </a:endParaRPr>
          </a:p>
        </p:txBody>
      </p:sp>
      <p:sp>
        <p:nvSpPr>
          <p:cNvPr id="3" name="ZoneTexte 2"/>
          <p:cNvSpPr txBox="1"/>
          <p:nvPr/>
        </p:nvSpPr>
        <p:spPr>
          <a:xfrm>
            <a:off x="6644838" y="3729962"/>
            <a:ext cx="1250086" cy="369332"/>
          </a:xfrm>
          <a:prstGeom prst="rect">
            <a:avLst/>
          </a:prstGeom>
          <a:noFill/>
        </p:spPr>
        <p:txBody>
          <a:bodyPr wrap="none" rtlCol="0">
            <a:spAutoFit/>
          </a:bodyPr>
          <a:lstStyle/>
          <a:p>
            <a:r>
              <a:rPr lang="fr-BE" dirty="0">
                <a:latin typeface="Calibri" panose="020F0502020204030204" pitchFamily="34" charset="0"/>
                <a:cs typeface="Calibri" panose="020F0502020204030204" pitchFamily="34" charset="0"/>
              </a:rPr>
              <a:t>gommettes</a:t>
            </a:r>
          </a:p>
        </p:txBody>
      </p:sp>
    </p:spTree>
    <p:extLst>
      <p:ext uri="{BB962C8B-B14F-4D97-AF65-F5344CB8AC3E}">
        <p14:creationId xmlns:p14="http://schemas.microsoft.com/office/powerpoint/2010/main" val="179831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983225" y="238035"/>
            <a:ext cx="7110793" cy="584775"/>
          </a:xfrm>
          <a:prstGeom prst="rect">
            <a:avLst/>
          </a:prstGeom>
          <a:noFill/>
        </p:spPr>
        <p:txBody>
          <a:bodyPr wrap="none" rtlCol="0">
            <a:spAutoFit/>
          </a:bodyPr>
          <a:lstStyle/>
          <a:p>
            <a:r>
              <a:rPr lang="en-US" sz="3200" b="1" dirty="0">
                <a:solidFill>
                  <a:schemeClr val="accent1">
                    <a:lumMod val="75000"/>
                  </a:schemeClr>
                </a:solidFill>
                <a:latin typeface="Calibri" panose="020F0502020204030204" pitchFamily="34" charset="0"/>
                <a:cs typeface="Calibri" panose="020F0502020204030204" pitchFamily="34" charset="0"/>
              </a:rPr>
              <a:t>The history of naturalist data in Wallonia</a:t>
            </a:r>
            <a:endParaRPr lang="fr-BE" sz="3200" b="1" dirty="0">
              <a:solidFill>
                <a:schemeClr val="accent1">
                  <a:lumMod val="75000"/>
                </a:schemeClr>
              </a:solidFill>
              <a:latin typeface="Calibri" panose="020F0502020204030204" pitchFamily="34" charset="0"/>
              <a:cs typeface="Calibri" panose="020F0502020204030204" pitchFamily="34" charset="0"/>
            </a:endParaRPr>
          </a:p>
        </p:txBody>
      </p:sp>
      <p:sp>
        <p:nvSpPr>
          <p:cNvPr id="2" name="ZoneTexte 1"/>
          <p:cNvSpPr txBox="1"/>
          <p:nvPr/>
        </p:nvSpPr>
        <p:spPr>
          <a:xfrm>
            <a:off x="983225" y="950317"/>
            <a:ext cx="7453765" cy="461665"/>
          </a:xfrm>
          <a:prstGeom prst="rect">
            <a:avLst/>
          </a:prstGeom>
          <a:noFill/>
        </p:spPr>
        <p:txBody>
          <a:bodyPr wrap="square" rtlCol="0">
            <a:spAutoFit/>
          </a:bodyPr>
          <a:lstStyle/>
          <a:p>
            <a:pPr marL="285750" indent="-285750">
              <a:buFont typeface="Arial" panose="020B0604020202020204" pitchFamily="34" charset="0"/>
              <a:buChar char="•"/>
            </a:pPr>
            <a:r>
              <a:rPr lang="en-US" sz="2400" b="1" i="1" dirty="0"/>
              <a:t>Since the 90s =&gt; </a:t>
            </a:r>
            <a:r>
              <a:rPr lang="en-US" sz="2400" b="1" i="1" dirty="0" err="1"/>
              <a:t>computerisation</a:t>
            </a:r>
            <a:r>
              <a:rPr lang="en-US" sz="2400" b="1" i="1" dirty="0"/>
              <a:t> of encoding</a:t>
            </a:r>
            <a:endParaRPr lang="fr-BE" sz="2400" b="1" dirty="0"/>
          </a:p>
        </p:txBody>
      </p:sp>
      <p:grpSp>
        <p:nvGrpSpPr>
          <p:cNvPr id="30" name="Group 1053"/>
          <p:cNvGrpSpPr>
            <a:grpSpLocks/>
          </p:cNvGrpSpPr>
          <p:nvPr/>
        </p:nvGrpSpPr>
        <p:grpSpPr bwMode="auto">
          <a:xfrm>
            <a:off x="1551220" y="1669291"/>
            <a:ext cx="8010533" cy="1855788"/>
            <a:chOff x="304" y="2614"/>
            <a:chExt cx="5046" cy="1169"/>
          </a:xfrm>
        </p:grpSpPr>
        <p:pic>
          <p:nvPicPr>
            <p:cNvPr id="32" name="Picture 1034"/>
            <p:cNvPicPr>
              <a:picLocks noChangeAspect="1" noChangeArrowheads="1"/>
            </p:cNvPicPr>
            <p:nvPr/>
          </p:nvPicPr>
          <p:blipFill>
            <a:blip r:embed="rId3" cstate="print">
              <a:extLst>
                <a:ext uri="{28A0092B-C50C-407E-A947-70E740481C1C}">
                  <a14:useLocalDpi xmlns:a14="http://schemas.microsoft.com/office/drawing/2010/main" val="0"/>
                </a:ext>
              </a:extLst>
            </a:blip>
            <a:srcRect r="926" b="7961"/>
            <a:stretch>
              <a:fillRect/>
            </a:stretch>
          </p:blipFill>
          <p:spPr bwMode="auto">
            <a:xfrm>
              <a:off x="3755" y="2614"/>
              <a:ext cx="1595" cy="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36" descr="D:\Word\DFF\Presentation_Gembloux_juin2006\GPS_2_DSC_348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 y="3162"/>
              <a:ext cx="739" cy="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37"/>
            <p:cNvPicPr>
              <a:picLocks noChangeAspect="1" noChangeArrowheads="1"/>
            </p:cNvPicPr>
            <p:nvPr/>
          </p:nvPicPr>
          <p:blipFill>
            <a:blip r:embed="rId5">
              <a:extLst>
                <a:ext uri="{28A0092B-C50C-407E-A947-70E740481C1C}">
                  <a14:useLocalDpi xmlns:a14="http://schemas.microsoft.com/office/drawing/2010/main" val="0"/>
                </a:ext>
              </a:extLst>
            </a:blip>
            <a:srcRect b="4768"/>
            <a:stretch>
              <a:fillRect/>
            </a:stretch>
          </p:blipFill>
          <p:spPr bwMode="auto">
            <a:xfrm>
              <a:off x="1837" y="2666"/>
              <a:ext cx="1344" cy="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utoShape 1045"/>
            <p:cNvSpPr>
              <a:spLocks noChangeArrowheads="1"/>
            </p:cNvSpPr>
            <p:nvPr/>
          </p:nvSpPr>
          <p:spPr bwMode="auto">
            <a:xfrm rot="19944060">
              <a:off x="1272" y="3277"/>
              <a:ext cx="336" cy="240"/>
            </a:xfrm>
            <a:prstGeom prst="rightArrow">
              <a:avLst>
                <a:gd name="adj1" fmla="val 50000"/>
                <a:gd name="adj2" fmla="val 35000"/>
              </a:avLst>
            </a:prstGeom>
            <a:solidFill>
              <a:srgbClr val="FF66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fr-BE" altLang="fr-FR" sz="2400"/>
            </a:p>
          </p:txBody>
        </p:sp>
        <p:sp>
          <p:nvSpPr>
            <p:cNvPr id="37" name="AutoShape 1051"/>
            <p:cNvSpPr>
              <a:spLocks noChangeArrowheads="1"/>
            </p:cNvSpPr>
            <p:nvPr/>
          </p:nvSpPr>
          <p:spPr bwMode="auto">
            <a:xfrm>
              <a:off x="3300" y="2985"/>
              <a:ext cx="336" cy="240"/>
            </a:xfrm>
            <a:prstGeom prst="rightArrow">
              <a:avLst>
                <a:gd name="adj1" fmla="val 50000"/>
                <a:gd name="adj2" fmla="val 35000"/>
              </a:avLst>
            </a:prstGeom>
            <a:solidFill>
              <a:srgbClr val="FF66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fr-BE" altLang="fr-FR" sz="2400"/>
            </a:p>
          </p:txBody>
        </p:sp>
        <p:sp>
          <p:nvSpPr>
            <p:cNvPr id="15" name="AutoShape 1045"/>
            <p:cNvSpPr>
              <a:spLocks noChangeArrowheads="1"/>
            </p:cNvSpPr>
            <p:nvPr/>
          </p:nvSpPr>
          <p:spPr bwMode="auto">
            <a:xfrm rot="1426774">
              <a:off x="1272" y="2831"/>
              <a:ext cx="336" cy="240"/>
            </a:xfrm>
            <a:prstGeom prst="rightArrow">
              <a:avLst>
                <a:gd name="adj1" fmla="val 50000"/>
                <a:gd name="adj2" fmla="val 35000"/>
              </a:avLst>
            </a:prstGeom>
            <a:solidFill>
              <a:srgbClr val="FF6600"/>
            </a:solidFill>
            <a:ln w="9525">
              <a:solidFill>
                <a:srgbClr val="CC0000"/>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fr-BE" altLang="fr-FR" sz="2400"/>
            </a:p>
          </p:txBody>
        </p:sp>
      </p:grpSp>
      <p:grpSp>
        <p:nvGrpSpPr>
          <p:cNvPr id="3" name="Groupe 2"/>
          <p:cNvGrpSpPr/>
          <p:nvPr/>
        </p:nvGrpSpPr>
        <p:grpSpPr>
          <a:xfrm>
            <a:off x="983225" y="3702344"/>
            <a:ext cx="11069345" cy="2933868"/>
            <a:chOff x="983225" y="3702344"/>
            <a:chExt cx="11069345" cy="2933868"/>
          </a:xfrm>
        </p:grpSpPr>
        <p:sp>
          <p:nvSpPr>
            <p:cNvPr id="19" name="ZoneTexte 18"/>
            <p:cNvSpPr txBox="1"/>
            <p:nvPr/>
          </p:nvSpPr>
          <p:spPr>
            <a:xfrm>
              <a:off x="983225" y="3702344"/>
              <a:ext cx="11069345" cy="461665"/>
            </a:xfrm>
            <a:prstGeom prst="rect">
              <a:avLst/>
            </a:prstGeom>
            <a:noFill/>
          </p:spPr>
          <p:txBody>
            <a:bodyPr wrap="square" rtlCol="0">
              <a:spAutoFit/>
            </a:bodyPr>
            <a:lstStyle/>
            <a:p>
              <a:pPr marL="285750" indent="-285750">
                <a:buFont typeface="Arial" panose="020B0604020202020204" pitchFamily="34" charset="0"/>
                <a:buChar char="•"/>
              </a:pPr>
              <a:r>
                <a:rPr lang="fr-FR" sz="2400" b="1" i="1" dirty="0" err="1"/>
                <a:t>Since</a:t>
              </a:r>
              <a:r>
                <a:rPr lang="fr-FR" sz="2400" b="1" i="1" dirty="0"/>
                <a:t> 2000 =&gt; </a:t>
              </a:r>
              <a:r>
                <a:rPr lang="fr-FR" sz="2400" b="1" i="1" dirty="0" err="1"/>
                <a:t>computerisation</a:t>
              </a:r>
              <a:r>
                <a:rPr lang="fr-FR" sz="2400" b="1" i="1" dirty="0"/>
                <a:t> - identification support</a:t>
              </a:r>
              <a:endParaRPr lang="fr-BE" sz="2400" b="1" dirty="0"/>
            </a:p>
          </p:txBody>
        </p:sp>
        <p:pic>
          <p:nvPicPr>
            <p:cNvPr id="20"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7495" y="4711879"/>
              <a:ext cx="2505075"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Image 21"/>
            <p:cNvPicPr>
              <a:picLocks noChangeAspect="1"/>
            </p:cNvPicPr>
            <p:nvPr/>
          </p:nvPicPr>
          <p:blipFill>
            <a:blip r:embed="rId7"/>
            <a:stretch>
              <a:fillRect/>
            </a:stretch>
          </p:blipFill>
          <p:spPr>
            <a:xfrm flipH="1">
              <a:off x="1294438" y="4482546"/>
              <a:ext cx="1803009" cy="1808659"/>
            </a:xfrm>
            <a:prstGeom prst="rect">
              <a:avLst/>
            </a:prstGeom>
          </p:spPr>
        </p:pic>
        <p:pic>
          <p:nvPicPr>
            <p:cNvPr id="5" name="Image 4"/>
            <p:cNvPicPr>
              <a:picLocks noChangeAspect="1"/>
            </p:cNvPicPr>
            <p:nvPr/>
          </p:nvPicPr>
          <p:blipFill>
            <a:blip r:embed="rId8"/>
            <a:stretch>
              <a:fillRect/>
            </a:stretch>
          </p:blipFill>
          <p:spPr>
            <a:xfrm>
              <a:off x="3630848" y="4279322"/>
              <a:ext cx="5396655" cy="2356890"/>
            </a:xfrm>
            <a:prstGeom prst="rect">
              <a:avLst/>
            </a:prstGeom>
          </p:spPr>
        </p:pic>
      </p:grpSp>
      <p:pic>
        <p:nvPicPr>
          <p:cNvPr id="16" name="Picture 1040" descr="D:\Word\Cours\02_Intro_SIG_BD_UMH\Images\Carnet_DSC_7651.jpg"/>
          <p:cNvPicPr>
            <a:picLocks noChangeAspect="1" noChangeArrowheads="1"/>
          </p:cNvPicPr>
          <p:nvPr/>
        </p:nvPicPr>
        <p:blipFill>
          <a:blip r:embed="rId9">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1566561" y="1539489"/>
            <a:ext cx="1157821" cy="86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890403" y="3185208"/>
            <a:ext cx="2322515" cy="307777"/>
          </a:xfrm>
          <a:prstGeom prst="rect">
            <a:avLst/>
          </a:prstGeom>
        </p:spPr>
        <p:txBody>
          <a:bodyPr wrap="square">
            <a:spAutoFit/>
          </a:bodyPr>
          <a:lstStyle/>
          <a:p>
            <a:pPr algn="ctr"/>
            <a:r>
              <a:rPr lang="fr-BE" sz="1400" dirty="0">
                <a:hlinkClick r:id="rId10"/>
              </a:rPr>
              <a:t>Barbier et al. (2000) DFF</a:t>
            </a:r>
            <a:endParaRPr lang="fr-BE" sz="1400" dirty="0"/>
          </a:p>
        </p:txBody>
      </p:sp>
    </p:spTree>
    <p:extLst>
      <p:ext uri="{BB962C8B-B14F-4D97-AF65-F5344CB8AC3E}">
        <p14:creationId xmlns:p14="http://schemas.microsoft.com/office/powerpoint/2010/main" val="31186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983225" y="5138702"/>
            <a:ext cx="10300858" cy="461665"/>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400" b="1" dirty="0">
                <a:solidFill>
                  <a:schemeClr val="tx1">
                    <a:lumMod val="75000"/>
                    <a:lumOff val="25000"/>
                  </a:schemeClr>
                </a:solidFill>
                <a:latin typeface="Calibri" panose="020F0502020204030204" pitchFamily="34" charset="0"/>
                <a:cs typeface="Calibri" panose="020F0502020204030204" pitchFamily="34" charset="0"/>
              </a:rPr>
              <a:t>Data multiplication thanks to the development of virtual encoding media</a:t>
            </a:r>
            <a:endParaRPr lang="fr-BE" sz="24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1" name="ZoneTexte 10"/>
          <p:cNvSpPr txBox="1"/>
          <p:nvPr/>
        </p:nvSpPr>
        <p:spPr>
          <a:xfrm>
            <a:off x="983225" y="5628511"/>
            <a:ext cx="10300858" cy="830997"/>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400" b="1" dirty="0" err="1">
                <a:solidFill>
                  <a:schemeClr val="tx1">
                    <a:lumMod val="75000"/>
                    <a:lumOff val="25000"/>
                  </a:schemeClr>
                </a:solidFill>
                <a:latin typeface="Calibri" panose="020F0502020204030204" pitchFamily="34" charset="0"/>
                <a:cs typeface="Calibri" panose="020F0502020204030204" pitchFamily="34" charset="0"/>
              </a:rPr>
              <a:t>Democratisation</a:t>
            </a:r>
            <a:r>
              <a:rPr lang="en-US" sz="2400" b="1" dirty="0">
                <a:solidFill>
                  <a:schemeClr val="tx1">
                    <a:lumMod val="75000"/>
                    <a:lumOff val="25000"/>
                  </a:schemeClr>
                </a:solidFill>
                <a:latin typeface="Calibri" panose="020F0502020204030204" pitchFamily="34" charset="0"/>
                <a:cs typeface="Calibri" panose="020F0502020204030204" pitchFamily="34" charset="0"/>
              </a:rPr>
              <a:t> of access thanks to determination tools such as artificial intelligence</a:t>
            </a:r>
            <a:endParaRPr lang="fr-BE" sz="24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3" name="Image 2"/>
          <p:cNvPicPr>
            <a:picLocks noChangeAspect="1"/>
          </p:cNvPicPr>
          <p:nvPr/>
        </p:nvPicPr>
        <p:blipFill>
          <a:blip r:embed="rId3"/>
          <a:stretch>
            <a:fillRect/>
          </a:stretch>
        </p:blipFill>
        <p:spPr>
          <a:xfrm>
            <a:off x="1094531" y="922392"/>
            <a:ext cx="10189552" cy="4203784"/>
          </a:xfrm>
          <a:prstGeom prst="rect">
            <a:avLst/>
          </a:prstGeom>
        </p:spPr>
      </p:pic>
      <p:sp>
        <p:nvSpPr>
          <p:cNvPr id="4" name="ZoneTexte 3"/>
          <p:cNvSpPr txBox="1"/>
          <p:nvPr/>
        </p:nvSpPr>
        <p:spPr>
          <a:xfrm>
            <a:off x="2524960" y="2058980"/>
            <a:ext cx="4280595" cy="830997"/>
          </a:xfrm>
          <a:prstGeom prst="rect">
            <a:avLst/>
          </a:prstGeom>
          <a:solidFill>
            <a:schemeClr val="bg1"/>
          </a:solidFill>
        </p:spPr>
        <p:txBody>
          <a:bodyPr wrap="none" rtlCol="0">
            <a:spAutoFit/>
          </a:bodyPr>
          <a:lstStyle/>
          <a:p>
            <a:pPr marL="342900" indent="-342900">
              <a:buFont typeface="Arial" panose="020B0604020202020204" pitchFamily="34" charset="0"/>
              <a:buChar char="•"/>
            </a:pPr>
            <a:r>
              <a:rPr lang="en-US" sz="2400" b="1" dirty="0">
                <a:solidFill>
                  <a:srgbClr val="0070C0"/>
                </a:solidFill>
                <a:latin typeface="Calibri" panose="020F0502020204030204" pitchFamily="34" charset="0"/>
                <a:cs typeface="Calibri" panose="020F0502020204030204" pitchFamily="34" charset="0"/>
              </a:rPr>
              <a:t>9 MB of data/year in Belgium</a:t>
            </a:r>
          </a:p>
          <a:p>
            <a:pPr marL="342900" indent="-342900">
              <a:buFont typeface="Arial" panose="020B0604020202020204" pitchFamily="34" charset="0"/>
              <a:buChar char="•"/>
            </a:pPr>
            <a:r>
              <a:rPr lang="fr-BE" sz="2400" b="1" dirty="0">
                <a:solidFill>
                  <a:srgbClr val="0070C0"/>
                </a:solidFill>
                <a:latin typeface="Calibri" panose="020F0502020204030204" pitchFamily="34" charset="0"/>
                <a:cs typeface="Calibri" panose="020F0502020204030204" pitchFamily="34" charset="0"/>
              </a:rPr>
              <a:t>Walloni1 : &lt; 20%</a:t>
            </a:r>
          </a:p>
        </p:txBody>
      </p:sp>
      <p:sp>
        <p:nvSpPr>
          <p:cNvPr id="9" name="ZoneTexte 8"/>
          <p:cNvSpPr txBox="1"/>
          <p:nvPr/>
        </p:nvSpPr>
        <p:spPr>
          <a:xfrm>
            <a:off x="421105" y="6118320"/>
            <a:ext cx="10862978" cy="461665"/>
          </a:xfrm>
          <a:prstGeom prst="rect">
            <a:avLst/>
          </a:prstGeom>
          <a:solidFill>
            <a:schemeClr val="bg1"/>
          </a:solidFill>
        </p:spPr>
        <p:txBody>
          <a:bodyPr wrap="square" rtlCol="0">
            <a:spAutoFit/>
          </a:bodyPr>
          <a:lstStyle/>
          <a:p>
            <a:pPr algn="r"/>
            <a:r>
              <a:rPr lang="fr-BE" sz="2400" b="1" dirty="0">
                <a:solidFill>
                  <a:srgbClr val="0070C0"/>
                </a:solidFill>
                <a:latin typeface="Calibri" panose="020F0502020204030204" pitchFamily="34" charset="0"/>
                <a:cs typeface="Calibri" panose="020F0502020204030204" pitchFamily="34" charset="0"/>
              </a:rPr>
              <a:t>=&gt; </a:t>
            </a:r>
            <a:r>
              <a:rPr lang="en-US" sz="2400" b="1" dirty="0">
                <a:solidFill>
                  <a:srgbClr val="0070C0"/>
                </a:solidFill>
                <a:latin typeface="Calibri" panose="020F0502020204030204" pitchFamily="34" charset="0"/>
                <a:cs typeface="Calibri" panose="020F0502020204030204" pitchFamily="34" charset="0"/>
              </a:rPr>
              <a:t>So we should be delighted to see so much data available !</a:t>
            </a:r>
            <a:endParaRPr lang="fr-BE" sz="2400" b="1" dirty="0">
              <a:solidFill>
                <a:srgbClr val="0070C0"/>
              </a:solidFill>
              <a:latin typeface="Calibri" panose="020F0502020204030204" pitchFamily="34" charset="0"/>
              <a:cs typeface="Calibri" panose="020F0502020204030204" pitchFamily="34" charset="0"/>
            </a:endParaRPr>
          </a:p>
        </p:txBody>
      </p:sp>
      <p:sp>
        <p:nvSpPr>
          <p:cNvPr id="8" name="ZoneTexte 7"/>
          <p:cNvSpPr txBox="1"/>
          <p:nvPr/>
        </p:nvSpPr>
        <p:spPr>
          <a:xfrm>
            <a:off x="983225" y="238035"/>
            <a:ext cx="7110793" cy="584775"/>
          </a:xfrm>
          <a:prstGeom prst="rect">
            <a:avLst/>
          </a:prstGeom>
          <a:noFill/>
        </p:spPr>
        <p:txBody>
          <a:bodyPr wrap="none" rtlCol="0">
            <a:spAutoFit/>
          </a:bodyPr>
          <a:lstStyle/>
          <a:p>
            <a:r>
              <a:rPr lang="en-US" sz="3200" b="1" dirty="0">
                <a:solidFill>
                  <a:schemeClr val="accent1">
                    <a:lumMod val="75000"/>
                  </a:schemeClr>
                </a:solidFill>
                <a:latin typeface="Calibri" panose="020F0502020204030204" pitchFamily="34" charset="0"/>
                <a:cs typeface="Calibri" panose="020F0502020204030204" pitchFamily="34" charset="0"/>
              </a:rPr>
              <a:t>The history of naturalist data in Wallonia</a:t>
            </a:r>
            <a:endParaRPr lang="fr-BE" sz="3200" b="1" dirty="0">
              <a:solidFill>
                <a:schemeClr val="accent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286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983225" y="834764"/>
            <a:ext cx="8405604" cy="954107"/>
          </a:xfrm>
          <a:prstGeom prst="rect">
            <a:avLst/>
          </a:prstGeom>
          <a:noFill/>
        </p:spPr>
        <p:txBody>
          <a:bodyPr wrap="square" rtlCol="0">
            <a:spAutoFit/>
          </a:bodyPr>
          <a:lstStyle/>
          <a:p>
            <a:pPr lvl="1"/>
            <a:r>
              <a:rPr lang="en-US" sz="2800" b="1" dirty="0">
                <a:solidFill>
                  <a:schemeClr val="tx1">
                    <a:lumMod val="75000"/>
                    <a:lumOff val="25000"/>
                  </a:schemeClr>
                </a:solidFill>
                <a:latin typeface="Calibri" panose="020F0502020204030204" pitchFamily="34" charset="0"/>
                <a:cs typeface="Calibri" panose="020F0502020204030204" pitchFamily="34" charset="0"/>
              </a:rPr>
              <a:t>They contribute to species knowledge but also the definition of legal constraints</a:t>
            </a:r>
            <a:endParaRPr lang="fr-BE" sz="28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6" name="ZoneTexte 5"/>
          <p:cNvSpPr txBox="1"/>
          <p:nvPr/>
        </p:nvSpPr>
        <p:spPr>
          <a:xfrm>
            <a:off x="983225" y="238035"/>
            <a:ext cx="5710025" cy="584775"/>
          </a:xfrm>
          <a:prstGeom prst="rect">
            <a:avLst/>
          </a:prstGeom>
          <a:solidFill>
            <a:schemeClr val="bg1"/>
          </a:solidFill>
        </p:spPr>
        <p:txBody>
          <a:bodyPr wrap="none" rtlCol="0">
            <a:spAutoFit/>
          </a:bodyPr>
          <a:lstStyle/>
          <a:p>
            <a:r>
              <a:rPr lang="en-US" sz="3200" b="1" dirty="0">
                <a:solidFill>
                  <a:schemeClr val="accent1">
                    <a:lumMod val="75000"/>
                  </a:schemeClr>
                </a:solidFill>
                <a:latin typeface="Calibri" panose="020F0502020204030204" pitchFamily="34" charset="0"/>
                <a:cs typeface="Calibri" panose="020F0502020204030204" pitchFamily="34" charset="0"/>
              </a:rPr>
              <a:t>What are the uses of databases?</a:t>
            </a:r>
            <a:endParaRPr lang="fr-BE" sz="3200" b="1" dirty="0">
              <a:solidFill>
                <a:schemeClr val="accent1">
                  <a:lumMod val="75000"/>
                </a:schemeClr>
              </a:solidFill>
              <a:latin typeface="Calibri" panose="020F0502020204030204" pitchFamily="34" charset="0"/>
              <a:cs typeface="Calibri" panose="020F0502020204030204" pitchFamily="34" charset="0"/>
            </a:endParaRPr>
          </a:p>
        </p:txBody>
      </p:sp>
      <p:sp>
        <p:nvSpPr>
          <p:cNvPr id="11" name="ZoneTexte 10"/>
          <p:cNvSpPr txBox="1"/>
          <p:nvPr/>
        </p:nvSpPr>
        <p:spPr>
          <a:xfrm>
            <a:off x="1623372" y="1856562"/>
            <a:ext cx="7765456" cy="523220"/>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400" b="1" dirty="0">
                <a:solidFill>
                  <a:schemeClr val="tx1">
                    <a:lumMod val="75000"/>
                    <a:lumOff val="25000"/>
                  </a:schemeClr>
                </a:solidFill>
                <a:latin typeface="Calibri" panose="020F0502020204030204" pitchFamily="34" charset="0"/>
                <a:cs typeface="Calibri" panose="020F0502020204030204" pitchFamily="34" charset="0"/>
              </a:rPr>
              <a:t>Identification of the </a:t>
            </a:r>
            <a:r>
              <a:rPr lang="en-US" sz="2800" b="1" dirty="0">
                <a:solidFill>
                  <a:schemeClr val="accent4"/>
                </a:solidFill>
                <a:latin typeface="Calibri" panose="020F0502020204030204" pitchFamily="34" charset="0"/>
                <a:cs typeface="Calibri" panose="020F0502020204030204" pitchFamily="34" charset="0"/>
              </a:rPr>
              <a:t>vulnerability</a:t>
            </a:r>
            <a:r>
              <a:rPr lang="en-US" sz="2400" b="1" dirty="0">
                <a:solidFill>
                  <a:schemeClr val="tx1">
                    <a:lumMod val="75000"/>
                    <a:lumOff val="25000"/>
                  </a:schemeClr>
                </a:solidFill>
                <a:latin typeface="Calibri" panose="020F0502020204030204" pitchFamily="34" charset="0"/>
                <a:cs typeface="Calibri" panose="020F0502020204030204" pitchFamily="34" charset="0"/>
              </a:rPr>
              <a:t> of taxa</a:t>
            </a:r>
            <a:endParaRPr lang="fr-BE" sz="20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10" name="Image 9"/>
          <p:cNvPicPr/>
          <p:nvPr/>
        </p:nvPicPr>
        <p:blipFill>
          <a:blip r:embed="rId3">
            <a:extLst>
              <a:ext uri="{28A0092B-C50C-407E-A947-70E740481C1C}">
                <a14:useLocalDpi xmlns:a14="http://schemas.microsoft.com/office/drawing/2010/main" val="0"/>
              </a:ext>
            </a:extLst>
          </a:blip>
          <a:srcRect/>
          <a:stretch>
            <a:fillRect/>
          </a:stretch>
        </p:blipFill>
        <p:spPr bwMode="auto">
          <a:xfrm>
            <a:off x="9437715" y="993030"/>
            <a:ext cx="2580114" cy="1765160"/>
          </a:xfrm>
          <a:prstGeom prst="rect">
            <a:avLst/>
          </a:prstGeom>
          <a:noFill/>
          <a:ln>
            <a:noFill/>
          </a:ln>
        </p:spPr>
      </p:pic>
      <p:sp>
        <p:nvSpPr>
          <p:cNvPr id="12" name="ZoneTexte 11"/>
          <p:cNvSpPr txBox="1"/>
          <p:nvPr/>
        </p:nvSpPr>
        <p:spPr>
          <a:xfrm>
            <a:off x="1647979" y="4583317"/>
            <a:ext cx="7765456" cy="892552"/>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400" b="1" dirty="0">
                <a:solidFill>
                  <a:schemeClr val="tx1">
                    <a:lumMod val="75000"/>
                    <a:lumOff val="25000"/>
                  </a:schemeClr>
                </a:solidFill>
                <a:latin typeface="Calibri" panose="020F0502020204030204" pitchFamily="34" charset="0"/>
                <a:cs typeface="Calibri" panose="020F0502020204030204" pitchFamily="34" charset="0"/>
              </a:rPr>
              <a:t>Identification of </a:t>
            </a:r>
            <a:r>
              <a:rPr lang="en-US" sz="2800" b="1" dirty="0">
                <a:solidFill>
                  <a:schemeClr val="accent4"/>
                </a:solidFill>
                <a:latin typeface="Calibri" panose="020F0502020204030204" pitchFamily="34" charset="0"/>
                <a:cs typeface="Calibri" panose="020F0502020204030204" pitchFamily="34" charset="0"/>
              </a:rPr>
              <a:t>priorities</a:t>
            </a:r>
            <a:r>
              <a:rPr lang="en-US" sz="2400" b="1" dirty="0">
                <a:solidFill>
                  <a:schemeClr val="tx1">
                    <a:lumMod val="75000"/>
                    <a:lumOff val="25000"/>
                  </a:schemeClr>
                </a:solidFill>
                <a:latin typeface="Calibri" panose="020F0502020204030204" pitchFamily="34" charset="0"/>
                <a:cs typeface="Calibri" panose="020F0502020204030204" pitchFamily="34" charset="0"/>
              </a:rPr>
              <a:t> for site protection and restoration measures</a:t>
            </a:r>
            <a:endParaRPr lang="fr-BE" sz="20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3" name="ZoneTexte 12"/>
          <p:cNvSpPr txBox="1"/>
          <p:nvPr/>
        </p:nvSpPr>
        <p:spPr>
          <a:xfrm>
            <a:off x="1623372" y="2576880"/>
            <a:ext cx="7863229" cy="892552"/>
          </a:xfrm>
          <a:prstGeom prst="rect">
            <a:avLst/>
          </a:prstGeom>
          <a:solidFill>
            <a:schemeClr val="bg1"/>
          </a:solidFill>
        </p:spPr>
        <p:txBody>
          <a:bodyPr wrap="square" rtlCol="0">
            <a:spAutoFit/>
          </a:bodyPr>
          <a:lstStyle/>
          <a:p>
            <a:pPr marL="363538" indent="-363538">
              <a:buFont typeface="Arial" panose="020B0604020202020204" pitchFamily="34" charset="0"/>
              <a:buChar char="•"/>
            </a:pPr>
            <a:r>
              <a:rPr lang="en-US" sz="2400" b="1" dirty="0">
                <a:latin typeface="Calibri" panose="020F0502020204030204" pitchFamily="34" charset="0"/>
                <a:cs typeface="Calibri" panose="020F0502020204030204" pitchFamily="34" charset="0"/>
              </a:rPr>
              <a:t> </a:t>
            </a:r>
            <a:r>
              <a:rPr lang="en-US" sz="2800" b="1" dirty="0">
                <a:solidFill>
                  <a:schemeClr val="accent4"/>
                </a:solidFill>
                <a:latin typeface="Calibri" panose="020F0502020204030204" pitchFamily="34" charset="0"/>
                <a:cs typeface="Calibri" panose="020F0502020204030204" pitchFamily="34" charset="0"/>
              </a:rPr>
              <a:t>Legal protection </a:t>
            </a:r>
            <a:r>
              <a:rPr lang="en-US" sz="2400" b="1" dirty="0">
                <a:solidFill>
                  <a:schemeClr val="tx1">
                    <a:lumMod val="75000"/>
                    <a:lumOff val="25000"/>
                  </a:schemeClr>
                </a:solidFill>
                <a:latin typeface="Calibri" panose="020F0502020204030204" pitchFamily="34" charset="0"/>
                <a:cs typeface="Calibri" panose="020F0502020204030204" pitchFamily="34" charset="0"/>
              </a:rPr>
              <a:t>for certain threatened taxa, with constraints imposed on third parties</a:t>
            </a:r>
            <a:endParaRPr lang="fr-BE" sz="2400" b="1" dirty="0">
              <a:latin typeface="Calibri" panose="020F0502020204030204" pitchFamily="34" charset="0"/>
              <a:cs typeface="Calibri" panose="020F0502020204030204" pitchFamily="34" charset="0"/>
            </a:endParaRPr>
          </a:p>
        </p:txBody>
      </p:sp>
      <p:sp>
        <p:nvSpPr>
          <p:cNvPr id="18" name="ZoneTexte 17"/>
          <p:cNvSpPr txBox="1"/>
          <p:nvPr/>
        </p:nvSpPr>
        <p:spPr>
          <a:xfrm>
            <a:off x="1173731" y="5620504"/>
            <a:ext cx="7499477" cy="954107"/>
          </a:xfrm>
          <a:prstGeom prst="rect">
            <a:avLst/>
          </a:prstGeom>
          <a:noFill/>
        </p:spPr>
        <p:txBody>
          <a:bodyPr wrap="square" rtlCol="0">
            <a:spAutoFit/>
          </a:bodyPr>
          <a:lstStyle/>
          <a:p>
            <a:r>
              <a:rPr lang="en-US" sz="2800" b="1" dirty="0">
                <a:solidFill>
                  <a:srgbClr val="0070C0"/>
                </a:solidFill>
                <a:latin typeface="Calibri" panose="020F0502020204030204" pitchFamily="34" charset="0"/>
                <a:cs typeface="Calibri" panose="020F0502020204030204" pitchFamily="34" charset="0"/>
              </a:rPr>
              <a:t>It's better not to make too many mistakes and to be able to trust the data ...</a:t>
            </a:r>
            <a:endParaRPr lang="fr-BE" sz="2800" b="1" dirty="0">
              <a:solidFill>
                <a:srgbClr val="0070C0"/>
              </a:solidFill>
              <a:latin typeface="Calibri" panose="020F0502020204030204" pitchFamily="34" charset="0"/>
              <a:cs typeface="Calibri" panose="020F0502020204030204" pitchFamily="34" charset="0"/>
            </a:endParaRPr>
          </a:p>
        </p:txBody>
      </p:sp>
      <p:pic>
        <p:nvPicPr>
          <p:cNvPr id="5" name="Image 4"/>
          <p:cNvPicPr>
            <a:picLocks noChangeAspect="1"/>
          </p:cNvPicPr>
          <p:nvPr/>
        </p:nvPicPr>
        <p:blipFill>
          <a:blip r:embed="rId4"/>
          <a:stretch>
            <a:fillRect/>
          </a:stretch>
        </p:blipFill>
        <p:spPr>
          <a:xfrm>
            <a:off x="9437715" y="3775166"/>
            <a:ext cx="2580114" cy="2855215"/>
          </a:xfrm>
          <a:prstGeom prst="rect">
            <a:avLst/>
          </a:prstGeom>
        </p:spPr>
      </p:pic>
      <p:sp>
        <p:nvSpPr>
          <p:cNvPr id="19" name="ZoneTexte 18"/>
          <p:cNvSpPr txBox="1"/>
          <p:nvPr/>
        </p:nvSpPr>
        <p:spPr>
          <a:xfrm>
            <a:off x="1647816" y="3738533"/>
            <a:ext cx="7765456" cy="523220"/>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400" b="1" dirty="0">
                <a:solidFill>
                  <a:schemeClr val="tx1">
                    <a:lumMod val="75000"/>
                    <a:lumOff val="25000"/>
                  </a:schemeClr>
                </a:solidFill>
                <a:latin typeface="Calibri" panose="020F0502020204030204" pitchFamily="34" charset="0"/>
                <a:cs typeface="Calibri" panose="020F0502020204030204" pitchFamily="34" charset="0"/>
              </a:rPr>
              <a:t>Important criteria for defining the </a:t>
            </a:r>
            <a:r>
              <a:rPr lang="en-US" sz="2800" b="1" dirty="0">
                <a:solidFill>
                  <a:schemeClr val="accent4"/>
                </a:solidFill>
                <a:latin typeface="Calibri" panose="020F0502020204030204" pitchFamily="34" charset="0"/>
                <a:cs typeface="Calibri" panose="020F0502020204030204" pitchFamily="34" charset="0"/>
              </a:rPr>
              <a:t>ecological network</a:t>
            </a:r>
            <a:endParaRPr lang="fr-BE" sz="2800" b="1" dirty="0">
              <a:solidFill>
                <a:schemeClr val="accent4"/>
              </a:solidFill>
              <a:latin typeface="Calibri" panose="020F0502020204030204" pitchFamily="34" charset="0"/>
              <a:cs typeface="Calibri" panose="020F0502020204030204" pitchFamily="34" charset="0"/>
            </a:endParaRPr>
          </a:p>
        </p:txBody>
      </p:sp>
      <p:pic>
        <p:nvPicPr>
          <p:cNvPr id="14" name="Image 13"/>
          <p:cNvPicPr>
            <a:picLocks noChangeAspect="1"/>
          </p:cNvPicPr>
          <p:nvPr/>
        </p:nvPicPr>
        <p:blipFill rotWithShape="1">
          <a:blip r:embed="rId5"/>
          <a:srcRect r="42295"/>
          <a:stretch/>
        </p:blipFill>
        <p:spPr>
          <a:xfrm>
            <a:off x="10964210" y="524519"/>
            <a:ext cx="825617" cy="766803"/>
          </a:xfrm>
          <a:prstGeom prst="rect">
            <a:avLst/>
          </a:prstGeom>
        </p:spPr>
      </p:pic>
    </p:spTree>
    <p:extLst>
      <p:ext uri="{BB962C8B-B14F-4D97-AF65-F5344CB8AC3E}">
        <p14:creationId xmlns:p14="http://schemas.microsoft.com/office/powerpoint/2010/main" val="128882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8" grpId="0"/>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983225" y="272694"/>
            <a:ext cx="5567165" cy="584775"/>
          </a:xfrm>
          <a:prstGeom prst="rect">
            <a:avLst/>
          </a:prstGeom>
          <a:noFill/>
        </p:spPr>
        <p:txBody>
          <a:bodyPr wrap="none" rtlCol="0">
            <a:spAutoFit/>
          </a:bodyPr>
          <a:lstStyle/>
          <a:p>
            <a:r>
              <a:rPr lang="fr-FR" sz="3200" b="1" dirty="0">
                <a:solidFill>
                  <a:schemeClr val="accent1">
                    <a:lumMod val="75000"/>
                  </a:schemeClr>
                </a:solidFill>
                <a:latin typeface="Calibri" panose="020F0502020204030204" pitchFamily="34" charset="0"/>
                <a:cs typeface="Calibri" panose="020F0502020204030204" pitchFamily="34" charset="0"/>
              </a:rPr>
              <a:t>More data = more information?</a:t>
            </a:r>
            <a:endParaRPr lang="fr-BE" sz="3200" b="1" dirty="0">
              <a:solidFill>
                <a:schemeClr val="accent1">
                  <a:lumMod val="75000"/>
                </a:schemeClr>
              </a:solidFill>
              <a:latin typeface="Calibri" panose="020F0502020204030204" pitchFamily="34" charset="0"/>
              <a:cs typeface="Calibri" panose="020F0502020204030204" pitchFamily="34" charset="0"/>
            </a:endParaRPr>
          </a:p>
        </p:txBody>
      </p:sp>
      <p:sp>
        <p:nvSpPr>
          <p:cNvPr id="18" name="ZoneTexte 17"/>
          <p:cNvSpPr txBox="1"/>
          <p:nvPr/>
        </p:nvSpPr>
        <p:spPr>
          <a:xfrm>
            <a:off x="983225" y="857469"/>
            <a:ext cx="8502071" cy="523220"/>
          </a:xfrm>
          <a:prstGeom prst="rect">
            <a:avLst/>
          </a:prstGeom>
          <a:solidFill>
            <a:schemeClr val="bg1"/>
          </a:solidFill>
        </p:spPr>
        <p:txBody>
          <a:bodyPr wrap="none" rtlCol="0">
            <a:spAutoFit/>
          </a:bodyPr>
          <a:lstStyle/>
          <a:p>
            <a:r>
              <a:rPr lang="en-US" sz="2800" b="1" dirty="0">
                <a:solidFill>
                  <a:schemeClr val="accent4"/>
                </a:solidFill>
                <a:latin typeface="Calibri" panose="020F0502020204030204" pitchFamily="34" charset="0"/>
                <a:cs typeface="Calibri" panose="020F0502020204030204" pitchFamily="34" charset="0"/>
              </a:rPr>
              <a:t>This proliferation of data raises a number of questions  :</a:t>
            </a:r>
          </a:p>
        </p:txBody>
      </p:sp>
      <p:sp>
        <p:nvSpPr>
          <p:cNvPr id="19" name="ZoneTexte 18"/>
          <p:cNvSpPr txBox="1"/>
          <p:nvPr/>
        </p:nvSpPr>
        <p:spPr>
          <a:xfrm>
            <a:off x="1351532" y="1553141"/>
            <a:ext cx="7765456" cy="830997"/>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400" b="1" dirty="0">
                <a:solidFill>
                  <a:schemeClr val="tx1">
                    <a:lumMod val="75000"/>
                    <a:lumOff val="25000"/>
                  </a:schemeClr>
                </a:solidFill>
                <a:latin typeface="Calibri" panose="020F0502020204030204" pitchFamily="34" charset="0"/>
                <a:cs typeface="Calibri" panose="020F0502020204030204" pitchFamily="34" charset="0"/>
              </a:rPr>
              <a:t>Is it the right taxon ? </a:t>
            </a:r>
            <a:endParaRPr lang="fr-BE" sz="2000" b="1" dirty="0">
              <a:solidFill>
                <a:schemeClr val="tx1">
                  <a:lumMod val="75000"/>
                  <a:lumOff val="25000"/>
                </a:schemeClr>
              </a:solidFill>
              <a:latin typeface="Calibri" panose="020F0502020204030204" pitchFamily="34" charset="0"/>
              <a:cs typeface="Calibri" panose="020F0502020204030204" pitchFamily="34" charset="0"/>
            </a:endParaRPr>
          </a:p>
          <a:p>
            <a:pPr lvl="1"/>
            <a:r>
              <a:rPr lang="en-US" sz="2400" b="1" dirty="0">
                <a:solidFill>
                  <a:schemeClr val="tx1">
                    <a:lumMod val="75000"/>
                    <a:lumOff val="25000"/>
                  </a:schemeClr>
                </a:solidFill>
                <a:latin typeface="Calibri" panose="020F0502020204030204" pitchFamily="34" charset="0"/>
                <a:cs typeface="Calibri" panose="020F0502020204030204" pitchFamily="34" charset="0"/>
              </a:rPr>
              <a:t>=&gt; Accuracy of taxonomy and the validation processes</a:t>
            </a:r>
            <a:endParaRPr lang="fr-BE" sz="20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21" name="ZoneTexte 20"/>
          <p:cNvSpPr txBox="1"/>
          <p:nvPr/>
        </p:nvSpPr>
        <p:spPr>
          <a:xfrm>
            <a:off x="1351532" y="2418631"/>
            <a:ext cx="7765456" cy="830997"/>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400" b="1" dirty="0">
                <a:solidFill>
                  <a:schemeClr val="tx1">
                    <a:lumMod val="75000"/>
                    <a:lumOff val="25000"/>
                  </a:schemeClr>
                </a:solidFill>
                <a:latin typeface="Calibri" panose="020F0502020204030204" pitchFamily="34" charset="0"/>
                <a:cs typeface="Calibri" panose="020F0502020204030204" pitchFamily="34" charset="0"/>
              </a:rPr>
              <a:t>Is it well located ?</a:t>
            </a:r>
          </a:p>
          <a:p>
            <a:r>
              <a:rPr lang="en-US" sz="2400" b="1" dirty="0">
                <a:solidFill>
                  <a:schemeClr val="tx1">
                    <a:lumMod val="75000"/>
                    <a:lumOff val="25000"/>
                  </a:schemeClr>
                </a:solidFill>
                <a:latin typeface="Calibri" panose="020F0502020204030204" pitchFamily="34" charset="0"/>
                <a:cs typeface="Calibri" panose="020F0502020204030204" pitchFamily="34" charset="0"/>
              </a:rPr>
              <a:t>	=&gt; Accuracy of the coordinates</a:t>
            </a:r>
            <a:endParaRPr lang="fr-BE" sz="20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22" name="ZoneTexte 21"/>
          <p:cNvSpPr txBox="1"/>
          <p:nvPr/>
        </p:nvSpPr>
        <p:spPr>
          <a:xfrm>
            <a:off x="1351532" y="3284121"/>
            <a:ext cx="7765456" cy="830997"/>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400" b="1" dirty="0">
                <a:solidFill>
                  <a:schemeClr val="tx1">
                    <a:lumMod val="75000"/>
                    <a:lumOff val="25000"/>
                  </a:schemeClr>
                </a:solidFill>
                <a:latin typeface="Calibri" panose="020F0502020204030204" pitchFamily="34" charset="0"/>
                <a:cs typeface="Calibri" panose="020F0502020204030204" pitchFamily="34" charset="0"/>
              </a:rPr>
              <a:t>Is it relevant ?</a:t>
            </a:r>
          </a:p>
          <a:p>
            <a:r>
              <a:rPr lang="en-US" sz="2400" b="1" dirty="0">
                <a:solidFill>
                  <a:schemeClr val="tx1">
                    <a:lumMod val="75000"/>
                    <a:lumOff val="25000"/>
                  </a:schemeClr>
                </a:solidFill>
                <a:latin typeface="Calibri" panose="020F0502020204030204" pitchFamily="34" charset="0"/>
                <a:cs typeface="Calibri" panose="020F0502020204030204" pitchFamily="34" charset="0"/>
              </a:rPr>
              <a:t>	=&gt; Enough additional details to use it correctly</a:t>
            </a:r>
            <a:endParaRPr lang="fr-BE" sz="20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7" name="Rectangle 6"/>
          <p:cNvSpPr/>
          <p:nvPr/>
        </p:nvSpPr>
        <p:spPr>
          <a:xfrm>
            <a:off x="443879" y="5172614"/>
            <a:ext cx="10613142" cy="1384995"/>
          </a:xfrm>
          <a:prstGeom prst="rect">
            <a:avLst/>
          </a:prstGeom>
          <a:solidFill>
            <a:schemeClr val="bg1"/>
          </a:solidFill>
        </p:spPr>
        <p:txBody>
          <a:bodyPr wrap="square">
            <a:spAutoFit/>
          </a:bodyPr>
          <a:lstStyle/>
          <a:p>
            <a:r>
              <a:rPr lang="en-US" sz="2800" b="1" dirty="0">
                <a:solidFill>
                  <a:srgbClr val="0070C0"/>
                </a:solidFill>
                <a:latin typeface="Calibri" panose="020F0502020204030204" pitchFamily="34" charset="0"/>
                <a:cs typeface="Calibri" panose="020F0502020204030204" pitchFamily="34" charset="0"/>
              </a:rPr>
              <a:t>We will focus here only on the consequences of the changes in </a:t>
            </a:r>
            <a:r>
              <a:rPr lang="en-US" sz="2800" b="1" dirty="0" err="1">
                <a:solidFill>
                  <a:srgbClr val="0070C0"/>
                </a:solidFill>
                <a:latin typeface="Calibri" panose="020F0502020204030204" pitchFamily="34" charset="0"/>
                <a:cs typeface="Calibri" panose="020F0502020204030204" pitchFamily="34" charset="0"/>
              </a:rPr>
              <a:t>behaviour</a:t>
            </a:r>
            <a:r>
              <a:rPr lang="en-US" sz="2800" b="1" dirty="0">
                <a:solidFill>
                  <a:srgbClr val="0070C0"/>
                </a:solidFill>
                <a:latin typeface="Calibri" panose="020F0502020204030204" pitchFamily="34" charset="0"/>
                <a:cs typeface="Calibri" panose="020F0502020204030204" pitchFamily="34" charset="0"/>
              </a:rPr>
              <a:t> generated by the widespread use of these new systems for encoding biological observations </a:t>
            </a:r>
            <a:endParaRPr lang="fr-BE" sz="2800" b="1" dirty="0">
              <a:solidFill>
                <a:srgbClr val="0070C0"/>
              </a:solidFill>
              <a:latin typeface="Calibri" panose="020F0502020204030204" pitchFamily="34" charset="0"/>
              <a:cs typeface="Calibri" panose="020F0502020204030204" pitchFamily="34" charset="0"/>
            </a:endParaRPr>
          </a:p>
        </p:txBody>
      </p:sp>
      <p:sp>
        <p:nvSpPr>
          <p:cNvPr id="23" name="ZoneTexte 22"/>
          <p:cNvSpPr txBox="1"/>
          <p:nvPr/>
        </p:nvSpPr>
        <p:spPr>
          <a:xfrm>
            <a:off x="1351531" y="4214864"/>
            <a:ext cx="9561111" cy="830997"/>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400" b="1" dirty="0">
                <a:solidFill>
                  <a:schemeClr val="tx1">
                    <a:lumMod val="75000"/>
                    <a:lumOff val="25000"/>
                  </a:schemeClr>
                </a:solidFill>
                <a:latin typeface="Calibri" panose="020F0502020204030204" pitchFamily="34" charset="0"/>
                <a:cs typeface="Calibri" panose="020F0502020204030204" pitchFamily="34" charset="0"/>
              </a:rPr>
              <a:t>Is it not spatially biased ?</a:t>
            </a:r>
          </a:p>
          <a:p>
            <a:r>
              <a:rPr lang="en-US" sz="2400" b="1" dirty="0">
                <a:solidFill>
                  <a:schemeClr val="tx1">
                    <a:lumMod val="75000"/>
                    <a:lumOff val="25000"/>
                  </a:schemeClr>
                </a:solidFill>
                <a:latin typeface="Calibri" panose="020F0502020204030204" pitchFamily="34" charset="0"/>
                <a:cs typeface="Calibri" panose="020F0502020204030204" pitchFamily="34" charset="0"/>
              </a:rPr>
              <a:t>	=&gt; Sampling of the territory (regular, aggregated, time-depend, …)</a:t>
            </a:r>
            <a:endParaRPr lang="fr-BE" sz="2000" b="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9884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7"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983225" y="272694"/>
            <a:ext cx="5567165" cy="584775"/>
          </a:xfrm>
          <a:prstGeom prst="rect">
            <a:avLst/>
          </a:prstGeom>
          <a:noFill/>
        </p:spPr>
        <p:txBody>
          <a:bodyPr wrap="none" rtlCol="0">
            <a:spAutoFit/>
          </a:bodyPr>
          <a:lstStyle/>
          <a:p>
            <a:r>
              <a:rPr lang="fr-FR" sz="3200" b="1" dirty="0">
                <a:solidFill>
                  <a:schemeClr val="accent1">
                    <a:lumMod val="75000"/>
                  </a:schemeClr>
                </a:solidFill>
                <a:latin typeface="Calibri" panose="020F0502020204030204" pitchFamily="34" charset="0"/>
                <a:cs typeface="Calibri" panose="020F0502020204030204" pitchFamily="34" charset="0"/>
              </a:rPr>
              <a:t>More data = more information?</a:t>
            </a:r>
            <a:endParaRPr lang="fr-BE" sz="3200" b="1" dirty="0">
              <a:solidFill>
                <a:schemeClr val="accent1">
                  <a:lumMod val="75000"/>
                </a:schemeClr>
              </a:solidFill>
              <a:latin typeface="Calibri" panose="020F0502020204030204" pitchFamily="34" charset="0"/>
              <a:cs typeface="Calibri" panose="020F0502020204030204" pitchFamily="34" charset="0"/>
            </a:endParaRPr>
          </a:p>
        </p:txBody>
      </p:sp>
      <p:sp>
        <p:nvSpPr>
          <p:cNvPr id="18" name="ZoneTexte 17"/>
          <p:cNvSpPr txBox="1"/>
          <p:nvPr/>
        </p:nvSpPr>
        <p:spPr>
          <a:xfrm>
            <a:off x="983225" y="857469"/>
            <a:ext cx="5353132" cy="523220"/>
          </a:xfrm>
          <a:prstGeom prst="rect">
            <a:avLst/>
          </a:prstGeom>
          <a:solidFill>
            <a:schemeClr val="bg1"/>
          </a:solidFill>
        </p:spPr>
        <p:txBody>
          <a:bodyPr wrap="none" rtlCol="0">
            <a:spAutoFit/>
          </a:bodyPr>
          <a:lstStyle/>
          <a:p>
            <a:r>
              <a:rPr lang="en-US" sz="2800" b="1" dirty="0">
                <a:solidFill>
                  <a:schemeClr val="accent4"/>
                </a:solidFill>
                <a:latin typeface="Calibri" panose="020F0502020204030204" pitchFamily="34" charset="0"/>
                <a:cs typeface="Calibri" panose="020F0502020204030204" pitchFamily="34" charset="0"/>
              </a:rPr>
              <a:t>Changes in observer contribution :</a:t>
            </a:r>
          </a:p>
        </p:txBody>
      </p:sp>
      <p:sp>
        <p:nvSpPr>
          <p:cNvPr id="24" name="ZoneTexte 23"/>
          <p:cNvSpPr txBox="1"/>
          <p:nvPr/>
        </p:nvSpPr>
        <p:spPr>
          <a:xfrm>
            <a:off x="983224" y="5734846"/>
            <a:ext cx="11047992" cy="461665"/>
          </a:xfrm>
          <a:prstGeom prst="rect">
            <a:avLst/>
          </a:prstGeom>
          <a:solidFill>
            <a:schemeClr val="bg1"/>
          </a:solidFill>
        </p:spPr>
        <p:txBody>
          <a:bodyPr wrap="square" rtlCol="0">
            <a:spAutoFit/>
          </a:bodyPr>
          <a:lstStyle/>
          <a:p>
            <a:r>
              <a:rPr lang="en-US" sz="2400" b="1" dirty="0">
                <a:latin typeface="Calibri" panose="020F0502020204030204" pitchFamily="34" charset="0"/>
                <a:cs typeface="Calibri" panose="020F0502020204030204" pitchFamily="34" charset="0"/>
              </a:rPr>
              <a:t>Volunteers make a relatively limited additional contribution before 2007.</a:t>
            </a:r>
            <a:endParaRPr lang="fr-BE" sz="24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28" name="Rectangle 27"/>
          <p:cNvSpPr/>
          <p:nvPr/>
        </p:nvSpPr>
        <p:spPr>
          <a:xfrm rot="16200000">
            <a:off x="10111425" y="4423135"/>
            <a:ext cx="1631985" cy="461665"/>
          </a:xfrm>
          <a:prstGeom prst="rect">
            <a:avLst/>
          </a:prstGeom>
          <a:solidFill>
            <a:schemeClr val="bg1"/>
          </a:solidFill>
        </p:spPr>
        <p:txBody>
          <a:bodyPr wrap="none">
            <a:spAutoFit/>
          </a:bodyPr>
          <a:lstStyle/>
          <a:p>
            <a:r>
              <a:rPr lang="fr-BE" sz="2400" b="1" dirty="0" err="1">
                <a:solidFill>
                  <a:schemeClr val="tx1">
                    <a:lumMod val="75000"/>
                    <a:lumOff val="25000"/>
                  </a:schemeClr>
                </a:solidFill>
                <a:latin typeface="Calibri" panose="020F0502020204030204" pitchFamily="34" charset="0"/>
                <a:cs typeface="Calibri" panose="020F0502020204030204" pitchFamily="34" charset="0"/>
              </a:rPr>
              <a:t>Dragonflies</a:t>
            </a:r>
            <a:endParaRPr lang="fr-BE" sz="24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139" y="2236172"/>
            <a:ext cx="9329815" cy="323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ZoneTexte 31"/>
          <p:cNvSpPr txBox="1"/>
          <p:nvPr/>
        </p:nvSpPr>
        <p:spPr>
          <a:xfrm>
            <a:off x="3563611" y="2458462"/>
            <a:ext cx="4520789" cy="369332"/>
          </a:xfrm>
          <a:prstGeom prst="rect">
            <a:avLst/>
          </a:prstGeom>
          <a:solidFill>
            <a:schemeClr val="bg1"/>
          </a:solidFill>
        </p:spPr>
        <p:txBody>
          <a:bodyPr wrap="none" rtlCol="0">
            <a:spAutoFit/>
          </a:bodyPr>
          <a:lstStyle/>
          <a:p>
            <a:r>
              <a:rPr lang="fr-BE" b="1" dirty="0">
                <a:solidFill>
                  <a:schemeClr val="accent4"/>
                </a:solidFill>
              </a:rPr>
              <a:t>100 </a:t>
            </a:r>
            <a:r>
              <a:rPr lang="fr-BE" b="1" dirty="0" err="1">
                <a:solidFill>
                  <a:schemeClr val="accent4"/>
                </a:solidFill>
              </a:rPr>
              <a:t>professionals</a:t>
            </a:r>
            <a:r>
              <a:rPr lang="fr-BE" b="1" dirty="0">
                <a:solidFill>
                  <a:schemeClr val="accent4"/>
                </a:solidFill>
              </a:rPr>
              <a:t>  = 80% of </a:t>
            </a:r>
            <a:r>
              <a:rPr lang="fr-BE" b="1" dirty="0" err="1">
                <a:solidFill>
                  <a:schemeClr val="accent4"/>
                </a:solidFill>
              </a:rPr>
              <a:t>species</a:t>
            </a:r>
            <a:r>
              <a:rPr lang="fr-BE" b="1" dirty="0">
                <a:solidFill>
                  <a:schemeClr val="accent4"/>
                </a:solidFill>
              </a:rPr>
              <a:t> area</a:t>
            </a:r>
          </a:p>
        </p:txBody>
      </p:sp>
      <p:sp>
        <p:nvSpPr>
          <p:cNvPr id="33" name="ZoneTexte 32"/>
          <p:cNvSpPr txBox="1"/>
          <p:nvPr/>
        </p:nvSpPr>
        <p:spPr>
          <a:xfrm>
            <a:off x="3563611" y="2797016"/>
            <a:ext cx="4193777" cy="369332"/>
          </a:xfrm>
          <a:prstGeom prst="rect">
            <a:avLst/>
          </a:prstGeom>
          <a:solidFill>
            <a:schemeClr val="bg1"/>
          </a:solidFill>
        </p:spPr>
        <p:txBody>
          <a:bodyPr wrap="none" rtlCol="0">
            <a:spAutoFit/>
          </a:bodyPr>
          <a:lstStyle/>
          <a:p>
            <a:r>
              <a:rPr lang="fr-BE" b="1" dirty="0">
                <a:solidFill>
                  <a:schemeClr val="accent2"/>
                </a:solidFill>
              </a:rPr>
              <a:t>330 </a:t>
            </a:r>
            <a:r>
              <a:rPr lang="fr-BE" b="1" dirty="0" err="1">
                <a:solidFill>
                  <a:schemeClr val="accent2"/>
                </a:solidFill>
              </a:rPr>
              <a:t>volunteers</a:t>
            </a:r>
            <a:r>
              <a:rPr lang="fr-BE" b="1" dirty="0">
                <a:solidFill>
                  <a:schemeClr val="accent2"/>
                </a:solidFill>
              </a:rPr>
              <a:t> = 50% of </a:t>
            </a:r>
            <a:r>
              <a:rPr lang="fr-BE" b="1" dirty="0" err="1">
                <a:solidFill>
                  <a:schemeClr val="accent2"/>
                </a:solidFill>
              </a:rPr>
              <a:t>species</a:t>
            </a:r>
            <a:r>
              <a:rPr lang="fr-BE" b="1" dirty="0">
                <a:solidFill>
                  <a:schemeClr val="accent2"/>
                </a:solidFill>
              </a:rPr>
              <a:t> area</a:t>
            </a:r>
          </a:p>
        </p:txBody>
      </p:sp>
      <p:sp>
        <p:nvSpPr>
          <p:cNvPr id="34" name="ZoneTexte 33"/>
          <p:cNvSpPr txBox="1"/>
          <p:nvPr/>
        </p:nvSpPr>
        <p:spPr>
          <a:xfrm>
            <a:off x="9009809" y="3905358"/>
            <a:ext cx="1191352" cy="369332"/>
          </a:xfrm>
          <a:prstGeom prst="rect">
            <a:avLst/>
          </a:prstGeom>
          <a:solidFill>
            <a:schemeClr val="bg1"/>
          </a:solidFill>
        </p:spPr>
        <p:txBody>
          <a:bodyPr wrap="none" rtlCol="0">
            <a:spAutoFit/>
          </a:bodyPr>
          <a:lstStyle/>
          <a:p>
            <a:r>
              <a:rPr lang="fr-BE" b="1" dirty="0"/>
              <a:t>1985-2007</a:t>
            </a:r>
          </a:p>
        </p:txBody>
      </p:sp>
      <p:sp>
        <p:nvSpPr>
          <p:cNvPr id="35" name="ZoneTexte 34"/>
          <p:cNvSpPr txBox="1"/>
          <p:nvPr/>
        </p:nvSpPr>
        <p:spPr>
          <a:xfrm rot="16200000">
            <a:off x="-838043" y="3539392"/>
            <a:ext cx="3252770" cy="646331"/>
          </a:xfrm>
          <a:prstGeom prst="rect">
            <a:avLst/>
          </a:prstGeom>
          <a:noFill/>
        </p:spPr>
        <p:txBody>
          <a:bodyPr wrap="square" rtlCol="0">
            <a:spAutoFit/>
          </a:bodyPr>
          <a:lstStyle/>
          <a:p>
            <a:r>
              <a:rPr lang="en-US" b="1" dirty="0">
                <a:solidFill>
                  <a:srgbClr val="0070C0"/>
                </a:solidFill>
              </a:rPr>
              <a:t>Size of distribution area (number of 5x5 km squares)</a:t>
            </a:r>
            <a:endParaRPr lang="fr-BE" b="1" dirty="0">
              <a:solidFill>
                <a:srgbClr val="0070C0"/>
              </a:solidFill>
            </a:endParaRPr>
          </a:p>
        </p:txBody>
      </p:sp>
      <p:sp>
        <p:nvSpPr>
          <p:cNvPr id="4" name="ZoneTexte 3"/>
          <p:cNvSpPr txBox="1"/>
          <p:nvPr/>
        </p:nvSpPr>
        <p:spPr>
          <a:xfrm>
            <a:off x="983224" y="1427474"/>
            <a:ext cx="9585729" cy="646331"/>
          </a:xfrm>
          <a:prstGeom prst="rect">
            <a:avLst/>
          </a:prstGeom>
          <a:solidFill>
            <a:schemeClr val="bg1"/>
          </a:solidFill>
        </p:spPr>
        <p:txBody>
          <a:bodyPr wrap="square" rtlCol="0">
            <a:spAutoFit/>
          </a:bodyPr>
          <a:lstStyle/>
          <a:p>
            <a:r>
              <a:rPr lang="en-US" dirty="0"/>
              <a:t>The contribution of volunteers compared with professionals (working in NGOs, universities, consultancies) in terms of understanding the distribution area of species.</a:t>
            </a:r>
            <a:endParaRPr lang="fr-BE" dirty="0"/>
          </a:p>
        </p:txBody>
      </p:sp>
      <p:sp>
        <p:nvSpPr>
          <p:cNvPr id="8" name="Rectangle 7"/>
          <p:cNvSpPr/>
          <p:nvPr/>
        </p:nvSpPr>
        <p:spPr>
          <a:xfrm>
            <a:off x="9037732" y="2707084"/>
            <a:ext cx="1119217" cy="276999"/>
          </a:xfrm>
          <a:prstGeom prst="rect">
            <a:avLst/>
          </a:prstGeom>
          <a:solidFill>
            <a:schemeClr val="bg1"/>
          </a:solidFill>
        </p:spPr>
        <p:txBody>
          <a:bodyPr wrap="none">
            <a:spAutoFit/>
          </a:bodyPr>
          <a:lstStyle/>
          <a:p>
            <a:r>
              <a:rPr lang="fr-BE" sz="1200" b="1" dirty="0" err="1">
                <a:solidFill>
                  <a:schemeClr val="accent4"/>
                </a:solidFill>
              </a:rPr>
              <a:t>Professionals</a:t>
            </a:r>
            <a:endParaRPr lang="fr-BE" sz="1200" dirty="0"/>
          </a:p>
        </p:txBody>
      </p:sp>
      <p:sp>
        <p:nvSpPr>
          <p:cNvPr id="36" name="Rectangle 35"/>
          <p:cNvSpPr/>
          <p:nvPr/>
        </p:nvSpPr>
        <p:spPr>
          <a:xfrm>
            <a:off x="9037731" y="3027849"/>
            <a:ext cx="953338" cy="276999"/>
          </a:xfrm>
          <a:prstGeom prst="rect">
            <a:avLst/>
          </a:prstGeom>
          <a:solidFill>
            <a:schemeClr val="bg1"/>
          </a:solidFill>
        </p:spPr>
        <p:txBody>
          <a:bodyPr wrap="none">
            <a:spAutoFit/>
          </a:bodyPr>
          <a:lstStyle/>
          <a:p>
            <a:r>
              <a:rPr lang="fr-BE" sz="1200" b="1" dirty="0" err="1">
                <a:solidFill>
                  <a:schemeClr val="accent2"/>
                </a:solidFill>
              </a:rPr>
              <a:t>Volunteers</a:t>
            </a:r>
            <a:endParaRPr lang="fr-BE" sz="1200" dirty="0">
              <a:solidFill>
                <a:schemeClr val="accent2"/>
              </a:solidFill>
            </a:endParaRPr>
          </a:p>
        </p:txBody>
      </p:sp>
    </p:spTree>
    <p:extLst>
      <p:ext uri="{BB962C8B-B14F-4D97-AF65-F5344CB8AC3E}">
        <p14:creationId xmlns:p14="http://schemas.microsoft.com/office/powerpoint/2010/main" val="115070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139" y="2255155"/>
            <a:ext cx="9329814" cy="323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983225" y="272694"/>
            <a:ext cx="5567165" cy="584775"/>
          </a:xfrm>
          <a:prstGeom prst="rect">
            <a:avLst/>
          </a:prstGeom>
          <a:noFill/>
        </p:spPr>
        <p:txBody>
          <a:bodyPr wrap="none" rtlCol="0">
            <a:spAutoFit/>
          </a:bodyPr>
          <a:lstStyle/>
          <a:p>
            <a:r>
              <a:rPr lang="fr-FR" sz="3200" b="1" dirty="0">
                <a:solidFill>
                  <a:schemeClr val="accent1">
                    <a:lumMod val="75000"/>
                  </a:schemeClr>
                </a:solidFill>
                <a:latin typeface="Calibri" panose="020F0502020204030204" pitchFamily="34" charset="0"/>
                <a:cs typeface="Calibri" panose="020F0502020204030204" pitchFamily="34" charset="0"/>
              </a:rPr>
              <a:t>More data = more information?</a:t>
            </a:r>
            <a:endParaRPr lang="fr-BE" sz="3200" b="1" dirty="0">
              <a:solidFill>
                <a:schemeClr val="accent1">
                  <a:lumMod val="75000"/>
                </a:schemeClr>
              </a:solidFill>
              <a:latin typeface="Calibri" panose="020F0502020204030204" pitchFamily="34" charset="0"/>
              <a:cs typeface="Calibri" panose="020F0502020204030204" pitchFamily="34" charset="0"/>
            </a:endParaRPr>
          </a:p>
        </p:txBody>
      </p:sp>
      <p:sp>
        <p:nvSpPr>
          <p:cNvPr id="18" name="ZoneTexte 17"/>
          <p:cNvSpPr txBox="1"/>
          <p:nvPr/>
        </p:nvSpPr>
        <p:spPr>
          <a:xfrm>
            <a:off x="983225" y="857469"/>
            <a:ext cx="5303440" cy="523220"/>
          </a:xfrm>
          <a:prstGeom prst="rect">
            <a:avLst/>
          </a:prstGeom>
          <a:solidFill>
            <a:schemeClr val="bg1"/>
          </a:solidFill>
        </p:spPr>
        <p:txBody>
          <a:bodyPr wrap="none" rtlCol="0">
            <a:spAutoFit/>
          </a:bodyPr>
          <a:lstStyle/>
          <a:p>
            <a:r>
              <a:rPr lang="en-US" sz="2800" b="1" dirty="0">
                <a:solidFill>
                  <a:schemeClr val="accent4"/>
                </a:solidFill>
                <a:latin typeface="Calibri" panose="020F0502020204030204" pitchFamily="34" charset="0"/>
                <a:cs typeface="Calibri" panose="020F0502020204030204" pitchFamily="34" charset="0"/>
              </a:rPr>
              <a:t>Changes in observer contribution :</a:t>
            </a:r>
          </a:p>
        </p:txBody>
      </p:sp>
      <p:sp>
        <p:nvSpPr>
          <p:cNvPr id="24" name="ZoneTexte 23"/>
          <p:cNvSpPr txBox="1"/>
          <p:nvPr/>
        </p:nvSpPr>
        <p:spPr>
          <a:xfrm>
            <a:off x="983224" y="5734846"/>
            <a:ext cx="11047992" cy="830997"/>
          </a:xfrm>
          <a:prstGeom prst="rect">
            <a:avLst/>
          </a:prstGeom>
          <a:solidFill>
            <a:schemeClr val="bg1"/>
          </a:solidFill>
        </p:spPr>
        <p:txBody>
          <a:bodyPr wrap="square" rtlCol="0">
            <a:spAutoFit/>
          </a:bodyPr>
          <a:lstStyle/>
          <a:p>
            <a:r>
              <a:rPr lang="en-US" sz="2400" b="1" dirty="0">
                <a:latin typeface="Calibri" panose="020F0502020204030204" pitchFamily="34" charset="0"/>
                <a:cs typeface="Calibri" panose="020F0502020204030204" pitchFamily="34" charset="0"/>
              </a:rPr>
              <a:t>After 2007, many more volunteers contributing better for species area knowledge  but we still need data from professionals who regularly visit specific habitats</a:t>
            </a:r>
            <a:endParaRPr lang="fr-BE" sz="24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28" name="Rectangle 27"/>
          <p:cNvSpPr/>
          <p:nvPr/>
        </p:nvSpPr>
        <p:spPr>
          <a:xfrm rot="16200000">
            <a:off x="10111425" y="4423135"/>
            <a:ext cx="1631985" cy="461665"/>
          </a:xfrm>
          <a:prstGeom prst="rect">
            <a:avLst/>
          </a:prstGeom>
          <a:solidFill>
            <a:schemeClr val="bg1"/>
          </a:solidFill>
        </p:spPr>
        <p:txBody>
          <a:bodyPr wrap="none">
            <a:spAutoFit/>
          </a:bodyPr>
          <a:lstStyle/>
          <a:p>
            <a:r>
              <a:rPr lang="fr-BE" sz="2400" b="1" dirty="0" err="1">
                <a:solidFill>
                  <a:schemeClr val="tx1">
                    <a:lumMod val="75000"/>
                    <a:lumOff val="25000"/>
                  </a:schemeClr>
                </a:solidFill>
                <a:latin typeface="Calibri" panose="020F0502020204030204" pitchFamily="34" charset="0"/>
                <a:cs typeface="Calibri" panose="020F0502020204030204" pitchFamily="34" charset="0"/>
              </a:rPr>
              <a:t>Dragonflies</a:t>
            </a:r>
            <a:endParaRPr lang="fr-BE" sz="24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2" name="ZoneTexte 31"/>
          <p:cNvSpPr txBox="1"/>
          <p:nvPr/>
        </p:nvSpPr>
        <p:spPr>
          <a:xfrm>
            <a:off x="3563611" y="2458462"/>
            <a:ext cx="4520789" cy="369332"/>
          </a:xfrm>
          <a:prstGeom prst="rect">
            <a:avLst/>
          </a:prstGeom>
          <a:solidFill>
            <a:schemeClr val="bg1"/>
          </a:solidFill>
        </p:spPr>
        <p:txBody>
          <a:bodyPr wrap="none" rtlCol="0">
            <a:spAutoFit/>
          </a:bodyPr>
          <a:lstStyle/>
          <a:p>
            <a:r>
              <a:rPr lang="fr-BE" b="1" dirty="0">
                <a:solidFill>
                  <a:schemeClr val="accent4"/>
                </a:solidFill>
              </a:rPr>
              <a:t>180 </a:t>
            </a:r>
            <a:r>
              <a:rPr lang="fr-BE" b="1" dirty="0" err="1">
                <a:solidFill>
                  <a:schemeClr val="accent4"/>
                </a:solidFill>
              </a:rPr>
              <a:t>professionals</a:t>
            </a:r>
            <a:r>
              <a:rPr lang="fr-BE" b="1" dirty="0">
                <a:solidFill>
                  <a:schemeClr val="accent4"/>
                </a:solidFill>
              </a:rPr>
              <a:t>  = 73% of </a:t>
            </a:r>
            <a:r>
              <a:rPr lang="fr-BE" b="1" dirty="0" err="1">
                <a:solidFill>
                  <a:schemeClr val="accent4"/>
                </a:solidFill>
              </a:rPr>
              <a:t>species</a:t>
            </a:r>
            <a:r>
              <a:rPr lang="fr-BE" b="1" dirty="0">
                <a:solidFill>
                  <a:schemeClr val="accent4"/>
                </a:solidFill>
              </a:rPr>
              <a:t> area</a:t>
            </a:r>
          </a:p>
        </p:txBody>
      </p:sp>
      <p:sp>
        <p:nvSpPr>
          <p:cNvPr id="33" name="ZoneTexte 32"/>
          <p:cNvSpPr txBox="1"/>
          <p:nvPr/>
        </p:nvSpPr>
        <p:spPr>
          <a:xfrm>
            <a:off x="3563611" y="2797016"/>
            <a:ext cx="4328429" cy="369332"/>
          </a:xfrm>
          <a:prstGeom prst="rect">
            <a:avLst/>
          </a:prstGeom>
          <a:solidFill>
            <a:schemeClr val="bg1"/>
          </a:solidFill>
        </p:spPr>
        <p:txBody>
          <a:bodyPr wrap="none" rtlCol="0">
            <a:spAutoFit/>
          </a:bodyPr>
          <a:lstStyle/>
          <a:p>
            <a:r>
              <a:rPr lang="fr-BE" b="1" dirty="0">
                <a:solidFill>
                  <a:schemeClr val="accent2"/>
                </a:solidFill>
              </a:rPr>
              <a:t>2000 </a:t>
            </a:r>
            <a:r>
              <a:rPr lang="fr-BE" b="1" dirty="0" err="1">
                <a:solidFill>
                  <a:schemeClr val="accent2"/>
                </a:solidFill>
              </a:rPr>
              <a:t>volunteers</a:t>
            </a:r>
            <a:r>
              <a:rPr lang="fr-BE" b="1" dirty="0">
                <a:solidFill>
                  <a:schemeClr val="accent2"/>
                </a:solidFill>
              </a:rPr>
              <a:t> = 73% of </a:t>
            </a:r>
            <a:r>
              <a:rPr lang="fr-BE" b="1" dirty="0" err="1">
                <a:solidFill>
                  <a:schemeClr val="accent2"/>
                </a:solidFill>
              </a:rPr>
              <a:t>species</a:t>
            </a:r>
            <a:r>
              <a:rPr lang="fr-BE" b="1" dirty="0">
                <a:solidFill>
                  <a:schemeClr val="accent2"/>
                </a:solidFill>
              </a:rPr>
              <a:t> area</a:t>
            </a:r>
          </a:p>
        </p:txBody>
      </p:sp>
      <p:sp>
        <p:nvSpPr>
          <p:cNvPr id="34" name="ZoneTexte 33"/>
          <p:cNvSpPr txBox="1"/>
          <p:nvPr/>
        </p:nvSpPr>
        <p:spPr>
          <a:xfrm>
            <a:off x="9009809" y="3905358"/>
            <a:ext cx="1346844" cy="369332"/>
          </a:xfrm>
          <a:prstGeom prst="rect">
            <a:avLst/>
          </a:prstGeom>
          <a:solidFill>
            <a:schemeClr val="bg1"/>
          </a:solidFill>
        </p:spPr>
        <p:txBody>
          <a:bodyPr wrap="none" rtlCol="0">
            <a:spAutoFit/>
          </a:bodyPr>
          <a:lstStyle/>
          <a:p>
            <a:r>
              <a:rPr lang="fr-BE" b="1" dirty="0"/>
              <a:t>2008-2018</a:t>
            </a:r>
          </a:p>
        </p:txBody>
      </p:sp>
      <p:sp>
        <p:nvSpPr>
          <p:cNvPr id="35" name="ZoneTexte 34"/>
          <p:cNvSpPr txBox="1"/>
          <p:nvPr/>
        </p:nvSpPr>
        <p:spPr>
          <a:xfrm rot="16200000">
            <a:off x="-838043" y="3539392"/>
            <a:ext cx="3252770" cy="646331"/>
          </a:xfrm>
          <a:prstGeom prst="rect">
            <a:avLst/>
          </a:prstGeom>
          <a:noFill/>
        </p:spPr>
        <p:txBody>
          <a:bodyPr wrap="square" rtlCol="0">
            <a:spAutoFit/>
          </a:bodyPr>
          <a:lstStyle/>
          <a:p>
            <a:r>
              <a:rPr lang="en-US" b="1" dirty="0">
                <a:solidFill>
                  <a:srgbClr val="0070C0"/>
                </a:solidFill>
              </a:rPr>
              <a:t>Size of distribution area (number of 5x5 km squares)</a:t>
            </a:r>
            <a:endParaRPr lang="fr-BE" b="1" dirty="0">
              <a:solidFill>
                <a:srgbClr val="0070C0"/>
              </a:solidFill>
            </a:endParaRPr>
          </a:p>
        </p:txBody>
      </p:sp>
      <p:sp>
        <p:nvSpPr>
          <p:cNvPr id="4" name="ZoneTexte 3"/>
          <p:cNvSpPr txBox="1"/>
          <p:nvPr/>
        </p:nvSpPr>
        <p:spPr>
          <a:xfrm>
            <a:off x="983224" y="1427474"/>
            <a:ext cx="9585729" cy="646331"/>
          </a:xfrm>
          <a:prstGeom prst="rect">
            <a:avLst/>
          </a:prstGeom>
          <a:solidFill>
            <a:schemeClr val="bg1"/>
          </a:solidFill>
        </p:spPr>
        <p:txBody>
          <a:bodyPr wrap="square" rtlCol="0">
            <a:spAutoFit/>
          </a:bodyPr>
          <a:lstStyle/>
          <a:p>
            <a:r>
              <a:rPr lang="en-US" dirty="0"/>
              <a:t>The contribution of volunteers compared with professionals (working in NGOs, universities, consultancies) in terms of understanding the distribution area of species.</a:t>
            </a:r>
            <a:endParaRPr lang="fr-BE" dirty="0"/>
          </a:p>
        </p:txBody>
      </p:sp>
      <p:sp>
        <p:nvSpPr>
          <p:cNvPr id="8" name="Rectangle 7"/>
          <p:cNvSpPr/>
          <p:nvPr/>
        </p:nvSpPr>
        <p:spPr>
          <a:xfrm>
            <a:off x="9025700" y="2707084"/>
            <a:ext cx="1119217" cy="276999"/>
          </a:xfrm>
          <a:prstGeom prst="rect">
            <a:avLst/>
          </a:prstGeom>
          <a:solidFill>
            <a:schemeClr val="bg1"/>
          </a:solidFill>
        </p:spPr>
        <p:txBody>
          <a:bodyPr wrap="none">
            <a:spAutoFit/>
          </a:bodyPr>
          <a:lstStyle/>
          <a:p>
            <a:r>
              <a:rPr lang="fr-BE" sz="1200" b="1" dirty="0" err="1">
                <a:solidFill>
                  <a:schemeClr val="accent4"/>
                </a:solidFill>
              </a:rPr>
              <a:t>Professionals</a:t>
            </a:r>
            <a:endParaRPr lang="fr-BE" sz="1200" dirty="0"/>
          </a:p>
        </p:txBody>
      </p:sp>
      <p:sp>
        <p:nvSpPr>
          <p:cNvPr id="36" name="Rectangle 35"/>
          <p:cNvSpPr/>
          <p:nvPr/>
        </p:nvSpPr>
        <p:spPr>
          <a:xfrm>
            <a:off x="9025699" y="3027849"/>
            <a:ext cx="953338" cy="276999"/>
          </a:xfrm>
          <a:prstGeom prst="rect">
            <a:avLst/>
          </a:prstGeom>
          <a:solidFill>
            <a:schemeClr val="bg1"/>
          </a:solidFill>
        </p:spPr>
        <p:txBody>
          <a:bodyPr wrap="none">
            <a:spAutoFit/>
          </a:bodyPr>
          <a:lstStyle/>
          <a:p>
            <a:r>
              <a:rPr lang="fr-BE" sz="1200" b="1" dirty="0" err="1">
                <a:solidFill>
                  <a:schemeClr val="accent2"/>
                </a:solidFill>
              </a:rPr>
              <a:t>Volunteers</a:t>
            </a:r>
            <a:endParaRPr lang="fr-BE" sz="1200" dirty="0">
              <a:solidFill>
                <a:schemeClr val="accent2"/>
              </a:solidFill>
            </a:endParaRPr>
          </a:p>
        </p:txBody>
      </p:sp>
    </p:spTree>
    <p:extLst>
      <p:ext uri="{BB962C8B-B14F-4D97-AF65-F5344CB8AC3E}">
        <p14:creationId xmlns:p14="http://schemas.microsoft.com/office/powerpoint/2010/main" val="291200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4576</TotalTime>
  <Words>2356</Words>
  <Application>Microsoft Office PowerPoint</Application>
  <PresentationFormat>Grand écran</PresentationFormat>
  <Paragraphs>219</Paragraphs>
  <Slides>16</Slides>
  <Notes>16</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16</vt:i4>
      </vt:variant>
    </vt:vector>
  </HeadingPairs>
  <TitlesOfParts>
    <vt:vector size="22" baseType="lpstr">
      <vt:lpstr>Arial</vt:lpstr>
      <vt:lpstr>Calibri</vt:lpstr>
      <vt:lpstr>Times New Roman</vt:lpstr>
      <vt:lpstr>Trebuchet MS</vt:lpstr>
      <vt:lpstr>Wingdings 3</vt:lpstr>
      <vt:lpstr>Facette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Dufrêne Marc</dc:creator>
  <cp:lastModifiedBy>DEROCHETTE Luc</cp:lastModifiedBy>
  <cp:revision>559</cp:revision>
  <cp:lastPrinted>2024-03-17T17:23:29Z</cp:lastPrinted>
  <dcterms:created xsi:type="dcterms:W3CDTF">2023-03-29T07:50:23Z</dcterms:created>
  <dcterms:modified xsi:type="dcterms:W3CDTF">2024-03-18T13:41:43Z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7a477d1-147d-4e34-b5e3-7b26d2f44870_Enabled">
    <vt:lpwstr>true</vt:lpwstr>
  </property>
  <property fmtid="{D5CDD505-2E9C-101B-9397-08002B2CF9AE}" pid="3" name="MSIP_Label_97a477d1-147d-4e34-b5e3-7b26d2f44870_SetDate">
    <vt:lpwstr>2024-03-18T13:41:28Z</vt:lpwstr>
  </property>
  <property fmtid="{D5CDD505-2E9C-101B-9397-08002B2CF9AE}" pid="4" name="MSIP_Label_97a477d1-147d-4e34-b5e3-7b26d2f44870_Method">
    <vt:lpwstr>Standard</vt:lpwstr>
  </property>
  <property fmtid="{D5CDD505-2E9C-101B-9397-08002B2CF9AE}" pid="5" name="MSIP_Label_97a477d1-147d-4e34-b5e3-7b26d2f44870_Name">
    <vt:lpwstr>97a477d1-147d-4e34-b5e3-7b26d2f44870</vt:lpwstr>
  </property>
  <property fmtid="{D5CDD505-2E9C-101B-9397-08002B2CF9AE}" pid="6" name="MSIP_Label_97a477d1-147d-4e34-b5e3-7b26d2f44870_SiteId">
    <vt:lpwstr>1f816a84-7aa6-4a56-b22a-7b3452fa8681</vt:lpwstr>
  </property>
  <property fmtid="{D5CDD505-2E9C-101B-9397-08002B2CF9AE}" pid="7" name="MSIP_Label_97a477d1-147d-4e34-b5e3-7b26d2f44870_ActionId">
    <vt:lpwstr>b2bd972f-cbc8-4054-85a0-e7d744b3719a</vt:lpwstr>
  </property>
  <property fmtid="{D5CDD505-2E9C-101B-9397-08002B2CF9AE}" pid="8" name="MSIP_Label_97a477d1-147d-4e34-b5e3-7b26d2f44870_ContentBits">
    <vt:lpwstr>0</vt:lpwstr>
  </property>
</Properties>
</file>