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iL8H/LpvFCq5osBJSZ4b9Q9cgi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1248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n&#233;es%20observations.be%20et%20UMons\Extractions%20Dump\Projets\Stats%20list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n&#233;es%20observations.be%20et%20UMons\Extractions%20Dump\Projets\Stats%20list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n&#233;es%20observations.be%20et%20UMons\Extractions%20Dump\Projets\Stats%20list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Donn&#233;es%20observations.be%20et%20UMons\Extractions%20Dump\Projets\Stats%20list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Observateurs!$E$3</c:f>
              <c:strCache>
                <c:ptCount val="1"/>
                <c:pt idx="0">
                  <c:v>All Observers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numRef>
              <c:f>Observateurs!$D$4:$D$19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Observateurs!$E$4:$E$19</c:f>
              <c:numCache>
                <c:formatCode>General</c:formatCode>
                <c:ptCount val="16"/>
                <c:pt idx="0">
                  <c:v>909</c:v>
                </c:pt>
                <c:pt idx="1">
                  <c:v>1899</c:v>
                </c:pt>
                <c:pt idx="2">
                  <c:v>2155</c:v>
                </c:pt>
                <c:pt idx="3">
                  <c:v>2536</c:v>
                </c:pt>
                <c:pt idx="4">
                  <c:v>2724</c:v>
                </c:pt>
                <c:pt idx="5">
                  <c:v>3031</c:v>
                </c:pt>
                <c:pt idx="6">
                  <c:v>3363</c:v>
                </c:pt>
                <c:pt idx="7">
                  <c:v>3716</c:v>
                </c:pt>
                <c:pt idx="8">
                  <c:v>3815</c:v>
                </c:pt>
                <c:pt idx="9">
                  <c:v>4231</c:v>
                </c:pt>
                <c:pt idx="10">
                  <c:v>4646</c:v>
                </c:pt>
                <c:pt idx="11">
                  <c:v>5596</c:v>
                </c:pt>
                <c:pt idx="12">
                  <c:v>8527</c:v>
                </c:pt>
                <c:pt idx="13">
                  <c:v>18016</c:v>
                </c:pt>
                <c:pt idx="14">
                  <c:v>18591</c:v>
                </c:pt>
                <c:pt idx="15">
                  <c:v>22096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49-409C-A595-4ADC442D2E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6296992"/>
        <c:axId val="1166301152"/>
      </c:areaChart>
      <c:catAx>
        <c:axId val="11662969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66301152"/>
        <c:crosses val="autoZero"/>
        <c:auto val="1"/>
        <c:lblAlgn val="ctr"/>
        <c:lblOffset val="100"/>
        <c:noMultiLvlLbl val="0"/>
      </c:catAx>
      <c:valAx>
        <c:axId val="1166301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1662969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Observateurs!$E$3</c:f>
              <c:strCache>
                <c:ptCount val="1"/>
                <c:pt idx="0">
                  <c:v>All Observers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Observateurs!$D$4:$D$19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Observateurs!$E$4:$E$19</c:f>
              <c:numCache>
                <c:formatCode>General</c:formatCode>
                <c:ptCount val="16"/>
                <c:pt idx="0">
                  <c:v>909</c:v>
                </c:pt>
                <c:pt idx="1">
                  <c:v>1899</c:v>
                </c:pt>
                <c:pt idx="2">
                  <c:v>2155</c:v>
                </c:pt>
                <c:pt idx="3">
                  <c:v>2536</c:v>
                </c:pt>
                <c:pt idx="4">
                  <c:v>2724</c:v>
                </c:pt>
                <c:pt idx="5">
                  <c:v>3031</c:v>
                </c:pt>
                <c:pt idx="6">
                  <c:v>3363</c:v>
                </c:pt>
                <c:pt idx="7">
                  <c:v>3716</c:v>
                </c:pt>
                <c:pt idx="8">
                  <c:v>3815</c:v>
                </c:pt>
                <c:pt idx="9">
                  <c:v>4231</c:v>
                </c:pt>
                <c:pt idx="10">
                  <c:v>4646</c:v>
                </c:pt>
                <c:pt idx="11">
                  <c:v>5596</c:v>
                </c:pt>
                <c:pt idx="12">
                  <c:v>8527</c:v>
                </c:pt>
                <c:pt idx="13">
                  <c:v>18016</c:v>
                </c:pt>
                <c:pt idx="14">
                  <c:v>18591</c:v>
                </c:pt>
                <c:pt idx="15">
                  <c:v>22096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FAC-47CA-89CC-14FCED193D87}"/>
            </c:ext>
          </c:extLst>
        </c:ser>
        <c:ser>
          <c:idx val="1"/>
          <c:order val="1"/>
          <c:tx>
            <c:strRef>
              <c:f>Observateurs!$F$3</c:f>
              <c:strCache>
                <c:ptCount val="1"/>
                <c:pt idx="0">
                  <c:v>FR observers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Observateurs!$D$4:$D$19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Observateurs!$F$4:$F$19</c:f>
              <c:numCache>
                <c:formatCode>General</c:formatCode>
                <c:ptCount val="16"/>
                <c:pt idx="0">
                  <c:v>329</c:v>
                </c:pt>
                <c:pt idx="1">
                  <c:v>848</c:v>
                </c:pt>
                <c:pt idx="2">
                  <c:v>1057</c:v>
                </c:pt>
                <c:pt idx="3">
                  <c:v>1243</c:v>
                </c:pt>
                <c:pt idx="4">
                  <c:v>1342</c:v>
                </c:pt>
                <c:pt idx="5">
                  <c:v>1531</c:v>
                </c:pt>
                <c:pt idx="6">
                  <c:v>1545</c:v>
                </c:pt>
                <c:pt idx="7">
                  <c:v>1673</c:v>
                </c:pt>
                <c:pt idx="8">
                  <c:v>1731</c:v>
                </c:pt>
                <c:pt idx="9">
                  <c:v>1829</c:v>
                </c:pt>
                <c:pt idx="10">
                  <c:v>1996</c:v>
                </c:pt>
                <c:pt idx="11">
                  <c:v>2314</c:v>
                </c:pt>
                <c:pt idx="12">
                  <c:v>3148</c:v>
                </c:pt>
                <c:pt idx="13">
                  <c:v>4266</c:v>
                </c:pt>
                <c:pt idx="14">
                  <c:v>4221</c:v>
                </c:pt>
                <c:pt idx="15">
                  <c:v>4762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FAC-47CA-89CC-14FCED193D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57915568"/>
        <c:axId val="1257925552"/>
      </c:lineChart>
      <c:catAx>
        <c:axId val="125791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7925552"/>
        <c:crosses val="autoZero"/>
        <c:auto val="1"/>
        <c:lblAlgn val="ctr"/>
        <c:lblOffset val="100"/>
        <c:noMultiLvlLbl val="0"/>
      </c:catAx>
      <c:valAx>
        <c:axId val="1257925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5791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Observateurs!$A$55:$A$74</c:f>
              <c:strCache>
                <c:ptCount val="20"/>
                <c:pt idx="0">
                  <c:v>Algae Seaweeds and other unicellular organisms</c:v>
                </c:pt>
                <c:pt idx="1">
                  <c:v>Other Invertebrates</c:v>
                </c:pt>
                <c:pt idx="2">
                  <c:v>Fish</c:v>
                </c:pt>
                <c:pt idx="3">
                  <c:v>Insects (other)</c:v>
                </c:pt>
                <c:pt idx="4">
                  <c:v>Molluscs</c:v>
                </c:pt>
                <c:pt idx="5">
                  <c:v>Locusts and Crickets (Orthoptera)</c:v>
                </c:pt>
                <c:pt idx="6">
                  <c:v>Reptiles and Amphibians</c:v>
                </c:pt>
                <c:pt idx="7">
                  <c:v>Mosses and Lichens</c:v>
                </c:pt>
                <c:pt idx="8">
                  <c:v>Nepomorpha and Gerromorpha</c:v>
                </c:pt>
                <c:pt idx="9">
                  <c:v>Other Arthropods (Arthropoda)</c:v>
                </c:pt>
                <c:pt idx="10">
                  <c:v>Dragonflies (Odonata)</c:v>
                </c:pt>
                <c:pt idx="11">
                  <c:v>Flies (Diptera)</c:v>
                </c:pt>
                <c:pt idx="12">
                  <c:v>Coleoptera</c:v>
                </c:pt>
                <c:pt idx="13">
                  <c:v>Mammals</c:v>
                </c:pt>
                <c:pt idx="14">
                  <c:v>Bees Wasps and Ants (Hymenoptera)</c:v>
                </c:pt>
                <c:pt idx="15">
                  <c:v>Fungi</c:v>
                </c:pt>
                <c:pt idx="16">
                  <c:v>Butterflies (Lepidoptera)</c:v>
                </c:pt>
                <c:pt idx="17">
                  <c:v>Moths (Lepidoptera)</c:v>
                </c:pt>
                <c:pt idx="18">
                  <c:v>Plants</c:v>
                </c:pt>
                <c:pt idx="19">
                  <c:v>Birds</c:v>
                </c:pt>
              </c:strCache>
            </c:strRef>
          </c:cat>
          <c:val>
            <c:numRef>
              <c:f>Observateurs!$B$55:$B$74</c:f>
              <c:numCache>
                <c:formatCode>General</c:formatCode>
                <c:ptCount val="20"/>
                <c:pt idx="0">
                  <c:v>38421</c:v>
                </c:pt>
                <c:pt idx="1">
                  <c:v>44723</c:v>
                </c:pt>
                <c:pt idx="2">
                  <c:v>63965</c:v>
                </c:pt>
                <c:pt idx="3">
                  <c:v>188703</c:v>
                </c:pt>
                <c:pt idx="4">
                  <c:v>394754</c:v>
                </c:pt>
                <c:pt idx="5">
                  <c:v>460607</c:v>
                </c:pt>
                <c:pt idx="6">
                  <c:v>553287</c:v>
                </c:pt>
                <c:pt idx="7">
                  <c:v>572240</c:v>
                </c:pt>
                <c:pt idx="8">
                  <c:v>742347</c:v>
                </c:pt>
                <c:pt idx="9">
                  <c:v>753301</c:v>
                </c:pt>
                <c:pt idx="10">
                  <c:v>1047132</c:v>
                </c:pt>
                <c:pt idx="11">
                  <c:v>1215642</c:v>
                </c:pt>
                <c:pt idx="12">
                  <c:v>1286499</c:v>
                </c:pt>
                <c:pt idx="13">
                  <c:v>1442891</c:v>
                </c:pt>
                <c:pt idx="14">
                  <c:v>1472034</c:v>
                </c:pt>
                <c:pt idx="15">
                  <c:v>2764342</c:v>
                </c:pt>
                <c:pt idx="16">
                  <c:v>3834514</c:v>
                </c:pt>
                <c:pt idx="17">
                  <c:v>6337481</c:v>
                </c:pt>
                <c:pt idx="18">
                  <c:v>10704315</c:v>
                </c:pt>
                <c:pt idx="19">
                  <c:v>34208028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34-4889-BD74-34A3458995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264836240"/>
        <c:axId val="1264842480"/>
      </c:barChart>
      <c:catAx>
        <c:axId val="12648362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4842480"/>
        <c:crosses val="autoZero"/>
        <c:auto val="1"/>
        <c:lblAlgn val="ctr"/>
        <c:lblOffset val="100"/>
        <c:noMultiLvlLbl val="0"/>
      </c:catAx>
      <c:valAx>
        <c:axId val="12648424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483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Observateurs!$I$31:$I$46</c:f>
              <c:numCache>
                <c:formatCode>General</c:formatCode>
                <c:ptCount val="16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  <c:pt idx="14">
                  <c:v>2022</c:v>
                </c:pt>
                <c:pt idx="15">
                  <c:v>2023</c:v>
                </c:pt>
              </c:numCache>
            </c:numRef>
          </c:cat>
          <c:val>
            <c:numRef>
              <c:f>Observateurs!$J$31:$J$46</c:f>
              <c:numCache>
                <c:formatCode>General</c:formatCode>
                <c:ptCount val="16"/>
                <c:pt idx="0">
                  <c:v>11</c:v>
                </c:pt>
                <c:pt idx="1">
                  <c:v>10</c:v>
                </c:pt>
                <c:pt idx="2">
                  <c:v>52</c:v>
                </c:pt>
                <c:pt idx="3">
                  <c:v>98</c:v>
                </c:pt>
                <c:pt idx="4">
                  <c:v>139</c:v>
                </c:pt>
                <c:pt idx="5">
                  <c:v>134</c:v>
                </c:pt>
                <c:pt idx="6">
                  <c:v>239</c:v>
                </c:pt>
                <c:pt idx="7">
                  <c:v>254</c:v>
                </c:pt>
                <c:pt idx="8">
                  <c:v>324</c:v>
                </c:pt>
                <c:pt idx="9">
                  <c:v>341</c:v>
                </c:pt>
                <c:pt idx="10">
                  <c:v>351</c:v>
                </c:pt>
                <c:pt idx="11">
                  <c:v>316</c:v>
                </c:pt>
                <c:pt idx="12">
                  <c:v>322</c:v>
                </c:pt>
                <c:pt idx="13">
                  <c:v>335</c:v>
                </c:pt>
                <c:pt idx="14">
                  <c:v>288</c:v>
                </c:pt>
                <c:pt idx="15">
                  <c:v>322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D09-4702-8A63-53D4839EAE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264820848"/>
        <c:axId val="1264834992"/>
      </c:lineChart>
      <c:catAx>
        <c:axId val="1264820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4834992"/>
        <c:crosses val="autoZero"/>
        <c:auto val="1"/>
        <c:lblAlgn val="ctr"/>
        <c:lblOffset val="100"/>
        <c:noMultiLvlLbl val="0"/>
      </c:catAx>
      <c:valAx>
        <c:axId val="126483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264820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‹N°›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9" name="Google Shape;39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Deux associations qui avaient des projets similaires.</a:t>
            </a:r>
            <a:endParaRPr/>
          </a:p>
        </p:txBody>
      </p:sp>
      <p:sp>
        <p:nvSpPr>
          <p:cNvPr id="400" name="Google Shape;400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0" name="Google Shape;25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Calibri"/>
              <a:buNone/>
            </a:pPr>
            <a:r>
              <a:rPr lang="en-US">
                <a:solidFill>
                  <a:schemeClr val="lt2"/>
                </a:solidFill>
              </a:rPr>
              <a:t>Pôles = Historiquement des associations qui se sont regroupées dans Natagora -&gt; durée dans le temps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251" name="Google Shape;25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 tick all the boxes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Citizens : Birds and Butterflies in Garden</a:t>
            </a:r>
            <a:endParaRPr/>
          </a:p>
        </p:txBody>
      </p:sp>
      <p:sp>
        <p:nvSpPr>
          <p:cNvPr id="335" name="Google Shape;3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2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slide">
  <p:cSld name="Contact slide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8"/>
          <p:cNvPicPr preferRelativeResize="0"/>
          <p:nvPr/>
        </p:nvPicPr>
        <p:blipFill rotWithShape="1">
          <a:blip r:embed="rId2">
            <a:alphaModFix/>
          </a:blip>
          <a:srcRect l="954" t="4253" r="14760" b="856"/>
          <a:stretch/>
        </p:blipFill>
        <p:spPr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8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8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7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Char char="→"/>
              <a:defRPr>
                <a:solidFill>
                  <a:schemeClr val="lt1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8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2" name="Google Shape;82;p48"/>
          <p:cNvPicPr preferRelativeResize="0"/>
          <p:nvPr/>
        </p:nvPicPr>
        <p:blipFill rotWithShape="1">
          <a:blip r:embed="rId3">
            <a:alphaModFix/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8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84" name="Google Shape;84;p48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8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dk1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5624" y="2599180"/>
            <a:ext cx="1412751" cy="165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ête de chapitre">
  <p:cSld name="tête de chapitre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365760" y="1862668"/>
            <a:ext cx="8392160" cy="30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4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et image 1/3">
  <p:cSld name="text et image 1/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5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5535507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>
            <a:spLocks noGrp="1"/>
          </p:cNvSpPr>
          <p:nvPr>
            <p:ph type="pic" idx="2"/>
          </p:nvPr>
        </p:nvSpPr>
        <p:spPr>
          <a:xfrm>
            <a:off x="6112933" y="0"/>
            <a:ext cx="3031067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5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5543662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06" name="Google Shape;106;p25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5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e de titre" type="title">
  <p:cSld name="TITLE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1" y="0"/>
            <a:ext cx="9144000" cy="68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6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1" name="Google Shape;111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6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4" name="Google Shape;114;p26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6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Diapositive de titre">
  <p:cSld name="1_Diapositive de titr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7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7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3" name="Google Shape;123;p27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7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7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Diapositive de titre">
  <p:cSld name="2_Diapositive de titre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9" name="Google Shape;129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8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8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32" name="Google Shape;132;p28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28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8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3_Diapositive de titre">
  <p:cSld name="3_Diapositive de titr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9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9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1" name="Google Shape;141;p29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29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9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4_Diapositive de titre">
  <p:cSld name="4_Diapositive de titre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30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30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0" name="Google Shape;150;p30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30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0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5_Diapositive de titre">
  <p:cSld name="5_Diapositive de titre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1"/>
          <p:cNvPicPr preferRelativeResize="0"/>
          <p:nvPr/>
        </p:nvPicPr>
        <p:blipFill rotWithShape="1">
          <a:blip r:embed="rId2">
            <a:alphaModFix/>
          </a:blip>
          <a:srcRect r="12062"/>
          <a:stretch/>
        </p:blipFill>
        <p:spPr>
          <a:xfrm>
            <a:off x="0" y="-8577"/>
            <a:ext cx="9144000" cy="68665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31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6" name="Google Shape;15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1"/>
          <p:cNvSpPr txBox="1">
            <a:spLocks noGrp="1"/>
          </p:cNvSpPr>
          <p:nvPr>
            <p:ph type="ctrTitle"/>
          </p:nvPr>
        </p:nvSpPr>
        <p:spPr>
          <a:xfrm>
            <a:off x="207481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subTitle" idx="1"/>
          </p:nvPr>
        </p:nvSpPr>
        <p:spPr>
          <a:xfrm>
            <a:off x="207481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9" name="Google Shape;159;p31"/>
          <p:cNvSpPr txBox="1"/>
          <p:nvPr/>
        </p:nvSpPr>
        <p:spPr>
          <a:xfrm>
            <a:off x="727631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31"/>
          <p:cNvSpPr txBox="1">
            <a:spLocks noGrp="1"/>
          </p:cNvSpPr>
          <p:nvPr>
            <p:ph type="ftr" idx="11"/>
          </p:nvPr>
        </p:nvSpPr>
        <p:spPr>
          <a:xfrm>
            <a:off x="942181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dt" idx="10"/>
          </p:nvPr>
        </p:nvSpPr>
        <p:spPr>
          <a:xfrm>
            <a:off x="55591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oogle Shape;24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1" y="0"/>
            <a:ext cx="9144000" cy="6854700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0"/>
          <p:cNvSpPr/>
          <p:nvPr/>
        </p:nvSpPr>
        <p:spPr>
          <a:xfrm>
            <a:off x="-1" y="4192438"/>
            <a:ext cx="9144002" cy="2662262"/>
          </a:xfrm>
          <a:prstGeom prst="rect">
            <a:avLst/>
          </a:prstGeom>
          <a:solidFill>
            <a:schemeClr val="lt1">
              <a:alpha val="5294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" name="Google Shape;2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33628" y="0"/>
            <a:ext cx="1379454" cy="193716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40"/>
          <p:cNvSpPr txBox="1">
            <a:spLocks noGrp="1"/>
          </p:cNvSpPr>
          <p:nvPr>
            <p:ph type="ctrTitle"/>
          </p:nvPr>
        </p:nvSpPr>
        <p:spPr>
          <a:xfrm>
            <a:off x="224415" y="4571525"/>
            <a:ext cx="8446332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1F343D"/>
              </a:buClr>
              <a:buSzPts val="4100"/>
              <a:buFont typeface="Calibri"/>
              <a:buNone/>
              <a:defRPr sz="4100" b="1">
                <a:solidFill>
                  <a:srgbClr val="1F343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0"/>
          <p:cNvSpPr txBox="1">
            <a:spLocks noGrp="1"/>
          </p:cNvSpPr>
          <p:nvPr>
            <p:ph type="subTitle" idx="1"/>
          </p:nvPr>
        </p:nvSpPr>
        <p:spPr>
          <a:xfrm>
            <a:off x="224415" y="5641674"/>
            <a:ext cx="8446332" cy="103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None/>
              <a:defRPr sz="2400">
                <a:solidFill>
                  <a:schemeClr val="dk1"/>
                </a:solidFill>
              </a:defRPr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65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" name="Google Shape;29;p40"/>
          <p:cNvSpPr txBox="1"/>
          <p:nvPr/>
        </p:nvSpPr>
        <p:spPr>
          <a:xfrm>
            <a:off x="753015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0;p40"/>
          <p:cNvSpPr txBox="1">
            <a:spLocks noGrp="1"/>
          </p:cNvSpPr>
          <p:nvPr>
            <p:ph type="ftr" idx="11"/>
          </p:nvPr>
        </p:nvSpPr>
        <p:spPr>
          <a:xfrm>
            <a:off x="967565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0"/>
          <p:cNvSpPr txBox="1">
            <a:spLocks noGrp="1"/>
          </p:cNvSpPr>
          <p:nvPr>
            <p:ph type="dt" idx="10"/>
          </p:nvPr>
        </p:nvSpPr>
        <p:spPr>
          <a:xfrm>
            <a:off x="80975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66" name="Google Shape;166;p32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2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 type="titleOnly">
  <p:cSld name="TITLE_ONLY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3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3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4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75" name="Google Shape;175;p34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34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ontent and picture">
  <p:cSld name="2_content and picture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5"/>
          <p:cNvSpPr/>
          <p:nvPr/>
        </p:nvSpPr>
        <p:spPr>
          <a:xfrm>
            <a:off x="0" y="0"/>
            <a:ext cx="611293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5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5518909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5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552704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7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Char char="→"/>
              <a:defRPr>
                <a:solidFill>
                  <a:schemeClr val="dk1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  <a:defRPr>
                <a:solidFill>
                  <a:schemeClr val="dk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p35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82" name="Google Shape;182;p35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156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5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84" name="Google Shape;184;p35"/>
          <p:cNvPicPr preferRelativeResize="0"/>
          <p:nvPr/>
        </p:nvPicPr>
        <p:blipFill rotWithShape="1">
          <a:blip r:embed="rId2">
            <a:alphaModFix/>
          </a:blip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5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et image 1/2">
  <p:cSld name="text et image 1/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6"/>
          <p:cNvSpPr txBox="1">
            <a:spLocks noGrp="1"/>
          </p:cNvSpPr>
          <p:nvPr>
            <p:ph type="title"/>
          </p:nvPr>
        </p:nvSpPr>
        <p:spPr>
          <a:xfrm>
            <a:off x="365761" y="0"/>
            <a:ext cx="3963334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36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89" name="Google Shape;189;p36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3969173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0" name="Google Shape;190;p36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1" name="Google Shape;191;p36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36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7"/>
          <p:cNvSpPr/>
          <p:nvPr/>
        </p:nvSpPr>
        <p:spPr>
          <a:xfrm>
            <a:off x="0" y="3426863"/>
            <a:ext cx="9144000" cy="343113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7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96" name="Google Shape;196;p37"/>
          <p:cNvPicPr preferRelativeResize="0"/>
          <p:nvPr/>
        </p:nvPicPr>
        <p:blipFill rotWithShape="1">
          <a:blip r:embed="rId2">
            <a:alphaModFix/>
          </a:blip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7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37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99" name="Google Shape;199;p37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7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slide">
  <p:cSld name="Contact slide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38"/>
          <p:cNvPicPr preferRelativeResize="0"/>
          <p:nvPr/>
        </p:nvPicPr>
        <p:blipFill rotWithShape="1">
          <a:blip r:embed="rId2">
            <a:alphaModFix/>
          </a:blip>
          <a:srcRect l="559" t="4269" r="14819" b="460"/>
          <a:stretch/>
        </p:blipFill>
        <p:spPr>
          <a:xfrm>
            <a:off x="1" y="-1"/>
            <a:ext cx="9143999" cy="6866627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8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8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5" name="Google Shape;205;p38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38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207" name="Google Shape;207;p38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38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09" name="Google Shape;209;p38"/>
          <p:cNvPicPr preferRelativeResize="0"/>
          <p:nvPr/>
        </p:nvPicPr>
        <p:blipFill rotWithShape="1">
          <a:blip r:embed="rId3">
            <a:alphaModFix/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dk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5624" y="2599180"/>
            <a:ext cx="1412751" cy="16596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ête de chapitre">
  <p:cSld name="Tête de chapitre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1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34" name="Google Shape;34;p41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1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1"/>
          <p:cNvSpPr txBox="1">
            <a:spLocks noGrp="1"/>
          </p:cNvSpPr>
          <p:nvPr>
            <p:ph type="title"/>
          </p:nvPr>
        </p:nvSpPr>
        <p:spPr>
          <a:xfrm>
            <a:off x="365760" y="1862668"/>
            <a:ext cx="8392160" cy="3009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alibri"/>
              <a:buNone/>
              <a:defRPr sz="28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2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2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0" name="Google Shape;40;p42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2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3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3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ontent and picture">
  <p:cSld name="3_content and picture">
    <p:bg>
      <p:bgPr>
        <a:solidFill>
          <a:schemeClr val="lt1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4"/>
          <p:cNvSpPr/>
          <p:nvPr/>
        </p:nvSpPr>
        <p:spPr>
          <a:xfrm>
            <a:off x="0" y="0"/>
            <a:ext cx="6112933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44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5518909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552704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76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160"/>
              <a:buChar char="→"/>
              <a:defRPr>
                <a:solidFill>
                  <a:schemeClr val="lt1"/>
                </a:solidFill>
              </a:defRPr>
            </a:lvl1pPr>
            <a:lvl2pPr marL="914400" lvl="1" indent="-3683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2200"/>
              <a:buChar char="•"/>
              <a:defRPr>
                <a:solidFill>
                  <a:schemeClr val="lt1"/>
                </a:solidFill>
              </a:defRPr>
            </a:lvl2pPr>
            <a:lvl3pPr marL="1371600" lvl="2" indent="-3302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156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" name="Google Shape;54;p44"/>
          <p:cNvPicPr preferRelativeResize="0"/>
          <p:nvPr/>
        </p:nvPicPr>
        <p:blipFill rotWithShape="1">
          <a:blip r:embed="rId2">
            <a:alphaModFix/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et image 1/3">
  <p:cSld name="text et image 1/3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45"/>
          <p:cNvSpPr>
            <a:spLocks noGrp="1"/>
          </p:cNvSpPr>
          <p:nvPr>
            <p:ph type="pic" idx="2"/>
          </p:nvPr>
        </p:nvSpPr>
        <p:spPr>
          <a:xfrm>
            <a:off x="6307138" y="0"/>
            <a:ext cx="2836862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45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5747173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45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575564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45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0" name="Google Shape;60;p45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5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et image 1/2">
  <p:cSld name="text et image 1/2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6"/>
          <p:cNvSpPr>
            <a:spLocks noGrp="1"/>
          </p:cNvSpPr>
          <p:nvPr>
            <p:ph type="pic" idx="2"/>
          </p:nvPr>
        </p:nvSpPr>
        <p:spPr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6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3997151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6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400304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147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20"/>
              <a:buChar char="→"/>
              <a:defRPr/>
            </a:lvl1pPr>
            <a:lvl2pPr marL="914400" lvl="1" indent="-35433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SzPts val="198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46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67" name="Google Shape;67;p46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6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7"/>
          <p:cNvSpPr/>
          <p:nvPr/>
        </p:nvSpPr>
        <p:spPr>
          <a:xfrm>
            <a:off x="0" y="3426863"/>
            <a:ext cx="9144000" cy="3431137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47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7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" name="Google Shape;73;p47"/>
          <p:cNvPicPr preferRelativeResize="0"/>
          <p:nvPr/>
        </p:nvPicPr>
        <p:blipFill rotWithShape="1">
          <a:blip r:embed="rId2">
            <a:alphaModFix/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47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75" name="Google Shape;75;p47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7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576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2160"/>
              <a:buFont typeface="Calibri"/>
              <a:buChar char="→"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2" name="Google Shape;12;p21"/>
          <p:cNvPicPr preferRelativeResize="0"/>
          <p:nvPr/>
        </p:nvPicPr>
        <p:blipFill rotWithShape="1">
          <a:blip r:embed="rId13">
            <a:alphaModFix/>
          </a:blip>
          <a:srcRect t="24070"/>
          <a:stretch/>
        </p:blipFill>
        <p:spPr>
          <a:xfrm>
            <a:off x="216684" y="6269864"/>
            <a:ext cx="450991" cy="3967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1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15" name="Google Shape;15;p21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3"/>
          <p:cNvSpPr txBox="1">
            <a:spLocks noGrp="1"/>
          </p:cNvSpPr>
          <p:nvPr>
            <p:ph type="title"/>
          </p:nvPr>
        </p:nvSpPr>
        <p:spPr>
          <a:xfrm>
            <a:off x="365760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3300"/>
              <a:buFont typeface="Calibri"/>
              <a:buNone/>
              <a:defRPr sz="3300" b="0" i="0" u="none" strike="noStrike" cap="none">
                <a:solidFill>
                  <a:srgbClr val="B3C32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0" name="Google Shape;90;p23"/>
          <p:cNvSpPr txBox="1">
            <a:spLocks noGrp="1"/>
          </p:cNvSpPr>
          <p:nvPr>
            <p:ph type="body" idx="1"/>
          </p:nvPr>
        </p:nvSpPr>
        <p:spPr>
          <a:xfrm>
            <a:off x="365760" y="1564640"/>
            <a:ext cx="839216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576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  <a:defRPr sz="24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8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02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" name="Google Shape;91;p23"/>
          <p:cNvSpPr txBox="1"/>
          <p:nvPr/>
        </p:nvSpPr>
        <p:spPr>
          <a:xfrm>
            <a:off x="1388033" y="6357833"/>
            <a:ext cx="39793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1" i="0" u="none" strike="noStrik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|</a:t>
            </a:r>
            <a:endParaRPr sz="1000" b="0" i="0" u="none" strike="noStrik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23"/>
          <p:cNvPicPr preferRelativeResize="0"/>
          <p:nvPr/>
        </p:nvPicPr>
        <p:blipFill rotWithShape="1">
          <a:blip r:embed="rId18">
            <a:alphaModFix/>
          </a:blip>
          <a:srcRect b="16682"/>
          <a:stretch/>
        </p:blipFill>
        <p:spPr>
          <a:xfrm>
            <a:off x="267336" y="6282483"/>
            <a:ext cx="356551" cy="348986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3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pn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doi.org/10.1007/s10531-017-1391-z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jpg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425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6292900"/>
            <a:ext cx="9144000" cy="650017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219" name="Google Shape;219;p1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220" name="Google Shape;220;p1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26/02/2024</a:t>
            </a:r>
            <a:endParaRPr sz="900"/>
          </a:p>
        </p:txBody>
      </p:sp>
      <p:sp>
        <p:nvSpPr>
          <p:cNvPr id="221" name="Google Shape;221;p1"/>
          <p:cNvSpPr txBox="1"/>
          <p:nvPr/>
        </p:nvSpPr>
        <p:spPr>
          <a:xfrm>
            <a:off x="3455622" y="5372383"/>
            <a:ext cx="5759210" cy="137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alibri"/>
              <a:buNone/>
            </a:pPr>
            <a:r>
              <a:rPr lang="en-US" sz="3000" b="1" i="0" u="none" strike="noStrike" cap="none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Added value and revitalization of observers networks</a:t>
            </a:r>
            <a:endParaRPr sz="3000" b="1" i="0" u="none" strike="noStrike" cap="none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2" name="Google Shape;222;p1" descr="https://lh7-us.googleusercontent.com/UzunIvbhdSbYGUNztqk0mNXEJvoMXF4_PwONt1OIR4gc1jiIniVZ62kvUDMU0U2FGTk2tC81aZawfgTTwAwJrP20sQdHf81opA2QBVGIJxoTKFV1ESi1eyN1ZP1hO536VEAZBz0FUTaOA38ytBrrgw=s20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75950" y="6015049"/>
            <a:ext cx="1941425" cy="696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998" y="5923948"/>
            <a:ext cx="812439" cy="737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4707" y="5372383"/>
            <a:ext cx="2211412" cy="44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"/>
          <p:cNvSpPr txBox="1"/>
          <p:nvPr/>
        </p:nvSpPr>
        <p:spPr>
          <a:xfrm>
            <a:off x="1447467" y="6342057"/>
            <a:ext cx="311265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Jean-Sébastien Rousseau-Piot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1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58" name="Google Shape;358;p11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28/02/2024</a:t>
            </a:r>
            <a:endParaRPr sz="900"/>
          </a:p>
        </p:txBody>
      </p:sp>
      <p:pic>
        <p:nvPicPr>
          <p:cNvPr id="359" name="Google Shape;359;p11" descr="https://lh7-us.googleusercontent.com/xliAxamxktX8a5QPGKAdkR_F6_gX-H4NNr5wcJc2WK0bHJmDWtzkYkopgVxROhKZyEeA62Z4oFuO8Hu488NR8DNPF2RF9inVGbwaHwN7yl3OJsvm44nvnDJYQTVf77E8TUwQp8DclD7ilZdu1YRz6A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16334" y="648970"/>
            <a:ext cx="2622435" cy="2191928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11"/>
          <p:cNvSpPr txBox="1"/>
          <p:nvPr/>
        </p:nvSpPr>
        <p:spPr>
          <a:xfrm>
            <a:off x="282630" y="189914"/>
            <a:ext cx="4572000" cy="94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We’re using more and more the observation system for projects : lists, transects, structured projects…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/>
          <p:cNvSpPr txBox="1"/>
          <p:nvPr/>
        </p:nvSpPr>
        <p:spPr>
          <a:xfrm>
            <a:off x="10202035" y="3453987"/>
            <a:ext cx="1890347" cy="1433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rPr lang="en-US"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Evolution du nombre de données opportunistes, complete lists, structured projects, simple projects</a:t>
            </a:r>
            <a:endParaRPr sz="16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62" name="Google Shape;362;p11"/>
          <p:cNvGraphicFramePr/>
          <p:nvPr/>
        </p:nvGraphicFramePr>
        <p:xfrm>
          <a:off x="282630" y="112739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63" name="Google Shape;363;p11"/>
          <p:cNvSpPr txBox="1"/>
          <p:nvPr/>
        </p:nvSpPr>
        <p:spPr>
          <a:xfrm>
            <a:off x="9485345" y="4660366"/>
            <a:ext cx="1454067" cy="12003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Finalement assez impossible à trouver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1"/>
          <p:cNvSpPr txBox="1"/>
          <p:nvPr/>
        </p:nvSpPr>
        <p:spPr>
          <a:xfrm>
            <a:off x="5391368" y="2973595"/>
            <a:ext cx="3752631" cy="360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The main advantages are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all the data for all groups (birds, mammals, plants, fungi…) is in a unique database with a powerfull validation system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 can build highly structured projects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Powerfull Apps for fieldwork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Help of AI</a:t>
            </a:r>
            <a:endParaRPr/>
          </a:p>
          <a:p>
            <a:pPr marL="361950" marR="0" lvl="0" indent="-2476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5" name="Google Shape;365;p11" descr="https://lh7-us.googleusercontent.com/Yq4tCJoC7DbhpROcYR9vxR0xlHT6GEAou80FqDWRAdgOPXeu3zyuYAQuIqnLbMndKQPnUut9Po6FRprp5J4rh7OpLPxL2gJ9MSz1cUkLnkNajRMK8vGvldxU1gqtjvxAWcr13fqC9FUPWClNRo8RdA=s20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1369" y="157787"/>
            <a:ext cx="3307069" cy="2609110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1"/>
          <p:cNvSpPr txBox="1"/>
          <p:nvPr/>
        </p:nvSpPr>
        <p:spPr>
          <a:xfrm>
            <a:off x="349518" y="3869317"/>
            <a:ext cx="4572000" cy="94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80"/>
              <a:buFont typeface="Calibri"/>
              <a:buNone/>
            </a:pPr>
            <a:r>
              <a:rPr lang="en-US" sz="12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Evolution of the number of observers contributing to projects throught the system</a:t>
            </a:r>
            <a:endParaRPr sz="12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1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93802" y="4348586"/>
            <a:ext cx="796282" cy="17252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20203" y="4348586"/>
            <a:ext cx="797798" cy="17285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56598" y="4348585"/>
            <a:ext cx="796282" cy="17252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12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375" name="Google Shape;375;p12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76" name="Google Shape;376;p12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377" name="Google Shape;377;p12"/>
          <p:cNvSpPr txBox="1"/>
          <p:nvPr/>
        </p:nvSpPr>
        <p:spPr>
          <a:xfrm>
            <a:off x="515773" y="589034"/>
            <a:ext cx="6125172" cy="10058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20"/>
              <a:buFont typeface="Calibri"/>
              <a:buNone/>
            </a:pP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But there’s still a lot of work to do !</a:t>
            </a:r>
            <a:endParaRPr sz="28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378;p12"/>
          <p:cNvSpPr txBox="1"/>
          <p:nvPr/>
        </p:nvSpPr>
        <p:spPr>
          <a:xfrm>
            <a:off x="1138730" y="1410122"/>
            <a:ext cx="6689795" cy="360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195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Convert old observers to use the system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Learn observers to use the system in a better way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Inform observers about projects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Give more feedback about results to observers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Expand the team of validators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0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3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26/02/2024</a:t>
            </a:r>
            <a:endParaRPr sz="900"/>
          </a:p>
        </p:txBody>
      </p:sp>
      <p:sp>
        <p:nvSpPr>
          <p:cNvPr id="386" name="Google Shape;386;p13"/>
          <p:cNvSpPr txBox="1"/>
          <p:nvPr/>
        </p:nvSpPr>
        <p:spPr>
          <a:xfrm>
            <a:off x="622567" y="354312"/>
            <a:ext cx="8091573" cy="1582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Never lose sight that the main observer’s driver is satisfaction and never consider them as data-drones !</a:t>
            </a:r>
            <a:endParaRPr sz="24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13"/>
          <p:cNvSpPr txBox="1"/>
          <p:nvPr/>
        </p:nvSpPr>
        <p:spPr>
          <a:xfrm>
            <a:off x="279842" y="3319268"/>
            <a:ext cx="8777021" cy="2878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And satisfaction can be found throught : 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discovering, learning, photographing, escaping, being alone, being in group, reconnecting, contemplating, meditating, searching, listing, twitching, competing, challenging, sharing, activism, contributing to nature conservation…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Any of these ways, some or all !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8" name="Google Shape;388;p13" descr="https://itsocial.fr/wp-content/uploads/2017/05/iStock-655540006-copi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4434" y="1297123"/>
            <a:ext cx="2578388" cy="16230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94" name="Google Shape;394;p14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pic>
        <p:nvPicPr>
          <p:cNvPr id="395" name="Google Shape;395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8097" y="187181"/>
            <a:ext cx="7018627" cy="5495331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14"/>
          <p:cNvSpPr txBox="1"/>
          <p:nvPr/>
        </p:nvSpPr>
        <p:spPr>
          <a:xfrm>
            <a:off x="1046755" y="5795295"/>
            <a:ext cx="724130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Ganzevoort, W., van den Born, R.J.G., Halffman, W. et al. Sharing biodiversity data: citizen scientists’ concerns and motivations. Biodivers Conserv 26, 2821–2837 (2017). </a:t>
            </a:r>
            <a:r>
              <a:rPr lang="en-US" sz="1200" u="sng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https://doi.org/10.1007/s10531-017-1391-z</a:t>
            </a: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5"/>
          <p:cNvSpPr txBox="1">
            <a:spLocks noGrp="1"/>
          </p:cNvSpPr>
          <p:nvPr>
            <p:ph type="body" idx="1"/>
          </p:nvPr>
        </p:nvSpPr>
        <p:spPr>
          <a:xfrm>
            <a:off x="5683540" y="1448956"/>
            <a:ext cx="3186977" cy="4929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/>
              <a:t>How to run a network of observers in 2024 ?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Multiplication of communications channels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Main social medias are of limited use except for small private groups (WhatsApp, FaceBook)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More multidisciplinary and therefore less specialized observers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So many information about so many species sometimes leads to get lost in the web</a:t>
            </a:r>
            <a:endParaRPr/>
          </a:p>
          <a:p>
            <a:pPr marL="361950" lvl="0" indent="-22479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60"/>
              <a:buNone/>
            </a:pPr>
            <a:endParaRPr/>
          </a:p>
          <a:p>
            <a:pPr marL="361950" lvl="0" indent="-22479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160"/>
              <a:buNone/>
            </a:pPr>
            <a:endParaRPr/>
          </a:p>
        </p:txBody>
      </p:sp>
      <p:sp>
        <p:nvSpPr>
          <p:cNvPr id="403" name="Google Shape;403;p15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/>
              <a:t>1</a:t>
            </a:r>
            <a:endParaRPr sz="2000" b="1"/>
          </a:p>
        </p:txBody>
      </p:sp>
      <p:pic>
        <p:nvPicPr>
          <p:cNvPr id="404" name="Google Shape;404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3802" y="1024084"/>
            <a:ext cx="2534890" cy="2106592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15"/>
          <p:cNvSpPr txBox="1">
            <a:spLocks noGrp="1"/>
          </p:cNvSpPr>
          <p:nvPr>
            <p:ph type="title"/>
          </p:nvPr>
        </p:nvSpPr>
        <p:spPr>
          <a:xfrm>
            <a:off x="275326" y="224440"/>
            <a:ext cx="8392160" cy="668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3300"/>
              <a:buFont typeface="Calibri"/>
              <a:buNone/>
            </a:pPr>
            <a:r>
              <a:rPr lang="en-US" b="1"/>
              <a:t>The challenge to connect with observers</a:t>
            </a:r>
            <a:endParaRPr b="1"/>
          </a:p>
        </p:txBody>
      </p:sp>
      <p:pic>
        <p:nvPicPr>
          <p:cNvPr id="406" name="Google Shape;406;p15" descr="https://www.embl.org/news/wp-content/uploads/2022/09/2022-HARRISON-BGA-1000x600-1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4101" y="3502370"/>
            <a:ext cx="4216401" cy="25298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412" name="Google Shape;412;p16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413" name="Google Shape;413;p16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414" name="Google Shape;414;p16"/>
          <p:cNvSpPr txBox="1">
            <a:spLocks noGrp="1"/>
          </p:cNvSpPr>
          <p:nvPr>
            <p:ph type="body" idx="1"/>
          </p:nvPr>
        </p:nvSpPr>
        <p:spPr>
          <a:xfrm>
            <a:off x="397165" y="474853"/>
            <a:ext cx="4110180" cy="5695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60"/>
              <a:buNone/>
            </a:pPr>
            <a:r>
              <a:rPr lang="en-US">
                <a:solidFill>
                  <a:schemeClr val="accent1"/>
                </a:solidFill>
              </a:rPr>
              <a:t>Our (partial) solutions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WorkPlace : our internal social media (kind of FB), 1675 members, staff and volunteers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Webinars and tutorials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Video meetings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Group meetings : friendly, informal (very important aspect)</a:t>
            </a:r>
            <a:endParaRPr sz="1800" b="0"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Newsletters (costs !)</a:t>
            </a:r>
            <a:endParaRPr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Courses : MOOCs + presential courses + practice in the field (NB : in our case, this leads to feminization of observers)</a:t>
            </a:r>
            <a:endParaRPr sz="1800" b="0"/>
          </a:p>
          <a:p>
            <a:pPr marL="36195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620"/>
              <a:buChar char="→"/>
            </a:pPr>
            <a:r>
              <a:rPr lang="en-US" sz="1800" b="0"/>
              <a:t>Deeper in the field : WE practical ornithology</a:t>
            </a:r>
            <a:endParaRPr sz="1800" b="0"/>
          </a:p>
        </p:txBody>
      </p:sp>
      <p:pic>
        <p:nvPicPr>
          <p:cNvPr id="415" name="Google Shape;415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07345" y="157016"/>
            <a:ext cx="4091710" cy="188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888" y="2240733"/>
            <a:ext cx="3570176" cy="1725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10936" y="4739793"/>
            <a:ext cx="2447637" cy="21182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58573" y="4044509"/>
            <a:ext cx="1223818" cy="1558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1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82391" y="4543734"/>
            <a:ext cx="1223818" cy="1558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425" name="Google Shape;425;p17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426" name="Google Shape;426;p17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pic>
        <p:nvPicPr>
          <p:cNvPr id="427" name="Google Shape;427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7853" y="246559"/>
            <a:ext cx="4215545" cy="3161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38223" y="3408218"/>
            <a:ext cx="3725332" cy="279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7853" y="3591438"/>
            <a:ext cx="4738255" cy="2610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6108" y="246559"/>
            <a:ext cx="3959265" cy="2969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8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436" name="Google Shape;436;p18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437" name="Google Shape;437;p18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pic>
        <p:nvPicPr>
          <p:cNvPr id="438" name="Google Shape;438;p18" descr="Melilla et Ceuta, postes avancés espagnols sur le front de l'immigration -  rtbf.b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734" y="1089785"/>
            <a:ext cx="7779337" cy="435967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8"/>
          <p:cNvSpPr txBox="1">
            <a:spLocks noGrp="1"/>
          </p:cNvSpPr>
          <p:nvPr>
            <p:ph type="title"/>
          </p:nvPr>
        </p:nvSpPr>
        <p:spPr>
          <a:xfrm>
            <a:off x="490820" y="424975"/>
            <a:ext cx="54189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3300"/>
              <a:buFont typeface="Calibri"/>
              <a:buNone/>
            </a:pPr>
            <a:r>
              <a:rPr lang="en-US" b="1"/>
              <a:t>Brakes and obstacles</a:t>
            </a:r>
            <a:endParaRPr b="1"/>
          </a:p>
        </p:txBody>
      </p:sp>
      <p:sp>
        <p:nvSpPr>
          <p:cNvPr id="440" name="Google Shape;440;p18"/>
          <p:cNvSpPr txBox="1"/>
          <p:nvPr/>
        </p:nvSpPr>
        <p:spPr>
          <a:xfrm>
            <a:off x="813864" y="1160993"/>
            <a:ext cx="3668300" cy="6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Legislation / Administration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8"/>
          <p:cNvSpPr txBox="1"/>
          <p:nvPr/>
        </p:nvSpPr>
        <p:spPr>
          <a:xfrm>
            <a:off x="5383336" y="2255530"/>
            <a:ext cx="3668300" cy="6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8"/>
          <p:cNvSpPr txBox="1"/>
          <p:nvPr/>
        </p:nvSpPr>
        <p:spPr>
          <a:xfrm>
            <a:off x="5464998" y="4446872"/>
            <a:ext cx="2487511" cy="50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Fundings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8"/>
          <p:cNvSpPr txBox="1"/>
          <p:nvPr/>
        </p:nvSpPr>
        <p:spPr>
          <a:xfrm>
            <a:off x="1158097" y="3210038"/>
            <a:ext cx="3668300" cy="50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Socio-economics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9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449" name="Google Shape;449;p19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450" name="Google Shape;450;p19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29/02/2024</a:t>
            </a:r>
            <a:endParaRPr sz="900"/>
          </a:p>
        </p:txBody>
      </p:sp>
      <p:sp>
        <p:nvSpPr>
          <p:cNvPr id="451" name="Google Shape;451;p19"/>
          <p:cNvSpPr txBox="1"/>
          <p:nvPr/>
        </p:nvSpPr>
        <p:spPr>
          <a:xfrm>
            <a:off x="1397845" y="1586452"/>
            <a:ext cx="2897064" cy="8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rPr lang="en-US"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Relationship between naturalists in the field and administration not always easy</a:t>
            </a:r>
            <a:endParaRPr sz="16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452;p19"/>
          <p:cNvSpPr txBox="1"/>
          <p:nvPr/>
        </p:nvSpPr>
        <p:spPr>
          <a:xfrm>
            <a:off x="5119052" y="2801596"/>
            <a:ext cx="3735186" cy="124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rPr lang="en-US"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Difficulty to follow evolution of new technologies, sharp increase in costs  : AI, thermal cams, sound analysis, DNA…</a:t>
            </a:r>
            <a:endParaRPr sz="16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302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alibri"/>
              <a:buChar char="+"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 issue with “big data management”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453;p19"/>
          <p:cNvSpPr txBox="1"/>
          <p:nvPr/>
        </p:nvSpPr>
        <p:spPr>
          <a:xfrm>
            <a:off x="210972" y="3736675"/>
            <a:ext cx="3691774" cy="610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rPr lang="en-US"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Diversity of observers does not match society diversity</a:t>
            </a:r>
            <a:endParaRPr/>
          </a:p>
        </p:txBody>
      </p:sp>
      <p:sp>
        <p:nvSpPr>
          <p:cNvPr id="454" name="Google Shape;454;p19"/>
          <p:cNvSpPr txBox="1"/>
          <p:nvPr/>
        </p:nvSpPr>
        <p:spPr>
          <a:xfrm>
            <a:off x="393661" y="4385887"/>
            <a:ext cx="4271627" cy="8735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60"/>
              <a:buFont typeface="Calibri"/>
              <a:buNone/>
            </a:pPr>
            <a:r>
              <a:rPr lang="en-US" sz="1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Both Hobbs and White (2012) and Pandya (2012) note that citizen scientists currently tend to be whiter, older and more middle-class than broader society; a similar pattern is found in volunteering in general (Measham and Barnett 2008). In some countries, there are mainly males.</a:t>
            </a:r>
            <a:endParaRPr sz="1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455;p19"/>
          <p:cNvSpPr txBox="1"/>
          <p:nvPr/>
        </p:nvSpPr>
        <p:spPr>
          <a:xfrm>
            <a:off x="5032490" y="4955337"/>
            <a:ext cx="3908309" cy="1240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alibri"/>
              <a:buNone/>
            </a:pPr>
            <a:r>
              <a:rPr lang="en-US" sz="1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Funding for the structural aspect: observation system fee, training, validating, communication with observers… rarely obtained or really underestimated</a:t>
            </a:r>
            <a:endParaRPr sz="16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9"/>
          <p:cNvSpPr txBox="1"/>
          <p:nvPr/>
        </p:nvSpPr>
        <p:spPr>
          <a:xfrm>
            <a:off x="813864" y="1160993"/>
            <a:ext cx="3668300" cy="6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Legislation / Administration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9"/>
          <p:cNvSpPr txBox="1"/>
          <p:nvPr/>
        </p:nvSpPr>
        <p:spPr>
          <a:xfrm>
            <a:off x="5383336" y="2255530"/>
            <a:ext cx="3668300" cy="63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19"/>
          <p:cNvSpPr txBox="1"/>
          <p:nvPr/>
        </p:nvSpPr>
        <p:spPr>
          <a:xfrm>
            <a:off x="1158097" y="3210038"/>
            <a:ext cx="3668300" cy="50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Socio-economics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459;p19"/>
          <p:cNvSpPr txBox="1"/>
          <p:nvPr/>
        </p:nvSpPr>
        <p:spPr>
          <a:xfrm>
            <a:off x="5464998" y="4446872"/>
            <a:ext cx="2487511" cy="508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Fundings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19"/>
          <p:cNvSpPr txBox="1"/>
          <p:nvPr/>
        </p:nvSpPr>
        <p:spPr>
          <a:xfrm>
            <a:off x="490833" y="424971"/>
            <a:ext cx="3411913" cy="577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ct val="100000"/>
              <a:buFont typeface="Calibri"/>
              <a:buNone/>
            </a:pPr>
            <a:r>
              <a:rPr lang="en-US" sz="2800" b="1">
                <a:solidFill>
                  <a:srgbClr val="B3C32F"/>
                </a:solidFill>
                <a:latin typeface="Calibri"/>
                <a:ea typeface="Calibri"/>
                <a:cs typeface="Calibri"/>
                <a:sym typeface="Calibri"/>
              </a:rPr>
              <a:t>Brakes and obstaces</a:t>
            </a:r>
            <a:endParaRPr sz="2800" b="1">
              <a:solidFill>
                <a:srgbClr val="B3C32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20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466" name="Google Shape;466;p20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430715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Titre de la Présentation</a:t>
            </a:r>
            <a:endParaRPr/>
          </a:p>
        </p:txBody>
      </p:sp>
      <p:sp>
        <p:nvSpPr>
          <p:cNvPr id="467" name="Google Shape;467;p20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468" name="Google Shape;468;p20"/>
          <p:cNvSpPr txBox="1">
            <a:spLocks noGrp="1"/>
          </p:cNvSpPr>
          <p:nvPr>
            <p:ph type="title"/>
          </p:nvPr>
        </p:nvSpPr>
        <p:spPr>
          <a:xfrm>
            <a:off x="2735269" y="1163781"/>
            <a:ext cx="3411913" cy="2221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3300"/>
              <a:buFont typeface="Calibri"/>
              <a:buNone/>
            </a:pPr>
            <a:r>
              <a:rPr lang="en-US" b="1"/>
              <a:t>Thank you for your attention !</a:t>
            </a:r>
            <a:endParaRPr b="1"/>
          </a:p>
        </p:txBody>
      </p:sp>
      <p:pic>
        <p:nvPicPr>
          <p:cNvPr id="469" name="Google Shape;469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362" y="3479172"/>
            <a:ext cx="2331725" cy="22341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3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39" name="Google Shape;239;p3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240" name="Google Shape;240;p3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241" name="Google Shape;241;p3"/>
          <p:cNvSpPr txBox="1"/>
          <p:nvPr/>
        </p:nvSpPr>
        <p:spPr>
          <a:xfrm>
            <a:off x="2434141" y="218818"/>
            <a:ext cx="6304507" cy="2419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Natagora is an association active in nature conservation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160 employees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1.500 volunteers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30.000 members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6.000 hectares of nature reserves</a:t>
            </a:r>
            <a:endParaRPr/>
          </a:p>
        </p:txBody>
      </p:sp>
      <p:pic>
        <p:nvPicPr>
          <p:cNvPr id="242" name="Google Shape;242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046" y="292627"/>
            <a:ext cx="2331725" cy="2234189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3"/>
          <p:cNvSpPr txBox="1"/>
          <p:nvPr/>
        </p:nvSpPr>
        <p:spPr>
          <a:xfrm>
            <a:off x="715993" y="3489418"/>
            <a:ext cx="186695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Science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3"/>
          <p:cNvSpPr txBox="1"/>
          <p:nvPr/>
        </p:nvSpPr>
        <p:spPr>
          <a:xfrm>
            <a:off x="3013315" y="2948893"/>
            <a:ext cx="32809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Conservation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3"/>
          <p:cNvSpPr txBox="1"/>
          <p:nvPr/>
        </p:nvSpPr>
        <p:spPr>
          <a:xfrm>
            <a:off x="6166795" y="3898737"/>
            <a:ext cx="32809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3"/>
          <p:cNvSpPr txBox="1"/>
          <p:nvPr/>
        </p:nvSpPr>
        <p:spPr>
          <a:xfrm>
            <a:off x="2582944" y="4353001"/>
            <a:ext cx="328097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Volunteering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3"/>
          <p:cNvSpPr txBox="1"/>
          <p:nvPr/>
        </p:nvSpPr>
        <p:spPr>
          <a:xfrm>
            <a:off x="555691" y="5208242"/>
            <a:ext cx="8182957" cy="85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20"/>
              <a:buFont typeface="Calibri"/>
              <a:buNone/>
            </a:pPr>
            <a:r>
              <a:rPr lang="en-US" sz="18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Together with thousands of field naturalists Natagora is conducting biodiversity monitoring for more than 30 years on birds, bats, reptiles, amphibians and many other groups</a:t>
            </a:r>
            <a:endParaRPr sz="18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254" name="Google Shape;254;p4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255" name="Google Shape;255;p4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256" name="Google Shape;256;p4"/>
          <p:cNvSpPr txBox="1">
            <a:spLocks noGrp="1"/>
          </p:cNvSpPr>
          <p:nvPr>
            <p:ph type="title"/>
          </p:nvPr>
        </p:nvSpPr>
        <p:spPr>
          <a:xfrm>
            <a:off x="4743797" y="0"/>
            <a:ext cx="8392160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/>
              <a:t>Poles and Working Groups</a:t>
            </a:r>
            <a:endParaRPr/>
          </a:p>
        </p:txBody>
      </p:sp>
      <p:sp>
        <p:nvSpPr>
          <p:cNvPr id="257" name="Google Shape;257;p4"/>
          <p:cNvSpPr txBox="1"/>
          <p:nvPr/>
        </p:nvSpPr>
        <p:spPr>
          <a:xfrm>
            <a:off x="5155779" y="1192079"/>
            <a:ext cx="3222270" cy="4612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6195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Pôles 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9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Aves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Raînne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Plecotus</a:t>
            </a:r>
            <a:endParaRPr/>
          </a:p>
          <a:p>
            <a:pPr marL="514350" marR="0" lvl="1" indent="-31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1" indent="-317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None/>
            </a:pP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61950" marR="0" lvl="0" indent="-3619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Groupes de travail 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9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Castors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Hirondelles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Loup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Martinets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Pollinisateurs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GT Papillons de nuit</a:t>
            </a:r>
            <a:endParaRPr/>
          </a:p>
          <a:p>
            <a:pPr marL="514350" marR="0" lvl="1" indent="-1714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…</a:t>
            </a:r>
            <a:endParaRPr sz="2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8" name="Google Shape;258;p4" descr="https://lh7-us.googleusercontent.com/P2hPtIx9ouM1pWpLY73FxaFADLaYGAuKA1RCfbNZrMkOd3k_3RcKdYIwrMwIbSd__mUERQ8bJJ-ocbL0HinC2G-5J2BChyEkBtTXXrcN4mta14t48H2D5senWWilBm0mIXJS6asE43R_GG_IvbDVqQ=s20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66914" y="2174621"/>
            <a:ext cx="512081" cy="597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4" descr="https://lh7-us.googleusercontent.com/SHIwszfLnsNDOkLDBcSg7e7hqRgVL04aXGCIe6uaHEanHYhUj7jJ0GVhoqNVACmOCsL4hzvbOBnzWO1pBiseRqnP5OjtJtJA_4VRw7DyXwtdesC87m4iP3qa_hBhPibSIIMf89L6WUTX3GGqIldojQ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68432" y="1316039"/>
            <a:ext cx="411146" cy="5981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"/>
          <p:cNvSpPr txBox="1"/>
          <p:nvPr/>
        </p:nvSpPr>
        <p:spPr>
          <a:xfrm>
            <a:off x="365760" y="245326"/>
            <a:ext cx="5561091" cy="13160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B3C32F"/>
                </a:solidFill>
                <a:latin typeface="Calibri"/>
                <a:ea typeface="Calibri"/>
                <a:cs typeface="Calibri"/>
                <a:sym typeface="Calibri"/>
              </a:rPr>
              <a:t>26 Local groups and 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B3C32F"/>
                </a:solidFill>
                <a:latin typeface="Calibri"/>
                <a:ea typeface="Calibri"/>
                <a:cs typeface="Calibri"/>
                <a:sym typeface="Calibri"/>
              </a:rPr>
              <a:t>5 Aves sections</a:t>
            </a:r>
            <a:endParaRPr sz="2800">
              <a:solidFill>
                <a:srgbClr val="B3C32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" name="Google Shape;26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532" y="1881380"/>
            <a:ext cx="4832683" cy="333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" descr="https://lh7-us.googleusercontent.com/kG1VZWQBEXx_kLjYu4DvAxXEY-PlKhN5L6VMjn6LezABqpKJ71iuNmwbzDLjuwXZNK7z_GsBjqFOZeQWa8hMqmxWMCIHk0mHbcTrDsBVe_HCxZZBWvmFvKjkq47stkfVHYjf9ph3QGx66wOKl8XNiQ=s204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2939" y="1713012"/>
            <a:ext cx="422258" cy="597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268" name="Google Shape;268;p5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269" name="Google Shape;269;p5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pic>
        <p:nvPicPr>
          <p:cNvPr id="270" name="Google Shape;27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82747"/>
            <a:ext cx="9144000" cy="509250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5"/>
          <p:cNvSpPr txBox="1">
            <a:spLocks noGrp="1"/>
          </p:cNvSpPr>
          <p:nvPr>
            <p:ph type="title"/>
          </p:nvPr>
        </p:nvSpPr>
        <p:spPr>
          <a:xfrm>
            <a:off x="365760" y="204836"/>
            <a:ext cx="8392160" cy="61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/>
              <a:t>261 nature reserves covering 6000 hectares</a:t>
            </a:r>
            <a:endParaRPr/>
          </a:p>
        </p:txBody>
      </p:sp>
      <p:sp>
        <p:nvSpPr>
          <p:cNvPr id="272" name="Google Shape;272;p5"/>
          <p:cNvSpPr txBox="1"/>
          <p:nvPr/>
        </p:nvSpPr>
        <p:spPr>
          <a:xfrm>
            <a:off x="685799" y="3059667"/>
            <a:ext cx="16207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Natural regions</a:t>
            </a:r>
            <a:endParaRPr sz="18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5"/>
          <p:cNvSpPr txBox="1"/>
          <p:nvPr/>
        </p:nvSpPr>
        <p:spPr>
          <a:xfrm>
            <a:off x="1239981" y="3493381"/>
            <a:ext cx="19958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Nord sillon Sambre et Meuse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p5"/>
          <p:cNvSpPr txBox="1"/>
          <p:nvPr/>
        </p:nvSpPr>
        <p:spPr>
          <a:xfrm>
            <a:off x="1239981" y="3838989"/>
            <a:ext cx="69948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Condroz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"/>
          <p:cNvSpPr txBox="1"/>
          <p:nvPr/>
        </p:nvSpPr>
        <p:spPr>
          <a:xfrm>
            <a:off x="1239981" y="4184597"/>
            <a:ext cx="7624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Famenne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5"/>
          <p:cNvSpPr txBox="1"/>
          <p:nvPr/>
        </p:nvSpPr>
        <p:spPr>
          <a:xfrm>
            <a:off x="1239981" y="4530205"/>
            <a:ext cx="71955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Ardenne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5"/>
          <p:cNvSpPr txBox="1"/>
          <p:nvPr/>
        </p:nvSpPr>
        <p:spPr>
          <a:xfrm>
            <a:off x="1239981" y="4875814"/>
            <a:ext cx="7624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Famenne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5"/>
          <p:cNvSpPr txBox="1"/>
          <p:nvPr/>
        </p:nvSpPr>
        <p:spPr>
          <a:xfrm>
            <a:off x="3512127" y="5479199"/>
            <a:ext cx="207620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0                  25                  50 km</a:t>
            </a:r>
            <a:endParaRPr sz="1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79" name="Google Shape;279;p5"/>
          <p:cNvGraphicFramePr/>
          <p:nvPr/>
        </p:nvGraphicFramePr>
        <p:xfrm>
          <a:off x="293893" y="4167240"/>
          <a:ext cx="4902116" cy="196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902116" imgH="1963413" progId="Photoshop.Image.10">
                  <p:embed/>
                </p:oleObj>
              </mc:Choice>
              <mc:Fallback>
                <p:oleObj r:id="rId4" imgW="4902116" imgH="1963413" progId="Photoshop.Image.10">
                  <p:embed/>
                  <p:pic>
                    <p:nvPicPr>
                      <p:cNvPr id="279" name="Google Shape;279;p5"/>
                      <p:cNvPicPr preferRelativeResize="0"/>
                      <p:nvPr/>
                    </p:nvPicPr>
                    <p:blipFill rotWithShape="1">
                      <a:blip r:embed="rId5">
                        <a:alphaModFix/>
                      </a:blip>
                      <a:srcRect/>
                      <a:stretch/>
                    </p:blipFill>
                    <p:spPr>
                      <a:xfrm>
                        <a:off x="293893" y="4167240"/>
                        <a:ext cx="4902116" cy="196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0" name="Google Shape;280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230" y="5693468"/>
            <a:ext cx="2219325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5" descr="https://observations.be/media/photo/492426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08510" y="5111550"/>
            <a:ext cx="1903640" cy="142773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5"/>
          <p:cNvSpPr/>
          <p:nvPr/>
        </p:nvSpPr>
        <p:spPr>
          <a:xfrm>
            <a:off x="11950" y="3110247"/>
            <a:ext cx="3223898" cy="1036824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" name="Google Shape;283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140" y="2116441"/>
            <a:ext cx="2346323" cy="1964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6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289" name="Google Shape;289;p6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290" name="Google Shape;290;p6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291" name="Google Shape;291;p6"/>
          <p:cNvSpPr txBox="1">
            <a:spLocks noGrp="1"/>
          </p:cNvSpPr>
          <p:nvPr>
            <p:ph type="title"/>
          </p:nvPr>
        </p:nvSpPr>
        <p:spPr>
          <a:xfrm>
            <a:off x="365760" y="204836"/>
            <a:ext cx="8392160" cy="613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/>
              <a:t>261 nature reserves covering 6000 hectares</a:t>
            </a:r>
            <a:endParaRPr/>
          </a:p>
        </p:txBody>
      </p:sp>
      <p:pic>
        <p:nvPicPr>
          <p:cNvPr id="292" name="Google Shape;292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3950" y="818348"/>
            <a:ext cx="4510050" cy="2533289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6"/>
          <p:cNvSpPr txBox="1"/>
          <p:nvPr/>
        </p:nvSpPr>
        <p:spPr>
          <a:xfrm>
            <a:off x="235727" y="3307129"/>
            <a:ext cx="4247901" cy="131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32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B3C32F"/>
                </a:solidFill>
                <a:latin typeface="Calibri"/>
                <a:ea typeface="Calibri"/>
                <a:cs typeface="Calibri"/>
                <a:sym typeface="Calibri"/>
              </a:rPr>
              <a:t>Monitoring</a:t>
            </a:r>
            <a:endParaRPr sz="2800">
              <a:solidFill>
                <a:srgbClr val="B3C32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6"/>
          <p:cNvSpPr txBox="1"/>
          <p:nvPr/>
        </p:nvSpPr>
        <p:spPr>
          <a:xfrm>
            <a:off x="365760" y="4300895"/>
            <a:ext cx="3830100" cy="1888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61950" marR="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Regular census of targets species of open habitats carried out by more than 200 volunteers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→"/>
            </a:pPr>
            <a:r>
              <a:rPr lang="en-US" sz="20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Observers Network</a:t>
            </a:r>
            <a:endParaRPr/>
          </a:p>
        </p:txBody>
      </p:sp>
      <p:pic>
        <p:nvPicPr>
          <p:cNvPr id="295" name="Google Shape;29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18348"/>
            <a:ext cx="4881859" cy="25332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64442" y="4205158"/>
            <a:ext cx="3099113" cy="2074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83628" y="2708336"/>
            <a:ext cx="2241885" cy="31851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7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303" name="Google Shape;303;p7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graphicFrame>
        <p:nvGraphicFramePr>
          <p:cNvPr id="305" name="Google Shape;305;p7"/>
          <p:cNvGraphicFramePr/>
          <p:nvPr/>
        </p:nvGraphicFramePr>
        <p:xfrm>
          <a:off x="4696287" y="1006195"/>
          <a:ext cx="4259929" cy="34849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4259929" imgH="3484994" progId="Photoshop.Image.10">
                  <p:embed/>
                </p:oleObj>
              </mc:Choice>
              <mc:Fallback>
                <p:oleObj r:id="rId3" imgW="4259929" imgH="3484994" progId="Photoshop.Image.10">
                  <p:embed/>
                  <p:pic>
                    <p:nvPicPr>
                      <p:cNvPr id="305" name="Google Shape;305;p7"/>
                      <p:cNvPicPr preferRelativeResize="0"/>
                      <p:nvPr/>
                    </p:nvPicPr>
                    <p:blipFill rotWithShape="1">
                      <a:blip r:embed="rId4">
                        <a:alphaModFix/>
                      </a:blip>
                      <a:srcRect/>
                      <a:stretch/>
                    </p:blipFill>
                    <p:spPr>
                      <a:xfrm>
                        <a:off x="4696287" y="1006195"/>
                        <a:ext cx="4259929" cy="34849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6" name="Google Shape;306;p7"/>
          <p:cNvSpPr txBox="1"/>
          <p:nvPr/>
        </p:nvSpPr>
        <p:spPr>
          <a:xfrm>
            <a:off x="4594687" y="267531"/>
            <a:ext cx="4259929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International Waterbird Census (IWC)  in Wallonia and Brussels : long running monitoring program, up to 200 volunteers involved each year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307;p7"/>
          <p:cNvSpPr txBox="1"/>
          <p:nvPr/>
        </p:nvSpPr>
        <p:spPr>
          <a:xfrm>
            <a:off x="200260" y="938590"/>
            <a:ext cx="4394427" cy="432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What is an observers network ?</a:t>
            </a:r>
            <a:endParaRPr sz="2400" b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7"/>
          <p:cNvSpPr txBox="1"/>
          <p:nvPr/>
        </p:nvSpPr>
        <p:spPr>
          <a:xfrm>
            <a:off x="141791" y="107797"/>
            <a:ext cx="529843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Observers Networks</a:t>
            </a:r>
            <a:endParaRPr sz="36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9" name="Google Shape;309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96287" y="4586736"/>
            <a:ext cx="4267847" cy="1862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715993" y="1448674"/>
            <a:ext cx="2939317" cy="195954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 txBox="1"/>
          <p:nvPr/>
        </p:nvSpPr>
        <p:spPr>
          <a:xfrm>
            <a:off x="200260" y="3715653"/>
            <a:ext cx="425992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Initially, a group of volunteers engaged in censusing a group of animals or plants in a coordinated way and </a:t>
            </a:r>
            <a:r>
              <a:rPr lang="en-US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sending</a:t>
            </a: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their results to a centralized structured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Nowadays, it’s a bit more complicated…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8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317" name="Google Shape;317;p8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18" name="Google Shape;318;p8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pic>
        <p:nvPicPr>
          <p:cNvPr id="319" name="Google Shape;31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0734" y="2234346"/>
            <a:ext cx="1752240" cy="130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8" descr="https://lh7-us.googleusercontent.com/A9g4YQdM6XR-s73XAm3zRFVUtNdD9B_ezeDt0vGQodOyT-BRKAcijwba9adV7z1On9a3pckrb46zUNf5rEs2-KX_cGBeGxUHJTezzynzdCxOhlnDOi2sV1htG5n-s47xt4tAdKCmPVlxhcPgCZedMA=s20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61678" y="587830"/>
            <a:ext cx="1189545" cy="118954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8"/>
          <p:cNvSpPr txBox="1"/>
          <p:nvPr/>
        </p:nvSpPr>
        <p:spPr>
          <a:xfrm>
            <a:off x="715993" y="196311"/>
            <a:ext cx="12234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1984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8"/>
          <p:cNvSpPr txBox="1"/>
          <p:nvPr/>
        </p:nvSpPr>
        <p:spPr>
          <a:xfrm>
            <a:off x="6959774" y="196311"/>
            <a:ext cx="12234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40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3" name="Google Shape;323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69854" y="2055747"/>
            <a:ext cx="1426664" cy="3140277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8"/>
          <p:cNvSpPr txBox="1"/>
          <p:nvPr/>
        </p:nvSpPr>
        <p:spPr>
          <a:xfrm>
            <a:off x="4840773" y="2152092"/>
            <a:ext cx="2523900" cy="1815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With web portals like Observations.be and associated field apps an AI, aggregation of many types of observers in many groups and not necessarly coordinated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5" name="Google Shape;32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7913" y="1175512"/>
            <a:ext cx="1520010" cy="2263291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8"/>
          <p:cNvSpPr txBox="1"/>
          <p:nvPr/>
        </p:nvSpPr>
        <p:spPr>
          <a:xfrm>
            <a:off x="2110734" y="639592"/>
            <a:ext cx="2674699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Observers in separate groups (birds, plants…), lot of meetings, many hours of phone calls, paper lists sent by mail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7" name="Google Shape;32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5631" y="2936922"/>
            <a:ext cx="2602062" cy="3161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04944" y="4331326"/>
            <a:ext cx="3328325" cy="2071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87682" y="5286231"/>
            <a:ext cx="1196254" cy="1266074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8"/>
          <p:cNvSpPr txBox="1"/>
          <p:nvPr/>
        </p:nvSpPr>
        <p:spPr>
          <a:xfrm>
            <a:off x="7131599" y="888691"/>
            <a:ext cx="1815550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Natagora uses Observation International system since 2008</a:t>
            </a:r>
            <a:endParaRPr sz="16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8"/>
          <p:cNvSpPr txBox="1"/>
          <p:nvPr/>
        </p:nvSpPr>
        <p:spPr>
          <a:xfrm>
            <a:off x="2697706" y="-19285"/>
            <a:ext cx="365874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Observers Networks</a:t>
            </a:r>
            <a:endParaRPr sz="2800" b="1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9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338" name="Google Shape;338;p9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39" name="Google Shape;339;p9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sp>
        <p:nvSpPr>
          <p:cNvPr id="340" name="Google Shape;340;p9"/>
          <p:cNvSpPr txBox="1"/>
          <p:nvPr/>
        </p:nvSpPr>
        <p:spPr>
          <a:xfrm>
            <a:off x="5383995" y="131228"/>
            <a:ext cx="3760005" cy="6247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Different catégories of observers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Newbies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Citizens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Twitchers / listers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Volunteers in monitoring programs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Free electron geeks</a:t>
            </a:r>
            <a:endParaRPr/>
          </a:p>
          <a:p>
            <a:pPr marL="361950" marR="0" lvl="0" indent="-36195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Char char="→"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Professionals</a:t>
            </a:r>
            <a:endParaRPr sz="18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340"/>
              <a:buFont typeface="Calibri"/>
              <a:buNone/>
            </a:pPr>
            <a:r>
              <a:rPr lang="en-US" sz="26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Boundaries between the categories not clear, very often an observer belongs to several categories </a:t>
            </a:r>
            <a:endParaRPr/>
          </a:p>
          <a:p>
            <a:pPr marL="361950" marR="0" lvl="0" indent="-22479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p9"/>
          <p:cNvSpPr txBox="1"/>
          <p:nvPr/>
        </p:nvSpPr>
        <p:spPr>
          <a:xfrm>
            <a:off x="139048" y="110852"/>
            <a:ext cx="4857322" cy="846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60"/>
              <a:buFont typeface="Calibri"/>
              <a:buNone/>
            </a:pPr>
            <a:r>
              <a:rPr lang="en-US" sz="2400" b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Evolution of the number of observers in Wallonia in the system</a:t>
            </a:r>
            <a:endParaRPr sz="2400" b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42" name="Google Shape;342;p9"/>
          <p:cNvGraphicFramePr/>
          <p:nvPr/>
        </p:nvGraphicFramePr>
        <p:xfrm>
          <a:off x="349519" y="86048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3" name="Google Shape;343;p9"/>
          <p:cNvGraphicFramePr/>
          <p:nvPr/>
        </p:nvGraphicFramePr>
        <p:xfrm>
          <a:off x="281709" y="351351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0"/>
          <p:cNvSpPr txBox="1">
            <a:spLocks noGrp="1"/>
          </p:cNvSpPr>
          <p:nvPr>
            <p:ph type="sldNum" idx="12"/>
          </p:nvPr>
        </p:nvSpPr>
        <p:spPr>
          <a:xfrm>
            <a:off x="8371417" y="6378733"/>
            <a:ext cx="59213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349" name="Google Shape;349;p10"/>
          <p:cNvSpPr txBox="1">
            <a:spLocks noGrp="1"/>
          </p:cNvSpPr>
          <p:nvPr>
            <p:ph type="ftr" idx="11"/>
          </p:nvPr>
        </p:nvSpPr>
        <p:spPr>
          <a:xfrm>
            <a:off x="1602583" y="6369743"/>
            <a:ext cx="576209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Présentation de Natagora</a:t>
            </a:r>
            <a:endParaRPr/>
          </a:p>
        </p:txBody>
      </p:sp>
      <p:sp>
        <p:nvSpPr>
          <p:cNvPr id="350" name="Google Shape;350;p10"/>
          <p:cNvSpPr txBox="1">
            <a:spLocks noGrp="1"/>
          </p:cNvSpPr>
          <p:nvPr>
            <p:ph type="dt" idx="10"/>
          </p:nvPr>
        </p:nvSpPr>
        <p:spPr>
          <a:xfrm>
            <a:off x="715993" y="6369743"/>
            <a:ext cx="884208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45700" rIns="72000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01/03/2024</a:t>
            </a:r>
            <a:endParaRPr sz="900"/>
          </a:p>
        </p:txBody>
      </p:sp>
      <p:graphicFrame>
        <p:nvGraphicFramePr>
          <p:cNvPr id="351" name="Google Shape;351;p10"/>
          <p:cNvGraphicFramePr/>
          <p:nvPr/>
        </p:nvGraphicFramePr>
        <p:xfrm>
          <a:off x="867046" y="122785"/>
          <a:ext cx="7504371" cy="590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2" name="Google Shape;352;p10"/>
          <p:cNvSpPr txBox="1"/>
          <p:nvPr/>
        </p:nvSpPr>
        <p:spPr>
          <a:xfrm>
            <a:off x="1745673" y="6031344"/>
            <a:ext cx="7943272" cy="443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None/>
            </a:pPr>
            <a:r>
              <a:rPr lang="en-US" sz="2000" b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Number of observations by species group in observations.be</a:t>
            </a:r>
            <a:endParaRPr sz="2000" b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hite">
  <a:themeElements>
    <a:clrScheme name="Custom 77">
      <a:dk1>
        <a:srgbClr val="1F343D"/>
      </a:dk1>
      <a:lt1>
        <a:srgbClr val="FFFFFF"/>
      </a:lt1>
      <a:dk2>
        <a:srgbClr val="1F343D"/>
      </a:dk2>
      <a:lt2>
        <a:srgbClr val="FFFFFF"/>
      </a:lt2>
      <a:accent1>
        <a:srgbClr val="C3C800"/>
      </a:accent1>
      <a:accent2>
        <a:srgbClr val="A1B41D"/>
      </a:accent2>
      <a:accent3>
        <a:srgbClr val="46542E"/>
      </a:accent3>
      <a:accent4>
        <a:srgbClr val="927F20"/>
      </a:accent4>
      <a:accent5>
        <a:srgbClr val="7CC5AD"/>
      </a:accent5>
      <a:accent6>
        <a:srgbClr val="C3300B"/>
      </a:accent6>
      <a:hlink>
        <a:srgbClr val="EB6012"/>
      </a:hlink>
      <a:folHlink>
        <a:srgbClr val="F2A6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Natagora_presentation_2018">
  <a:themeElements>
    <a:clrScheme name="Custom 77">
      <a:dk1>
        <a:srgbClr val="1F343D"/>
      </a:dk1>
      <a:lt1>
        <a:srgbClr val="FFFFFF"/>
      </a:lt1>
      <a:dk2>
        <a:srgbClr val="1F343D"/>
      </a:dk2>
      <a:lt2>
        <a:srgbClr val="FFFFFF"/>
      </a:lt2>
      <a:accent1>
        <a:srgbClr val="C3C800"/>
      </a:accent1>
      <a:accent2>
        <a:srgbClr val="A1B41D"/>
      </a:accent2>
      <a:accent3>
        <a:srgbClr val="46542E"/>
      </a:accent3>
      <a:accent4>
        <a:srgbClr val="927F20"/>
      </a:accent4>
      <a:accent5>
        <a:srgbClr val="7CC5AD"/>
      </a:accent5>
      <a:accent6>
        <a:srgbClr val="C3300B"/>
      </a:accent6>
      <a:hlink>
        <a:srgbClr val="EB6012"/>
      </a:hlink>
      <a:folHlink>
        <a:srgbClr val="F2A6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996</Words>
  <Application>Microsoft Office PowerPoint</Application>
  <PresentationFormat>Affichage à l'écran (4:3)</PresentationFormat>
  <Paragraphs>175</Paragraphs>
  <Slides>19</Slides>
  <Notes>19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2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White</vt:lpstr>
      <vt:lpstr>Natagora_presentation_2018</vt:lpstr>
      <vt:lpstr>Photoshop.Image.10</vt:lpstr>
      <vt:lpstr>Présentation PowerPoint</vt:lpstr>
      <vt:lpstr>Présentation PowerPoint</vt:lpstr>
      <vt:lpstr>Poles and Working Groups</vt:lpstr>
      <vt:lpstr>261 nature reserves covering 6000 hectares</vt:lpstr>
      <vt:lpstr>261 nature reserves covering 6000 hectares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The challenge to connect with observers</vt:lpstr>
      <vt:lpstr>Présentation PowerPoint</vt:lpstr>
      <vt:lpstr>Présentation PowerPoint</vt:lpstr>
      <vt:lpstr>Brakes and obstacles</vt:lpstr>
      <vt:lpstr>Présentation PowerPoint</vt:lpstr>
      <vt:lpstr>Thank you for your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 GAILLY</dc:creator>
  <cp:lastModifiedBy>DEROCHETTE Luc</cp:lastModifiedBy>
  <cp:revision>1</cp:revision>
  <dcterms:created xsi:type="dcterms:W3CDTF">2018-09-17T11:03:44Z</dcterms:created>
  <dcterms:modified xsi:type="dcterms:W3CDTF">2024-03-18T13:55:28Z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7a477d1-147d-4e34-b5e3-7b26d2f44870_Enabled">
    <vt:lpwstr>true</vt:lpwstr>
  </property>
  <property fmtid="{D5CDD505-2E9C-101B-9397-08002B2CF9AE}" pid="3" name="MSIP_Label_97a477d1-147d-4e34-b5e3-7b26d2f44870_SetDate">
    <vt:lpwstr>2024-03-18T13:55:21Z</vt:lpwstr>
  </property>
  <property fmtid="{D5CDD505-2E9C-101B-9397-08002B2CF9AE}" pid="4" name="MSIP_Label_97a477d1-147d-4e34-b5e3-7b26d2f44870_Method">
    <vt:lpwstr>Standard</vt:lpwstr>
  </property>
  <property fmtid="{D5CDD505-2E9C-101B-9397-08002B2CF9AE}" pid="5" name="MSIP_Label_97a477d1-147d-4e34-b5e3-7b26d2f44870_Name">
    <vt:lpwstr>97a477d1-147d-4e34-b5e3-7b26d2f44870</vt:lpwstr>
  </property>
  <property fmtid="{D5CDD505-2E9C-101B-9397-08002B2CF9AE}" pid="6" name="MSIP_Label_97a477d1-147d-4e34-b5e3-7b26d2f44870_SiteId">
    <vt:lpwstr>1f816a84-7aa6-4a56-b22a-7b3452fa8681</vt:lpwstr>
  </property>
  <property fmtid="{D5CDD505-2E9C-101B-9397-08002B2CF9AE}" pid="7" name="MSIP_Label_97a477d1-147d-4e34-b5e3-7b26d2f44870_ActionId">
    <vt:lpwstr>6304a527-56a5-4214-a661-a2bc58bc555a</vt:lpwstr>
  </property>
  <property fmtid="{D5CDD505-2E9C-101B-9397-08002B2CF9AE}" pid="8" name="MSIP_Label_97a477d1-147d-4e34-b5e3-7b26d2f44870_ContentBits">
    <vt:lpwstr>0</vt:lpwstr>
  </property>
</Properties>
</file>