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7"/>
  </p:notesMasterIdLst>
  <p:handoutMasterIdLst>
    <p:handoutMasterId r:id="rId28"/>
  </p:handoutMasterIdLst>
  <p:sldIdLst>
    <p:sldId id="425" r:id="rId2"/>
    <p:sldId id="319" r:id="rId3"/>
    <p:sldId id="320" r:id="rId4"/>
    <p:sldId id="408" r:id="rId5"/>
    <p:sldId id="424" r:id="rId6"/>
    <p:sldId id="407" r:id="rId7"/>
    <p:sldId id="410" r:id="rId8"/>
    <p:sldId id="414" r:id="rId9"/>
    <p:sldId id="415" r:id="rId10"/>
    <p:sldId id="413" r:id="rId11"/>
    <p:sldId id="416" r:id="rId12"/>
    <p:sldId id="411" r:id="rId13"/>
    <p:sldId id="417" r:id="rId14"/>
    <p:sldId id="351" r:id="rId15"/>
    <p:sldId id="347" r:id="rId16"/>
    <p:sldId id="346" r:id="rId17"/>
    <p:sldId id="427" r:id="rId18"/>
    <p:sldId id="405" r:id="rId19"/>
    <p:sldId id="426" r:id="rId20"/>
    <p:sldId id="419" r:id="rId21"/>
    <p:sldId id="421" r:id="rId22"/>
    <p:sldId id="420" r:id="rId23"/>
    <p:sldId id="299" r:id="rId24"/>
    <p:sldId id="412" r:id="rId25"/>
    <p:sldId id="344" r:id="rId26"/>
  </p:sldIdLst>
  <p:sldSz cx="9144000" cy="6858000" type="screen4x3"/>
  <p:notesSz cx="7099300" cy="10234613"/>
  <p:defaultTextStyle>
    <a:defPPr>
      <a:defRPr lang="fr-FR"/>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CC00"/>
    <a:srgbClr val="FFFFCC"/>
    <a:srgbClr val="FF0000"/>
    <a:srgbClr val="00CC99"/>
    <a:srgbClr val="CC9B00"/>
    <a:srgbClr val="7E6000"/>
    <a:srgbClr val="CC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0449" autoAdjust="0"/>
  </p:normalViewPr>
  <p:slideViewPr>
    <p:cSldViewPr>
      <p:cViewPr varScale="1">
        <p:scale>
          <a:sx n="59" d="100"/>
          <a:sy n="59" d="100"/>
        </p:scale>
        <p:origin x="1565" y="72"/>
      </p:cViewPr>
      <p:guideLst>
        <p:guide orient="horz" pos="2160"/>
        <p:guide pos="2880"/>
      </p:guideLst>
    </p:cSldViewPr>
  </p:slideViewPr>
  <p:outlineViewPr>
    <p:cViewPr>
      <p:scale>
        <a:sx n="33" d="100"/>
        <a:sy n="33" d="100"/>
      </p:scale>
      <p:origin x="0" y="2730"/>
    </p:cViewPr>
  </p:outlineViewPr>
  <p:notesTextViewPr>
    <p:cViewPr>
      <p:scale>
        <a:sx n="100" d="100"/>
        <a:sy n="100" d="100"/>
      </p:scale>
      <p:origin x="0" y="0"/>
    </p:cViewPr>
  </p:notesTextViewPr>
  <p:sorterViewPr>
    <p:cViewPr>
      <p:scale>
        <a:sx n="42" d="100"/>
        <a:sy n="4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81338" cy="549275"/>
          </a:xfrm>
          <a:prstGeom prst="rect">
            <a:avLst/>
          </a:prstGeom>
          <a:noFill/>
          <a:ln w="9525">
            <a:noFill/>
            <a:miter lim="800000"/>
            <a:headEnd/>
            <a:tailEnd/>
          </a:ln>
          <a:effectLst/>
        </p:spPr>
        <p:txBody>
          <a:bodyPr vert="horz" wrap="square" lIns="94906" tIns="47453" rIns="94906" bIns="47453" numCol="1" anchor="t" anchorCtr="0" compatLnSpc="1">
            <a:prstTxWarp prst="textNoShape">
              <a:avLst/>
            </a:prstTxWarp>
          </a:bodyPr>
          <a:lstStyle>
            <a:lvl1pPr>
              <a:defRPr sz="1200"/>
            </a:lvl1pPr>
          </a:lstStyle>
          <a:p>
            <a:pPr>
              <a:defRPr/>
            </a:pPr>
            <a:endParaRPr lang="fr-FR"/>
          </a:p>
        </p:txBody>
      </p:sp>
      <p:sp>
        <p:nvSpPr>
          <p:cNvPr id="47107" name="Rectangle 3"/>
          <p:cNvSpPr>
            <a:spLocks noGrp="1" noChangeArrowheads="1"/>
          </p:cNvSpPr>
          <p:nvPr>
            <p:ph type="dt" sz="quarter" idx="1"/>
          </p:nvPr>
        </p:nvSpPr>
        <p:spPr bwMode="auto">
          <a:xfrm>
            <a:off x="4056063" y="0"/>
            <a:ext cx="3081337" cy="549275"/>
          </a:xfrm>
          <a:prstGeom prst="rect">
            <a:avLst/>
          </a:prstGeom>
          <a:noFill/>
          <a:ln w="9525">
            <a:noFill/>
            <a:miter lim="800000"/>
            <a:headEnd/>
            <a:tailEnd/>
          </a:ln>
          <a:effectLst/>
        </p:spPr>
        <p:txBody>
          <a:bodyPr vert="horz" wrap="square" lIns="94906" tIns="47453" rIns="94906" bIns="47453" numCol="1" anchor="t" anchorCtr="0" compatLnSpc="1">
            <a:prstTxWarp prst="textNoShape">
              <a:avLst/>
            </a:prstTxWarp>
          </a:bodyPr>
          <a:lstStyle>
            <a:lvl1pPr algn="r">
              <a:defRPr sz="1200"/>
            </a:lvl1pPr>
          </a:lstStyle>
          <a:p>
            <a:pPr>
              <a:defRPr/>
            </a:pPr>
            <a:endParaRPr lang="fr-FR"/>
          </a:p>
        </p:txBody>
      </p:sp>
      <p:sp>
        <p:nvSpPr>
          <p:cNvPr id="47108" name="Rectangle 4"/>
          <p:cNvSpPr>
            <a:spLocks noGrp="1" noChangeArrowheads="1"/>
          </p:cNvSpPr>
          <p:nvPr>
            <p:ph type="ftr" sz="quarter" idx="2"/>
          </p:nvPr>
        </p:nvSpPr>
        <p:spPr bwMode="auto">
          <a:xfrm>
            <a:off x="0" y="9742488"/>
            <a:ext cx="3081338" cy="471487"/>
          </a:xfrm>
          <a:prstGeom prst="rect">
            <a:avLst/>
          </a:prstGeom>
          <a:noFill/>
          <a:ln w="9525">
            <a:noFill/>
            <a:miter lim="800000"/>
            <a:headEnd/>
            <a:tailEnd/>
          </a:ln>
          <a:effectLst/>
        </p:spPr>
        <p:txBody>
          <a:bodyPr vert="horz" wrap="square" lIns="94906" tIns="47453" rIns="94906" bIns="47453" numCol="1" anchor="b" anchorCtr="0" compatLnSpc="1">
            <a:prstTxWarp prst="textNoShape">
              <a:avLst/>
            </a:prstTxWarp>
          </a:bodyPr>
          <a:lstStyle>
            <a:lvl1pPr>
              <a:defRPr sz="1200"/>
            </a:lvl1pPr>
          </a:lstStyle>
          <a:p>
            <a:pPr>
              <a:defRPr/>
            </a:pPr>
            <a:endParaRPr lang="fr-FR"/>
          </a:p>
        </p:txBody>
      </p:sp>
      <p:sp>
        <p:nvSpPr>
          <p:cNvPr id="47109" name="Rectangle 5"/>
          <p:cNvSpPr>
            <a:spLocks noGrp="1" noChangeArrowheads="1"/>
          </p:cNvSpPr>
          <p:nvPr>
            <p:ph type="sldNum" sz="quarter" idx="3"/>
          </p:nvPr>
        </p:nvSpPr>
        <p:spPr bwMode="auto">
          <a:xfrm>
            <a:off x="4056063" y="9742488"/>
            <a:ext cx="3081337" cy="471487"/>
          </a:xfrm>
          <a:prstGeom prst="rect">
            <a:avLst/>
          </a:prstGeom>
          <a:noFill/>
          <a:ln w="9525">
            <a:noFill/>
            <a:miter lim="800000"/>
            <a:headEnd/>
            <a:tailEnd/>
          </a:ln>
          <a:effectLst/>
        </p:spPr>
        <p:txBody>
          <a:bodyPr vert="horz" wrap="square" lIns="94906" tIns="47453" rIns="94906" bIns="47453" numCol="1" anchor="b" anchorCtr="0" compatLnSpc="1">
            <a:prstTxWarp prst="textNoShape">
              <a:avLst/>
            </a:prstTxWarp>
          </a:bodyPr>
          <a:lstStyle>
            <a:lvl1pPr algn="r">
              <a:defRPr sz="1200"/>
            </a:lvl1pPr>
          </a:lstStyle>
          <a:p>
            <a:pPr>
              <a:defRPr/>
            </a:pPr>
            <a:fld id="{B8FACB9E-D246-48E3-9AE8-36A0A8416E19}" type="slidenum">
              <a:rPr lang="fr-FR"/>
              <a:pPr>
                <a:defRPr/>
              </a:pPr>
              <a:t>‹N°›</a:t>
            </a:fld>
            <a:endParaRPr 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4906" tIns="47453" rIns="94906" bIns="47453" rtlCol="0"/>
          <a:lstStyle>
            <a:lvl1pPr algn="l">
              <a:defRPr sz="1200"/>
            </a:lvl1pPr>
          </a:lstStyle>
          <a:p>
            <a:pPr>
              <a:defRPr/>
            </a:pPr>
            <a:endParaRPr lang="de-DE"/>
          </a:p>
        </p:txBody>
      </p:sp>
      <p:sp>
        <p:nvSpPr>
          <p:cNvPr id="3" name="Espace réservé de la date 2"/>
          <p:cNvSpPr>
            <a:spLocks noGrp="1"/>
          </p:cNvSpPr>
          <p:nvPr>
            <p:ph type="dt" idx="1"/>
          </p:nvPr>
        </p:nvSpPr>
        <p:spPr>
          <a:xfrm>
            <a:off x="4021138" y="0"/>
            <a:ext cx="3076575" cy="511175"/>
          </a:xfrm>
          <a:prstGeom prst="rect">
            <a:avLst/>
          </a:prstGeom>
        </p:spPr>
        <p:txBody>
          <a:bodyPr vert="horz" lIns="94906" tIns="47453" rIns="94906" bIns="47453" rtlCol="0"/>
          <a:lstStyle>
            <a:lvl1pPr algn="r">
              <a:defRPr sz="1200"/>
            </a:lvl1pPr>
          </a:lstStyle>
          <a:p>
            <a:pPr>
              <a:defRPr/>
            </a:pPr>
            <a:fld id="{7481DAC6-07BA-4A31-AEFF-3AEFE386AE13}" type="datetimeFigureOut">
              <a:rPr lang="de-DE"/>
              <a:pPr>
                <a:defRPr/>
              </a:pPr>
              <a:t>18.03.2024</a:t>
            </a:fld>
            <a:endParaRPr lang="de-DE"/>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906" tIns="47453" rIns="94906" bIns="47453" rtlCol="0" anchor="ctr"/>
          <a:lstStyle/>
          <a:p>
            <a:pPr lvl="0"/>
            <a:endParaRPr lang="de-DE" noProof="0"/>
          </a:p>
        </p:txBody>
      </p:sp>
      <p:sp>
        <p:nvSpPr>
          <p:cNvPr id="5" name="Espace réservé des commentaires 4"/>
          <p:cNvSpPr>
            <a:spLocks noGrp="1"/>
          </p:cNvSpPr>
          <p:nvPr>
            <p:ph type="body" sz="quarter" idx="3"/>
          </p:nvPr>
        </p:nvSpPr>
        <p:spPr>
          <a:xfrm>
            <a:off x="709613" y="4860925"/>
            <a:ext cx="5680075" cy="4605338"/>
          </a:xfrm>
          <a:prstGeom prst="rect">
            <a:avLst/>
          </a:prstGeom>
        </p:spPr>
        <p:txBody>
          <a:bodyPr vert="horz" lIns="94906" tIns="47453" rIns="94906" bIns="4745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de-DE"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94906" tIns="47453" rIns="94906" bIns="47453" rtlCol="0" anchor="b"/>
          <a:lstStyle>
            <a:lvl1pPr algn="l">
              <a:defRPr sz="1200"/>
            </a:lvl1pPr>
          </a:lstStyle>
          <a:p>
            <a:pPr>
              <a:defRPr/>
            </a:pPr>
            <a:endParaRPr lang="de-DE"/>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94906" tIns="47453" rIns="94906" bIns="47453" rtlCol="0" anchor="b"/>
          <a:lstStyle>
            <a:lvl1pPr algn="r">
              <a:defRPr sz="1200"/>
            </a:lvl1pPr>
          </a:lstStyle>
          <a:p>
            <a:pPr>
              <a:defRPr/>
            </a:pPr>
            <a:fld id="{171F7E1E-5AC1-4787-A819-F90404ED3223}" type="slidenum">
              <a:rPr lang="de-DE"/>
              <a:pPr>
                <a:defRPr/>
              </a:pPr>
              <a:t>‹N°›</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dirty="0">
                <a:effectLst/>
                <a:latin typeface="Verdana" panose="020B0604030504040204" pitchFamily="34" charset="0"/>
                <a:ea typeface="Times New Roman" panose="02020603050405020304" pitchFamily="18" charset="0"/>
              </a:rPr>
              <a:t>Good morning! So, I will talk about analysis of citizen data and illustrate potential ways to use them to estimate population trends. </a:t>
            </a:r>
            <a:endParaRPr lang="fr-BE" sz="1800" dirty="0">
              <a:effectLst/>
              <a:latin typeface="Times New Roman" panose="02020603050405020304" pitchFamily="18" charset="0"/>
              <a:ea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pPr>
              <a:defRPr/>
            </a:pPr>
            <a:fld id="{171F7E1E-5AC1-4787-A819-F90404ED3223}" type="slidenum">
              <a:rPr lang="de-DE" smtClean="0"/>
              <a:pPr>
                <a:defRPr/>
              </a:pPr>
              <a:t>1</a:t>
            </a:fld>
            <a:endParaRPr lang="de-DE"/>
          </a:p>
        </p:txBody>
      </p:sp>
    </p:spTree>
    <p:extLst>
      <p:ext uri="{BB962C8B-B14F-4D97-AF65-F5344CB8AC3E}">
        <p14:creationId xmlns:p14="http://schemas.microsoft.com/office/powerpoint/2010/main" val="1963475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dirty="0">
                <a:effectLst/>
                <a:latin typeface="Verdana" panose="020B0604030504040204" pitchFamily="34" charset="0"/>
                <a:ea typeface="Times New Roman" panose="02020603050405020304" pitchFamily="18" charset="0"/>
              </a:rPr>
              <a:t>Secondly, </a:t>
            </a:r>
            <a:r>
              <a:rPr lang="fr-FR" sz="1800" dirty="0" err="1">
                <a:effectLst/>
                <a:latin typeface="Verdana" panose="020B0604030504040204" pitchFamily="34" charset="0"/>
                <a:ea typeface="Times New Roman" panose="02020603050405020304" pitchFamily="18" charset="0"/>
              </a:rPr>
              <a:t>methods</a:t>
            </a:r>
            <a:r>
              <a:rPr lang="fr-FR" sz="1800" dirty="0">
                <a:effectLst/>
                <a:latin typeface="Verdana" panose="020B0604030504040204" pitchFamily="34" charset="0"/>
                <a:ea typeface="Times New Roman" panose="02020603050405020304" pitchFamily="18" charset="0"/>
              </a:rPr>
              <a:t> of </a:t>
            </a:r>
            <a:r>
              <a:rPr lang="fr-FR" sz="1800" dirty="0" err="1">
                <a:effectLst/>
                <a:latin typeface="Verdana" panose="020B0604030504040204" pitchFamily="34" charset="0"/>
                <a:ea typeface="Times New Roman" panose="02020603050405020304" pitchFamily="18" charset="0"/>
              </a:rPr>
              <a:t>observing</a:t>
            </a:r>
            <a:r>
              <a:rPr lang="fr-FR" sz="1800" dirty="0">
                <a:effectLst/>
                <a:latin typeface="Verdana" panose="020B0604030504040204" pitchFamily="34" charset="0"/>
                <a:ea typeface="Times New Roman" panose="02020603050405020304" pitchFamily="18" charset="0"/>
              </a:rPr>
              <a:t> and </a:t>
            </a:r>
            <a:r>
              <a:rPr lang="fr-FR" sz="1800" dirty="0" err="1">
                <a:effectLst/>
                <a:latin typeface="Verdana" panose="020B0604030504040204" pitchFamily="34" charset="0"/>
                <a:ea typeface="Times New Roman" panose="02020603050405020304" pitchFamily="18" charset="0"/>
              </a:rPr>
              <a:t>reporting</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vary</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between</a:t>
            </a:r>
            <a:r>
              <a:rPr lang="fr-FR" sz="1800" dirty="0">
                <a:effectLst/>
                <a:latin typeface="Verdana" panose="020B0604030504040204" pitchFamily="34" charset="0"/>
                <a:ea typeface="Times New Roman" panose="02020603050405020304" pitchFamily="18" charset="0"/>
              </a:rPr>
              <a:t> people and </a:t>
            </a:r>
            <a:r>
              <a:rPr lang="fr-FR" sz="1800" dirty="0" err="1">
                <a:effectLst/>
                <a:latin typeface="Verdana" panose="020B0604030504040204" pitchFamily="34" charset="0"/>
                <a:ea typeface="Times New Roman" panose="02020603050405020304" pitchFamily="18" charset="0"/>
              </a:rPr>
              <a:t>through</a:t>
            </a:r>
            <a:r>
              <a:rPr lang="fr-FR" sz="1800" dirty="0">
                <a:effectLst/>
                <a:latin typeface="Verdana" panose="020B0604030504040204" pitchFamily="34" charset="0"/>
                <a:ea typeface="Times New Roman" panose="02020603050405020304" pitchFamily="18" charset="0"/>
              </a:rPr>
              <a:t> time. So, </a:t>
            </a:r>
            <a:r>
              <a:rPr lang="fr-FR" sz="1800" dirty="0" err="1">
                <a:effectLst/>
                <a:latin typeface="Verdana" panose="020B0604030504040204" pitchFamily="34" charset="0"/>
                <a:ea typeface="Times New Roman" panose="02020603050405020304" pitchFamily="18" charset="0"/>
              </a:rPr>
              <a:t>it</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is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useful</a:t>
            </a:r>
            <a:r>
              <a:rPr lang="fr-FR" sz="1800" dirty="0">
                <a:effectLst/>
                <a:latin typeface="Verdana" panose="020B0604030504040204" pitchFamily="34" charset="0"/>
                <a:ea typeface="Times New Roman" panose="02020603050405020304" pitchFamily="18" charset="0"/>
              </a:rPr>
              <a:t> to know the range of </a:t>
            </a:r>
            <a:r>
              <a:rPr lang="fr-FR" sz="1800" dirty="0" err="1">
                <a:effectLst/>
                <a:latin typeface="Verdana" panose="020B0604030504040204" pitchFamily="34" charset="0"/>
                <a:ea typeface="Times New Roman" panose="02020603050405020304" pitchFamily="18" charset="0"/>
              </a:rPr>
              <a:t>naturalist</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behaviour</a:t>
            </a:r>
            <a:r>
              <a:rPr lang="fr-FR" sz="1800" dirty="0">
                <a:effectLst/>
                <a:latin typeface="Verdana" panose="020B0604030504040204" pitchFamily="34" charset="0"/>
                <a:ea typeface="Times New Roman" panose="02020603050405020304" pitchFamily="18" charset="0"/>
              </a:rPr>
              <a:t> in the </a:t>
            </a:r>
            <a:r>
              <a:rPr lang="fr-FR" sz="1800" dirty="0" err="1">
                <a:effectLst/>
                <a:latin typeface="Verdana" panose="020B0604030504040204" pitchFamily="34" charset="0"/>
                <a:ea typeface="Times New Roman" panose="02020603050405020304" pitchFamily="18" charset="0"/>
              </a:rPr>
              <a:t>field</a:t>
            </a:r>
            <a:r>
              <a:rPr lang="fr-FR" sz="1800" dirty="0">
                <a:effectLst/>
                <a:latin typeface="Verdana" panose="020B0604030504040204" pitchFamily="34" charset="0"/>
                <a:ea typeface="Times New Roman" panose="02020603050405020304" pitchFamily="18" charset="0"/>
              </a:rPr>
              <a:t> to </a:t>
            </a:r>
            <a:r>
              <a:rPr lang="fr-FR" sz="1800" dirty="0" err="1">
                <a:effectLst/>
                <a:latin typeface="Verdana" panose="020B0604030504040204" pitchFamily="34" charset="0"/>
                <a:ea typeface="Times New Roman" panose="02020603050405020304" pitchFamily="18" charset="0"/>
              </a:rPr>
              <a:t>make</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appropriate</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selection</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subsets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from</a:t>
            </a:r>
            <a:r>
              <a:rPr lang="fr-FR" sz="1800" dirty="0">
                <a:effectLst/>
                <a:latin typeface="Verdana" panose="020B0604030504040204" pitchFamily="34" charset="0"/>
                <a:ea typeface="Times New Roman" panose="02020603050405020304" pitchFamily="18" charset="0"/>
              </a:rPr>
              <a:t> the data and to </a:t>
            </a:r>
            <a:r>
              <a:rPr lang="fr-FR" sz="1800" dirty="0" err="1">
                <a:effectLst/>
                <a:latin typeface="Verdana" panose="020B0604030504040204" pitchFamily="34" charset="0"/>
                <a:ea typeface="Times New Roman" panose="02020603050405020304" pitchFamily="18" charset="0"/>
              </a:rPr>
              <a:t>adapt</a:t>
            </a:r>
            <a:r>
              <a:rPr lang="fr-FR" sz="1800" dirty="0">
                <a:effectLst/>
                <a:latin typeface="Verdana" panose="020B0604030504040204" pitchFamily="34" charset="0"/>
                <a:ea typeface="Times New Roman" panose="02020603050405020304" pitchFamily="18" charset="0"/>
              </a:rPr>
              <a:t> modeling.</a:t>
            </a:r>
            <a:endParaRPr lang="fr-BE" sz="1800" dirty="0">
              <a:effectLst/>
              <a:latin typeface="Times New Roman" panose="02020603050405020304" pitchFamily="18" charset="0"/>
              <a:ea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pPr>
              <a:defRPr/>
            </a:pPr>
            <a:fld id="{171F7E1E-5AC1-4787-A819-F90404ED3223}" type="slidenum">
              <a:rPr lang="de-DE" smtClean="0"/>
              <a:pPr>
                <a:defRPr/>
              </a:pPr>
              <a:t>10</a:t>
            </a:fld>
            <a:endParaRPr lang="de-DE"/>
          </a:p>
        </p:txBody>
      </p:sp>
    </p:spTree>
    <p:extLst>
      <p:ext uri="{BB962C8B-B14F-4D97-AF65-F5344CB8AC3E}">
        <p14:creationId xmlns:p14="http://schemas.microsoft.com/office/powerpoint/2010/main" val="1305453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dirty="0">
                <a:effectLst/>
                <a:latin typeface="Verdana" panose="020B0604030504040204" pitchFamily="34" charset="0"/>
                <a:ea typeface="Times New Roman" panose="02020603050405020304" pitchFamily="18" charset="0"/>
              </a:rPr>
              <a:t>Thirdly, the intensity of search varies between visits, due to the variety of durations, routes taken at sites, time of day, weather conditions and people’s skills. Thus, it is needed to evaluate and to take into account the visit sampling effort when </a:t>
            </a:r>
            <a:r>
              <a:rPr lang="en-GB" sz="1800" dirty="0" err="1">
                <a:effectLst/>
                <a:latin typeface="Verdana" panose="020B0604030504040204" pitchFamily="34" charset="0"/>
                <a:ea typeface="Times New Roman" panose="02020603050405020304" pitchFamily="18" charset="0"/>
              </a:rPr>
              <a:t>modeling</a:t>
            </a:r>
            <a:r>
              <a:rPr lang="en-GB" sz="1800" dirty="0">
                <a:effectLst/>
                <a:latin typeface="Verdana" panose="020B0604030504040204" pitchFamily="34" charset="0"/>
                <a:ea typeface="Times New Roman" panose="02020603050405020304" pitchFamily="18" charset="0"/>
              </a:rPr>
              <a:t>.</a:t>
            </a:r>
            <a:endParaRPr lang="fr-BE" sz="1800" dirty="0">
              <a:effectLst/>
              <a:latin typeface="Times New Roman" panose="02020603050405020304" pitchFamily="18" charset="0"/>
              <a:ea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pPr>
              <a:defRPr/>
            </a:pPr>
            <a:fld id="{171F7E1E-5AC1-4787-A819-F90404ED3223}" type="slidenum">
              <a:rPr lang="de-DE" smtClean="0"/>
              <a:pPr>
                <a:defRPr/>
              </a:pPr>
              <a:t>11</a:t>
            </a:fld>
            <a:endParaRPr lang="de-DE"/>
          </a:p>
        </p:txBody>
      </p:sp>
    </p:spTree>
    <p:extLst>
      <p:ext uri="{BB962C8B-B14F-4D97-AF65-F5344CB8AC3E}">
        <p14:creationId xmlns:p14="http://schemas.microsoft.com/office/powerpoint/2010/main" val="1970632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50000"/>
              </a:lnSpc>
            </a:pPr>
            <a:r>
              <a:rPr lang="en-GB" sz="1800" dirty="0">
                <a:effectLst/>
                <a:latin typeface="Verdana" panose="020B0604030504040204" pitchFamily="34" charset="0"/>
                <a:ea typeface="Times New Roman" panose="02020603050405020304" pitchFamily="18" charset="0"/>
              </a:rPr>
              <a:t>Fortunately, there have been interesting developments with the </a:t>
            </a:r>
            <a:r>
              <a:rPr lang="en-GB" sz="1800" dirty="0" err="1">
                <a:effectLst/>
                <a:latin typeface="Verdana" panose="020B0604030504040204" pitchFamily="34" charset="0"/>
                <a:ea typeface="Times New Roman" panose="02020603050405020304" pitchFamily="18" charset="0"/>
              </a:rPr>
              <a:t>modeling</a:t>
            </a:r>
            <a:r>
              <a:rPr lang="en-GB" sz="1800" dirty="0">
                <a:effectLst/>
                <a:latin typeface="Verdana" panose="020B0604030504040204" pitchFamily="34" charset="0"/>
                <a:ea typeface="Times New Roman" panose="02020603050405020304" pitchFamily="18" charset="0"/>
              </a:rPr>
              <a:t> of opportunistic data over the past two decades. </a:t>
            </a:r>
            <a:endParaRPr lang="fr-BE" sz="1800" dirty="0">
              <a:effectLst/>
              <a:latin typeface="Times New Roman" panose="02020603050405020304" pitchFamily="18" charset="0"/>
              <a:ea typeface="Times New Roman" panose="02020603050405020304" pitchFamily="18" charset="0"/>
            </a:endParaRPr>
          </a:p>
          <a:p>
            <a:pPr algn="just">
              <a:lnSpc>
                <a:spcPct val="150000"/>
              </a:lnSpc>
            </a:pPr>
            <a:r>
              <a:rPr lang="en-GB" sz="1800" dirty="0">
                <a:effectLst/>
                <a:latin typeface="Verdana" panose="020B0604030504040204" pitchFamily="34" charset="0"/>
                <a:ea typeface="Times New Roman" panose="02020603050405020304" pitchFamily="18" charset="0"/>
              </a:rPr>
              <a:t>A scientific paper proposed a nice solution to the visit intensity puzzle in 2010. It consists to use the “list length” (that’s to say, the number of species seen during a visit) as a proxy of search intensity and to include it as a covariate in the model. </a:t>
            </a:r>
            <a:endParaRPr lang="fr-BE" sz="1800" dirty="0">
              <a:effectLst/>
              <a:latin typeface="Times New Roman" panose="02020603050405020304" pitchFamily="18" charset="0"/>
              <a:ea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pPr>
              <a:defRPr/>
            </a:pPr>
            <a:fld id="{171F7E1E-5AC1-4787-A819-F90404ED3223}" type="slidenum">
              <a:rPr lang="de-DE" smtClean="0"/>
              <a:pPr>
                <a:defRPr/>
              </a:pPr>
              <a:t>12</a:t>
            </a:fld>
            <a:endParaRPr lang="de-DE"/>
          </a:p>
        </p:txBody>
      </p:sp>
    </p:spTree>
    <p:extLst>
      <p:ext uri="{BB962C8B-B14F-4D97-AF65-F5344CB8AC3E}">
        <p14:creationId xmlns:p14="http://schemas.microsoft.com/office/powerpoint/2010/main" val="1930232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50000"/>
              </a:lnSpc>
            </a:pPr>
            <a:r>
              <a:rPr lang="en-GB" sz="1800" dirty="0">
                <a:effectLst/>
                <a:latin typeface="Verdana" panose="020B0604030504040204" pitchFamily="34" charset="0"/>
                <a:ea typeface="Times New Roman" panose="02020603050405020304" pitchFamily="18" charset="0"/>
              </a:rPr>
              <a:t>Some other important papers have been published since, seeking to evaluate the reliability of different methods applied on those “so called” noisy ecological data.</a:t>
            </a:r>
            <a:endParaRPr lang="fr-BE" sz="1800" dirty="0">
              <a:effectLst/>
              <a:latin typeface="Times New Roman" panose="02020603050405020304" pitchFamily="18" charset="0"/>
              <a:ea typeface="Times New Roman" panose="02020603050405020304" pitchFamily="18" charset="0"/>
            </a:endParaRPr>
          </a:p>
          <a:p>
            <a:pPr algn="just">
              <a:lnSpc>
                <a:spcPct val="150000"/>
              </a:lnSpc>
            </a:pPr>
            <a:r>
              <a:rPr lang="en-GB" sz="1800" dirty="0">
                <a:effectLst/>
                <a:latin typeface="Verdana" panose="020B0604030504040204" pitchFamily="34" charset="0"/>
                <a:ea typeface="Times New Roman" panose="02020603050405020304" pitchFamily="18" charset="0"/>
              </a:rPr>
              <a:t>They showed that distribution trends can be estimated reliably when analysed with appropriate statistical models.</a:t>
            </a:r>
            <a:endParaRPr lang="fr-BE" sz="1800" dirty="0">
              <a:effectLst/>
              <a:latin typeface="Times New Roman" panose="02020603050405020304" pitchFamily="18" charset="0"/>
              <a:ea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pPr>
              <a:defRPr/>
            </a:pPr>
            <a:fld id="{171F7E1E-5AC1-4787-A819-F90404ED3223}" type="slidenum">
              <a:rPr lang="de-DE" smtClean="0"/>
              <a:pPr>
                <a:defRPr/>
              </a:pPr>
              <a:t>13</a:t>
            </a:fld>
            <a:endParaRPr lang="de-DE"/>
          </a:p>
        </p:txBody>
      </p:sp>
    </p:spTree>
    <p:extLst>
      <p:ext uri="{BB962C8B-B14F-4D97-AF65-F5344CB8AC3E}">
        <p14:creationId xmlns:p14="http://schemas.microsoft.com/office/powerpoint/2010/main" val="1037856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dirty="0">
                <a:effectLst/>
                <a:latin typeface="Verdana" panose="020B0604030504040204" pitchFamily="34" charset="0"/>
                <a:ea typeface="Times New Roman" panose="02020603050405020304" pitchFamily="18" charset="0"/>
              </a:rPr>
              <a:t>A few excellent books have also helped to enhance the statistical skills of applied ecologists, notably the titles presented here. I recommend them for enthusiastic statisticians!</a:t>
            </a:r>
            <a:endParaRPr lang="fr-BE" sz="1800" dirty="0">
              <a:effectLst/>
              <a:latin typeface="Times New Roman" panose="02020603050405020304" pitchFamily="18" charset="0"/>
              <a:ea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pPr>
              <a:defRPr/>
            </a:pPr>
            <a:fld id="{171F7E1E-5AC1-4787-A819-F90404ED3223}" type="slidenum">
              <a:rPr lang="de-DE" smtClean="0"/>
              <a:pPr>
                <a:defRPr/>
              </a:pPr>
              <a:t>14</a:t>
            </a:fld>
            <a:endParaRPr lang="de-DE"/>
          </a:p>
        </p:txBody>
      </p:sp>
    </p:spTree>
    <p:extLst>
      <p:ext uri="{BB962C8B-B14F-4D97-AF65-F5344CB8AC3E}">
        <p14:creationId xmlns:p14="http://schemas.microsoft.com/office/powerpoint/2010/main" val="2005457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800" dirty="0" err="1">
                <a:effectLst/>
                <a:latin typeface="Verdana" panose="020B0604030504040204" pitchFamily="34" charset="0"/>
                <a:ea typeface="Times New Roman" panose="02020603050405020304" pitchFamily="18" charset="0"/>
              </a:rPr>
              <a:t>Now</a:t>
            </a:r>
            <a:r>
              <a:rPr lang="fr-FR" sz="1800" dirty="0">
                <a:effectLst/>
                <a:latin typeface="Verdana" panose="020B0604030504040204" pitchFamily="34" charset="0"/>
                <a:ea typeface="Times New Roman" panose="02020603050405020304" pitchFamily="18" charset="0"/>
              </a:rPr>
              <a:t>, I </a:t>
            </a:r>
            <a:r>
              <a:rPr lang="fr-FR" sz="1800" dirty="0" err="1">
                <a:effectLst/>
                <a:latin typeface="Verdana" panose="020B0604030504040204" pitchFamily="34" charset="0"/>
                <a:ea typeface="Times New Roman" panose="02020603050405020304" pitchFamily="18" charset="0"/>
              </a:rPr>
              <a:t>will</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develop</a:t>
            </a:r>
            <a:r>
              <a:rPr lang="fr-FR" sz="1800" dirty="0">
                <a:effectLst/>
                <a:latin typeface="Verdana" panose="020B0604030504040204" pitchFamily="34" charset="0"/>
                <a:ea typeface="Times New Roman" panose="02020603050405020304" pitchFamily="18" charset="0"/>
              </a:rPr>
              <a:t> an </a:t>
            </a:r>
            <a:r>
              <a:rPr lang="fr-FR" sz="1800" dirty="0" err="1">
                <a:effectLst/>
                <a:latin typeface="Verdana" panose="020B0604030504040204" pitchFamily="34" charset="0"/>
                <a:ea typeface="Times New Roman" panose="02020603050405020304" pitchFamily="18" charset="0"/>
              </a:rPr>
              <a:t>example</a:t>
            </a:r>
            <a:r>
              <a:rPr lang="fr-FR" sz="1800" dirty="0">
                <a:effectLst/>
                <a:latin typeface="Verdana" panose="020B0604030504040204" pitchFamily="34" charset="0"/>
                <a:ea typeface="Times New Roman" panose="02020603050405020304" pitchFamily="18" charset="0"/>
              </a:rPr>
              <a:t> of </a:t>
            </a:r>
            <a:r>
              <a:rPr lang="fr-FR" sz="1800" dirty="0" err="1">
                <a:effectLst/>
                <a:latin typeface="Verdana" panose="020B0604030504040204" pitchFamily="34" charset="0"/>
                <a:ea typeface="Times New Roman" panose="02020603050405020304" pitchFamily="18" charset="0"/>
              </a:rPr>
              <a:t>analysis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applied</a:t>
            </a:r>
            <a:r>
              <a:rPr lang="fr-FR" sz="1800" dirty="0">
                <a:effectLst/>
                <a:latin typeface="Verdana" panose="020B0604030504040204" pitchFamily="34" charset="0"/>
                <a:ea typeface="Times New Roman" panose="02020603050405020304" pitchFamily="18" charset="0"/>
              </a:rPr>
              <a:t> on the data of a </a:t>
            </a:r>
            <a:r>
              <a:rPr lang="fr-FR" sz="1800" dirty="0" err="1">
                <a:effectLst/>
                <a:latin typeface="Verdana" panose="020B0604030504040204" pitchFamily="34" charset="0"/>
                <a:ea typeface="Times New Roman" panose="02020603050405020304" pitchFamily="18" charset="0"/>
              </a:rPr>
              <a:t>nice</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boreo</a:t>
            </a:r>
            <a:r>
              <a:rPr lang="fr-FR" sz="1800" dirty="0">
                <a:effectLst/>
                <a:latin typeface="Verdana" panose="020B0604030504040204" pitchFamily="34" charset="0"/>
                <a:ea typeface="Times New Roman" panose="02020603050405020304" pitchFamily="18" charset="0"/>
              </a:rPr>
              <a:t>-montane </a:t>
            </a:r>
            <a:r>
              <a:rPr lang="fr-FR" sz="1800" dirty="0" err="1">
                <a:effectLst/>
                <a:latin typeface="Verdana" panose="020B0604030504040204" pitchFamily="34" charset="0"/>
                <a:ea typeface="Times New Roman" panose="02020603050405020304" pitchFamily="18" charset="0"/>
              </a:rPr>
              <a:t>butterfly</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widespread</a:t>
            </a:r>
            <a:r>
              <a:rPr lang="fr-FR" sz="1800" dirty="0">
                <a:effectLst/>
                <a:latin typeface="Verdana" panose="020B0604030504040204" pitchFamily="34" charset="0"/>
                <a:ea typeface="Times New Roman" panose="02020603050405020304" pitchFamily="18" charset="0"/>
              </a:rPr>
              <a:t> in the </a:t>
            </a:r>
            <a:r>
              <a:rPr lang="fr-FR" sz="1800" dirty="0" err="1">
                <a:effectLst/>
                <a:latin typeface="Verdana" panose="020B0604030504040204" pitchFamily="34" charset="0"/>
                <a:ea typeface="Times New Roman" panose="02020603050405020304" pitchFamily="18" charset="0"/>
              </a:rPr>
              <a:t>Ardenne’s</a:t>
            </a:r>
            <a:r>
              <a:rPr lang="fr-FR" sz="1800" dirty="0">
                <a:effectLst/>
                <a:latin typeface="Verdana" panose="020B0604030504040204" pitchFamily="34" charset="0"/>
                <a:ea typeface="Times New Roman" panose="02020603050405020304" pitchFamily="18" charset="0"/>
              </a:rPr>
              <a:t> massif, </a:t>
            </a:r>
            <a:r>
              <a:rPr lang="fr-FR" sz="1800" dirty="0" err="1">
                <a:effectLst/>
                <a:latin typeface="Verdana" panose="020B0604030504040204" pitchFamily="34" charset="0"/>
                <a:ea typeface="Times New Roman" panose="02020603050405020304" pitchFamily="18" charset="0"/>
              </a:rPr>
              <a:t>where</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it</a:t>
            </a:r>
            <a:r>
              <a:rPr lang="fr-FR" sz="1800" dirty="0">
                <a:effectLst/>
                <a:latin typeface="Verdana" panose="020B0604030504040204" pitchFamily="34" charset="0"/>
                <a:ea typeface="Times New Roman" panose="02020603050405020304" pitchFamily="18" charset="0"/>
              </a:rPr>
              <a:t> has </a:t>
            </a:r>
            <a:r>
              <a:rPr lang="fr-FR" sz="1800" dirty="0" err="1">
                <a:effectLst/>
                <a:latin typeface="Verdana" panose="020B0604030504040204" pitchFamily="34" charset="0"/>
                <a:ea typeface="Times New Roman" panose="02020603050405020304" pitchFamily="18" charset="0"/>
              </a:rPr>
              <a:t>probably</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its</a:t>
            </a:r>
            <a:r>
              <a:rPr lang="fr-FR" sz="1800" dirty="0">
                <a:effectLst/>
                <a:latin typeface="Verdana" panose="020B0604030504040204" pitchFamily="34" charset="0"/>
                <a:ea typeface="Times New Roman" panose="02020603050405020304" pitchFamily="18" charset="0"/>
              </a:rPr>
              <a:t> main </a:t>
            </a:r>
            <a:r>
              <a:rPr lang="fr-FR" sz="1800" dirty="0" err="1">
                <a:effectLst/>
                <a:latin typeface="Verdana" panose="020B0604030504040204" pitchFamily="34" charset="0"/>
                <a:ea typeface="Times New Roman" panose="02020603050405020304" pitchFamily="18" charset="0"/>
              </a:rPr>
              <a:t>stronghold</a:t>
            </a:r>
            <a:r>
              <a:rPr lang="fr-FR" sz="1800" dirty="0">
                <a:effectLst/>
                <a:latin typeface="Verdana" panose="020B0604030504040204" pitchFamily="34" charset="0"/>
                <a:ea typeface="Times New Roman" panose="02020603050405020304" pitchFamily="18" charset="0"/>
              </a:rPr>
              <a:t> in Western Europe (as </a:t>
            </a:r>
            <a:r>
              <a:rPr lang="fr-FR" sz="1800" dirty="0" err="1">
                <a:effectLst/>
                <a:latin typeface="Verdana" panose="020B0604030504040204" pitchFamily="34" charset="0"/>
                <a:ea typeface="Times New Roman" panose="02020603050405020304" pitchFamily="18" charset="0"/>
              </a:rPr>
              <a:t>you</a:t>
            </a:r>
            <a:r>
              <a:rPr lang="fr-FR" sz="1800" dirty="0">
                <a:effectLst/>
                <a:latin typeface="Verdana" panose="020B0604030504040204" pitchFamily="34" charset="0"/>
                <a:ea typeface="Times New Roman" panose="02020603050405020304" pitchFamily="18" charset="0"/>
              </a:rPr>
              <a:t> can </a:t>
            </a:r>
            <a:r>
              <a:rPr lang="fr-FR" sz="1800" dirty="0" err="1">
                <a:effectLst/>
                <a:latin typeface="Verdana" panose="020B0604030504040204" pitchFamily="34" charset="0"/>
                <a:ea typeface="Times New Roman" panose="02020603050405020304" pitchFamily="18" charset="0"/>
              </a:rPr>
              <a:t>see</a:t>
            </a:r>
            <a:r>
              <a:rPr lang="fr-FR" sz="1800" dirty="0">
                <a:effectLst/>
                <a:latin typeface="Verdana" panose="020B0604030504040204" pitchFamily="34" charset="0"/>
                <a:ea typeface="Times New Roman" panose="02020603050405020304" pitchFamily="18" charset="0"/>
              </a:rPr>
              <a:t> on the </a:t>
            </a:r>
            <a:r>
              <a:rPr lang="fr-FR" sz="1800" dirty="0" err="1">
                <a:effectLst/>
                <a:latin typeface="Verdana" panose="020B0604030504040204" pitchFamily="34" charset="0"/>
                <a:ea typeface="Times New Roman" panose="02020603050405020304" pitchFamily="18" charset="0"/>
              </a:rPr>
              <a:t>maps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here</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hence</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our</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responsibility</a:t>
            </a:r>
            <a:r>
              <a:rPr lang="fr-FR" sz="1800" dirty="0">
                <a:effectLst/>
                <a:latin typeface="Verdana" panose="020B0604030504040204" pitchFamily="34" charset="0"/>
                <a:ea typeface="Times New Roman" panose="02020603050405020304" pitchFamily="18" charset="0"/>
              </a:rPr>
              <a:t> for </a:t>
            </a:r>
            <a:r>
              <a:rPr lang="fr-FR" sz="1800" dirty="0" err="1">
                <a:effectLst/>
                <a:latin typeface="Verdana" panose="020B0604030504040204" pitchFamily="34" charset="0"/>
                <a:ea typeface="Times New Roman" panose="02020603050405020304" pitchFamily="18" charset="0"/>
              </a:rPr>
              <a:t>its</a:t>
            </a:r>
            <a:r>
              <a:rPr lang="fr-FR" sz="1800" dirty="0">
                <a:effectLst/>
                <a:latin typeface="Verdana" panose="020B0604030504040204" pitchFamily="34" charset="0"/>
                <a:ea typeface="Times New Roman" panose="02020603050405020304" pitchFamily="18" charset="0"/>
              </a:rPr>
              <a:t> conservation.</a:t>
            </a:r>
            <a:endParaRPr lang="fr-BE" sz="1800" dirty="0">
              <a:effectLst/>
              <a:latin typeface="Times New Roman" panose="02020603050405020304" pitchFamily="18" charset="0"/>
              <a:ea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pPr>
              <a:defRPr/>
            </a:pPr>
            <a:fld id="{171F7E1E-5AC1-4787-A819-F90404ED3223}" type="slidenum">
              <a:rPr lang="de-DE" smtClean="0"/>
              <a:pPr>
                <a:defRPr/>
              </a:pPr>
              <a:t>15</a:t>
            </a:fld>
            <a:endParaRPr lang="de-DE"/>
          </a:p>
        </p:txBody>
      </p:sp>
    </p:spTree>
    <p:extLst>
      <p:ext uri="{BB962C8B-B14F-4D97-AF65-F5344CB8AC3E}">
        <p14:creationId xmlns:p14="http://schemas.microsoft.com/office/powerpoint/2010/main" val="3270073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50000"/>
              </a:lnSpc>
            </a:pPr>
            <a:r>
              <a:rPr lang="fr-FR" sz="1800" dirty="0">
                <a:effectLst/>
                <a:latin typeface="Verdana" panose="020B0604030504040204" pitchFamily="34" charset="0"/>
                <a:ea typeface="Times New Roman" panose="02020603050405020304" pitchFamily="18" charset="0"/>
              </a:rPr>
              <a:t>So, </a:t>
            </a:r>
            <a:r>
              <a:rPr lang="fr-FR" sz="1800" dirty="0" err="1">
                <a:effectLst/>
                <a:latin typeface="Verdana" panose="020B0604030504040204" pitchFamily="34" charset="0"/>
                <a:ea typeface="Times New Roman" panose="02020603050405020304" pitchFamily="18" charset="0"/>
              </a:rPr>
              <a:t>we</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tried</a:t>
            </a:r>
            <a:r>
              <a:rPr lang="fr-FR" sz="1800" dirty="0">
                <a:effectLst/>
                <a:latin typeface="Verdana" panose="020B0604030504040204" pitchFamily="34" charset="0"/>
                <a:ea typeface="Times New Roman" panose="02020603050405020304" pitchFamily="18" charset="0"/>
              </a:rPr>
              <a:t> to mine in </a:t>
            </a:r>
            <a:r>
              <a:rPr lang="fr-FR" sz="1800" dirty="0" err="1">
                <a:effectLst/>
                <a:latin typeface="Verdana" panose="020B0604030504040204" pitchFamily="34" charset="0"/>
                <a:ea typeface="Times New Roman" panose="02020603050405020304" pitchFamily="18" charset="0"/>
              </a:rPr>
              <a:t>our</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available</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database</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totalling</a:t>
            </a:r>
            <a:r>
              <a:rPr lang="fr-FR" sz="1800" dirty="0">
                <a:effectLst/>
                <a:latin typeface="Verdana" panose="020B0604030504040204" pitchFamily="34" charset="0"/>
                <a:ea typeface="Times New Roman" panose="02020603050405020304" pitchFamily="18" charset="0"/>
              </a:rPr>
              <a:t> more </a:t>
            </a:r>
            <a:r>
              <a:rPr lang="fr-FR" sz="1800" dirty="0" err="1">
                <a:effectLst/>
                <a:latin typeface="Verdana" panose="020B0604030504040204" pitchFamily="34" charset="0"/>
                <a:ea typeface="Times New Roman" panose="02020603050405020304" pitchFamily="18" charset="0"/>
              </a:rPr>
              <a:t>than</a:t>
            </a:r>
            <a:r>
              <a:rPr lang="fr-FR" sz="1800" dirty="0">
                <a:effectLst/>
                <a:latin typeface="Verdana" panose="020B0604030504040204" pitchFamily="34" charset="0"/>
                <a:ea typeface="Times New Roman" panose="02020603050405020304" pitchFamily="18" charset="0"/>
              </a:rPr>
              <a:t> 1 million </a:t>
            </a:r>
            <a:r>
              <a:rPr lang="fr-FR" sz="1800" dirty="0" err="1">
                <a:effectLst/>
                <a:latin typeface="Verdana" panose="020B0604030504040204" pitchFamily="34" charset="0"/>
                <a:ea typeface="Times New Roman" panose="02020603050405020304" pitchFamily="18" charset="0"/>
              </a:rPr>
              <a:t>butterfly</a:t>
            </a:r>
            <a:r>
              <a:rPr lang="fr-FR" sz="1800" dirty="0">
                <a:effectLst/>
                <a:latin typeface="Verdana" panose="020B0604030504040204" pitchFamily="34" charset="0"/>
                <a:ea typeface="Times New Roman" panose="02020603050405020304" pitchFamily="18" charset="0"/>
              </a:rPr>
              <a:t> data ! </a:t>
            </a:r>
            <a:r>
              <a:rPr lang="fr-FR" sz="1800" dirty="0" err="1">
                <a:effectLst/>
                <a:latin typeface="Verdana" panose="020B0604030504040204" pitchFamily="34" charset="0"/>
                <a:ea typeface="Times New Roman" panose="02020603050405020304" pitchFamily="18" charset="0"/>
              </a:rPr>
              <a:t>Here</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is</a:t>
            </a:r>
            <a:r>
              <a:rPr lang="fr-FR" sz="1800" dirty="0">
                <a:effectLst/>
                <a:latin typeface="Verdana" panose="020B0604030504040204" pitchFamily="34" charset="0"/>
                <a:ea typeface="Times New Roman" panose="02020603050405020304" pitchFamily="18" charset="0"/>
              </a:rPr>
              <a:t> the temporal distribution of </a:t>
            </a:r>
            <a:r>
              <a:rPr lang="fr-FR" sz="1800" dirty="0" err="1">
                <a:effectLst/>
                <a:latin typeface="Verdana" panose="020B0604030504040204" pitchFamily="34" charset="0"/>
                <a:ea typeface="Times New Roman" panose="02020603050405020304" pitchFamily="18" charset="0"/>
              </a:rPr>
              <a:t>them</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since</a:t>
            </a:r>
            <a:r>
              <a:rPr lang="fr-FR" sz="1800" dirty="0">
                <a:effectLst/>
                <a:latin typeface="Verdana" panose="020B0604030504040204" pitchFamily="34" charset="0"/>
                <a:ea typeface="Times New Roman" panose="02020603050405020304" pitchFamily="18" charset="0"/>
              </a:rPr>
              <a:t> the </a:t>
            </a:r>
            <a:r>
              <a:rPr lang="fr-FR" sz="1800" dirty="0" err="1">
                <a:effectLst/>
                <a:latin typeface="Verdana" panose="020B0604030504040204" pitchFamily="34" charset="0"/>
                <a:ea typeface="Times New Roman" panose="02020603050405020304" pitchFamily="18" charset="0"/>
              </a:rPr>
              <a:t>early</a:t>
            </a:r>
            <a:r>
              <a:rPr lang="fr-FR" sz="1800" dirty="0">
                <a:effectLst/>
                <a:latin typeface="Verdana" panose="020B0604030504040204" pitchFamily="34" charset="0"/>
                <a:ea typeface="Times New Roman" panose="02020603050405020304" pitchFamily="18" charset="0"/>
              </a:rPr>
              <a:t> nineties. An impressive </a:t>
            </a:r>
            <a:r>
              <a:rPr lang="fr-FR" sz="1800" dirty="0" err="1">
                <a:effectLst/>
                <a:latin typeface="Verdana" panose="020B0604030504040204" pitchFamily="34" charset="0"/>
                <a:ea typeface="Times New Roman" panose="02020603050405020304" pitchFamily="18" charset="0"/>
              </a:rPr>
              <a:t>increase</a:t>
            </a:r>
            <a:r>
              <a:rPr lang="fr-FR" sz="1800" dirty="0">
                <a:effectLst/>
                <a:latin typeface="Verdana" panose="020B0604030504040204" pitchFamily="34" charset="0"/>
                <a:ea typeface="Times New Roman" panose="02020603050405020304" pitchFamily="18" charset="0"/>
              </a:rPr>
              <a:t> can </a:t>
            </a:r>
            <a:r>
              <a:rPr lang="fr-FR" sz="1800" dirty="0" err="1">
                <a:effectLst/>
                <a:latin typeface="Verdana" panose="020B0604030504040204" pitchFamily="34" charset="0"/>
                <a:ea typeface="Times New Roman" panose="02020603050405020304" pitchFamily="18" charset="0"/>
              </a:rPr>
              <a:t>be</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seen</a:t>
            </a:r>
            <a:r>
              <a:rPr lang="fr-FR" sz="1800" dirty="0">
                <a:effectLst/>
                <a:latin typeface="Verdana" panose="020B0604030504040204" pitchFamily="34" charset="0"/>
                <a:ea typeface="Times New Roman" panose="02020603050405020304" pitchFamily="18" charset="0"/>
              </a:rPr>
              <a:t> over the last </a:t>
            </a:r>
            <a:r>
              <a:rPr lang="fr-FR" sz="1800" dirty="0" err="1">
                <a:effectLst/>
                <a:latin typeface="Verdana" panose="020B0604030504040204" pitchFamily="34" charset="0"/>
                <a:ea typeface="Times New Roman" panose="02020603050405020304" pitchFamily="18" charset="0"/>
              </a:rPr>
              <a:t>decade</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with</a:t>
            </a:r>
            <a:r>
              <a:rPr lang="fr-FR" sz="1800" dirty="0">
                <a:effectLst/>
                <a:latin typeface="Verdana" panose="020B0604030504040204" pitchFamily="34" charset="0"/>
                <a:ea typeface="Times New Roman" panose="02020603050405020304" pitchFamily="18" charset="0"/>
              </a:rPr>
              <a:t> the introduction of web </a:t>
            </a:r>
            <a:r>
              <a:rPr lang="fr-FR" sz="1800" dirty="0" err="1">
                <a:effectLst/>
                <a:latin typeface="Verdana" panose="020B0604030504040204" pitchFamily="34" charset="0"/>
                <a:ea typeface="Times New Roman" panose="02020603050405020304" pitchFamily="18" charset="0"/>
              </a:rPr>
              <a:t>portals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where</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naturalists</a:t>
            </a:r>
            <a:r>
              <a:rPr lang="fr-FR" sz="1800" dirty="0">
                <a:effectLst/>
                <a:latin typeface="Verdana" panose="020B0604030504040204" pitchFamily="34" charset="0"/>
                <a:ea typeface="Times New Roman" panose="02020603050405020304" pitchFamily="18" charset="0"/>
              </a:rPr>
              <a:t> can record </a:t>
            </a:r>
            <a:r>
              <a:rPr lang="fr-FR" sz="1800" dirty="0" err="1">
                <a:effectLst/>
                <a:latin typeface="Verdana" panose="020B0604030504040204" pitchFamily="34" charset="0"/>
                <a:ea typeface="Times New Roman" panose="02020603050405020304" pitchFamily="18" charset="0"/>
              </a:rPr>
              <a:t>their</a:t>
            </a:r>
            <a:r>
              <a:rPr lang="fr-FR" sz="1800" dirty="0">
                <a:effectLst/>
                <a:latin typeface="Verdana" panose="020B0604030504040204" pitchFamily="34" charset="0"/>
                <a:ea typeface="Times New Roman" panose="02020603050405020304" pitchFamily="18" charset="0"/>
              </a:rPr>
              <a:t> observations.</a:t>
            </a:r>
            <a:endParaRPr lang="fr-BE" sz="1800" dirty="0">
              <a:effectLst/>
              <a:latin typeface="Times New Roman" panose="02020603050405020304" pitchFamily="18" charset="0"/>
              <a:ea typeface="Times New Roman" panose="02020603050405020304" pitchFamily="18" charset="0"/>
            </a:endParaRPr>
          </a:p>
          <a:p>
            <a:pPr algn="just">
              <a:lnSpc>
                <a:spcPct val="150000"/>
              </a:lnSpc>
            </a:pPr>
            <a:r>
              <a:rPr lang="fr-FR" sz="1800" dirty="0">
                <a:effectLst/>
                <a:latin typeface="Verdana" panose="020B0604030504040204" pitchFamily="34" charset="0"/>
                <a:ea typeface="Times New Roman" panose="02020603050405020304" pitchFamily="18" charset="0"/>
              </a:rPr>
              <a:t>The </a:t>
            </a:r>
            <a:r>
              <a:rPr lang="fr-FR" sz="1800" dirty="0" err="1">
                <a:effectLst/>
                <a:latin typeface="Verdana" panose="020B0604030504040204" pitchFamily="34" charset="0"/>
                <a:ea typeface="Times New Roman" panose="02020603050405020304" pitchFamily="18" charset="0"/>
              </a:rPr>
              <a:t>map</a:t>
            </a:r>
            <a:r>
              <a:rPr lang="fr-FR" sz="1800" dirty="0">
                <a:effectLst/>
                <a:latin typeface="Verdana" panose="020B0604030504040204" pitchFamily="34" charset="0"/>
                <a:ea typeface="Times New Roman" panose="02020603050405020304" pitchFamily="18" charset="0"/>
              </a:rPr>
              <a:t> shows </a:t>
            </a:r>
            <a:r>
              <a:rPr lang="fr-FR" sz="1800" dirty="0" err="1">
                <a:effectLst/>
                <a:latin typeface="Verdana" panose="020B0604030504040204" pitchFamily="34" charset="0"/>
                <a:ea typeface="Times New Roman" panose="02020603050405020304" pitchFamily="18" charset="0"/>
              </a:rPr>
              <a:t>you</a:t>
            </a:r>
            <a:r>
              <a:rPr lang="fr-FR" sz="1800" dirty="0">
                <a:effectLst/>
                <a:latin typeface="Verdana" panose="020B0604030504040204" pitchFamily="34" charset="0"/>
                <a:ea typeface="Times New Roman" panose="02020603050405020304" pitchFamily="18" charset="0"/>
              </a:rPr>
              <a:t> the </a:t>
            </a:r>
            <a:r>
              <a:rPr lang="fr-FR" sz="1800" dirty="0" err="1">
                <a:effectLst/>
                <a:latin typeface="Verdana" panose="020B0604030504040204" pitchFamily="34" charset="0"/>
                <a:ea typeface="Times New Roman" panose="02020603050405020304" pitchFamily="18" charset="0"/>
              </a:rPr>
              <a:t>disparities</a:t>
            </a:r>
            <a:r>
              <a:rPr lang="fr-FR" sz="1800" dirty="0">
                <a:effectLst/>
                <a:latin typeface="Verdana" panose="020B0604030504040204" pitchFamily="34" charset="0"/>
                <a:ea typeface="Times New Roman" panose="02020603050405020304" pitchFamily="18" charset="0"/>
              </a:rPr>
              <a:t> of sampling effort </a:t>
            </a:r>
            <a:r>
              <a:rPr lang="fr-FR" sz="1800" dirty="0" err="1">
                <a:effectLst/>
                <a:latin typeface="Verdana" panose="020B0604030504040204" pitchFamily="34" charset="0"/>
                <a:ea typeface="Times New Roman" panose="02020603050405020304" pitchFamily="18" charset="0"/>
              </a:rPr>
              <a:t>between</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grids</a:t>
            </a:r>
            <a:r>
              <a:rPr lang="fr-FR" sz="1800" dirty="0">
                <a:effectLst/>
                <a:latin typeface="Verdana" panose="020B0604030504040204" pitchFamily="34" charset="0"/>
                <a:ea typeface="Times New Roman" panose="02020603050405020304" pitchFamily="18" charset="0"/>
              </a:rPr>
              <a:t> in a </a:t>
            </a:r>
            <a:r>
              <a:rPr lang="fr-FR" sz="1800" dirty="0" err="1">
                <a:effectLst/>
                <a:latin typeface="Verdana" panose="020B0604030504040204" pitchFamily="34" charset="0"/>
                <a:ea typeface="Times New Roman" panose="02020603050405020304" pitchFamily="18" charset="0"/>
              </a:rPr>
              <a:t>given</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year</a:t>
            </a:r>
            <a:r>
              <a:rPr lang="fr-FR" sz="1800" dirty="0">
                <a:effectLst/>
                <a:latin typeface="Verdana" panose="020B0604030504040204" pitchFamily="34" charset="0"/>
                <a:ea typeface="Times New Roman" panose="02020603050405020304" pitchFamily="18" charset="0"/>
              </a:rPr>
              <a:t>.</a:t>
            </a:r>
            <a:endParaRPr lang="fr-BE" sz="1800" dirty="0">
              <a:effectLst/>
              <a:latin typeface="Times New Roman" panose="02020603050405020304" pitchFamily="18" charset="0"/>
              <a:ea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pPr>
              <a:defRPr/>
            </a:pPr>
            <a:fld id="{171F7E1E-5AC1-4787-A819-F90404ED3223}" type="slidenum">
              <a:rPr lang="de-DE" smtClean="0"/>
              <a:pPr>
                <a:defRPr/>
              </a:pPr>
              <a:t>16</a:t>
            </a:fld>
            <a:endParaRPr lang="de-DE"/>
          </a:p>
        </p:txBody>
      </p:sp>
    </p:spTree>
    <p:extLst>
      <p:ext uri="{BB962C8B-B14F-4D97-AF65-F5344CB8AC3E}">
        <p14:creationId xmlns:p14="http://schemas.microsoft.com/office/powerpoint/2010/main" val="2269257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50000"/>
              </a:lnSpc>
            </a:pPr>
            <a:r>
              <a:rPr lang="fr-FR" sz="1800" dirty="0">
                <a:effectLst/>
                <a:latin typeface="Verdana" panose="020B0604030504040204" pitchFamily="34" charset="0"/>
                <a:ea typeface="Times New Roman" panose="02020603050405020304" pitchFamily="18" charset="0"/>
              </a:rPr>
              <a:t>A </a:t>
            </a:r>
            <a:r>
              <a:rPr lang="fr-FR" sz="1800" dirty="0" err="1">
                <a:effectLst/>
                <a:latin typeface="Verdana" panose="020B0604030504040204" pitchFamily="34" charset="0"/>
                <a:ea typeface="Times New Roman" panose="02020603050405020304" pitchFamily="18" charset="0"/>
              </a:rPr>
              <a:t>similar</a:t>
            </a:r>
            <a:r>
              <a:rPr lang="fr-FR" sz="1800" dirty="0">
                <a:effectLst/>
                <a:latin typeface="Verdana" panose="020B0604030504040204" pitchFamily="34" charset="0"/>
                <a:ea typeface="Times New Roman" panose="02020603050405020304" pitchFamily="18" charset="0"/>
              </a:rPr>
              <a:t> pattern can </a:t>
            </a:r>
            <a:r>
              <a:rPr lang="fr-FR" sz="1800" dirty="0" err="1">
                <a:effectLst/>
                <a:latin typeface="Verdana" panose="020B0604030504040204" pitchFamily="34" charset="0"/>
                <a:ea typeface="Times New Roman" panose="02020603050405020304" pitchFamily="18" charset="0"/>
              </a:rPr>
              <a:t>be</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found</a:t>
            </a:r>
            <a:r>
              <a:rPr lang="fr-FR" sz="1800" dirty="0">
                <a:effectLst/>
                <a:latin typeface="Verdana" panose="020B0604030504040204" pitchFamily="34" charset="0"/>
                <a:ea typeface="Times New Roman" panose="02020603050405020304" pitchFamily="18" charset="0"/>
              </a:rPr>
              <a:t> for </a:t>
            </a:r>
            <a:r>
              <a:rPr lang="fr-FR" sz="1800" dirty="0" err="1">
                <a:effectLst/>
                <a:latin typeface="Verdana" panose="020B0604030504040204" pitchFamily="34" charset="0"/>
                <a:ea typeface="Times New Roman" panose="02020603050405020304" pitchFamily="18" charset="0"/>
              </a:rPr>
              <a:t>our</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target</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species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with</a:t>
            </a:r>
            <a:r>
              <a:rPr lang="fr-FR" sz="1800" dirty="0">
                <a:effectLst/>
                <a:latin typeface="Verdana" panose="020B0604030504040204" pitchFamily="34" charset="0"/>
                <a:ea typeface="Times New Roman" panose="02020603050405020304" pitchFamily="18" charset="0"/>
              </a:rPr>
              <a:t> the </a:t>
            </a:r>
            <a:r>
              <a:rPr lang="fr-FR" sz="1800" dirty="0" err="1">
                <a:effectLst/>
                <a:latin typeface="Verdana" panose="020B0604030504040204" pitchFamily="34" charset="0"/>
                <a:ea typeface="Times New Roman" panose="02020603050405020304" pitchFamily="18" charset="0"/>
              </a:rPr>
              <a:t>number</a:t>
            </a:r>
            <a:r>
              <a:rPr lang="fr-FR" sz="1800" dirty="0">
                <a:effectLst/>
                <a:latin typeface="Verdana" panose="020B0604030504040204" pitchFamily="34" charset="0"/>
                <a:ea typeface="Times New Roman" panose="02020603050405020304" pitchFamily="18" charset="0"/>
              </a:rPr>
              <a:t> of data per </a:t>
            </a:r>
            <a:r>
              <a:rPr lang="fr-FR" sz="1800" dirty="0" err="1">
                <a:effectLst/>
                <a:latin typeface="Verdana" panose="020B0604030504040204" pitchFamily="34" charset="0"/>
                <a:ea typeface="Times New Roman" panose="02020603050405020304" pitchFamily="18" charset="0"/>
              </a:rPr>
              <a:t>year</a:t>
            </a:r>
            <a:r>
              <a:rPr lang="fr-FR" sz="1800" dirty="0">
                <a:effectLst/>
                <a:latin typeface="Verdana" panose="020B0604030504040204" pitchFamily="34" charset="0"/>
                <a:ea typeface="Times New Roman" panose="02020603050405020304" pitchFamily="18" charset="0"/>
              </a:rPr>
              <a:t>, on the </a:t>
            </a:r>
            <a:r>
              <a:rPr lang="fr-FR" sz="1800" dirty="0" err="1">
                <a:effectLst/>
                <a:latin typeface="Verdana" panose="020B0604030504040204" pitchFamily="34" charset="0"/>
                <a:ea typeface="Times New Roman" panose="02020603050405020304" pitchFamily="18" charset="0"/>
              </a:rPr>
              <a:t>left</a:t>
            </a:r>
            <a:r>
              <a:rPr lang="fr-FR" sz="1800" dirty="0">
                <a:effectLst/>
                <a:latin typeface="Verdana" panose="020B0604030504040204" pitchFamily="34" charset="0"/>
                <a:ea typeface="Times New Roman" panose="02020603050405020304" pitchFamily="18" charset="0"/>
              </a:rPr>
              <a:t>, and the </a:t>
            </a:r>
            <a:r>
              <a:rPr lang="fr-FR" sz="1800" dirty="0" err="1">
                <a:effectLst/>
                <a:latin typeface="Verdana" panose="020B0604030504040204" pitchFamily="34" charset="0"/>
                <a:ea typeface="Times New Roman" panose="02020603050405020304" pitchFamily="18" charset="0"/>
              </a:rPr>
              <a:t>number</a:t>
            </a:r>
            <a:r>
              <a:rPr lang="fr-FR" sz="1800" dirty="0">
                <a:effectLst/>
                <a:latin typeface="Verdana" panose="020B0604030504040204" pitchFamily="34" charset="0"/>
                <a:ea typeface="Times New Roman" panose="02020603050405020304" pitchFamily="18" charset="0"/>
              </a:rPr>
              <a:t> of 1 km² </a:t>
            </a:r>
            <a:r>
              <a:rPr lang="fr-FR" sz="1800" dirty="0" err="1">
                <a:effectLst/>
                <a:latin typeface="Verdana" panose="020B0604030504040204" pitchFamily="34" charset="0"/>
                <a:ea typeface="Times New Roman" panose="02020603050405020304" pitchFamily="18" charset="0"/>
              </a:rPr>
              <a:t>grids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where</a:t>
            </a:r>
            <a:r>
              <a:rPr lang="fr-FR" sz="1800" dirty="0">
                <a:effectLst/>
                <a:latin typeface="Verdana" panose="020B0604030504040204" pitchFamily="34" charset="0"/>
                <a:ea typeface="Times New Roman" panose="02020603050405020304" pitchFamily="18" charset="0"/>
              </a:rPr>
              <a:t> the </a:t>
            </a:r>
            <a:r>
              <a:rPr lang="fr-FR" sz="1800" dirty="0" err="1">
                <a:effectLst/>
                <a:latin typeface="Verdana" panose="020B0604030504040204" pitchFamily="34" charset="0"/>
                <a:ea typeface="Times New Roman" panose="02020603050405020304" pitchFamily="18" charset="0"/>
              </a:rPr>
              <a:t>butterfly</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was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found</a:t>
            </a:r>
            <a:r>
              <a:rPr lang="fr-FR" sz="1800" dirty="0">
                <a:effectLst/>
                <a:latin typeface="Verdana" panose="020B0604030504040204" pitchFamily="34" charset="0"/>
                <a:ea typeface="Times New Roman" panose="02020603050405020304" pitchFamily="18" charset="0"/>
              </a:rPr>
              <a:t> per </a:t>
            </a:r>
            <a:r>
              <a:rPr lang="fr-FR" sz="1800" dirty="0" err="1">
                <a:effectLst/>
                <a:latin typeface="Verdana" panose="020B0604030504040204" pitchFamily="34" charset="0"/>
                <a:ea typeface="Times New Roman" panose="02020603050405020304" pitchFamily="18" charset="0"/>
              </a:rPr>
              <a:t>year</a:t>
            </a:r>
            <a:r>
              <a:rPr lang="fr-FR" sz="1800" dirty="0">
                <a:effectLst/>
                <a:latin typeface="Verdana" panose="020B0604030504040204" pitchFamily="34" charset="0"/>
                <a:ea typeface="Times New Roman" panose="02020603050405020304" pitchFamily="18" charset="0"/>
              </a:rPr>
              <a:t>, on the right.</a:t>
            </a:r>
            <a:endParaRPr lang="fr-BE" sz="1800" dirty="0">
              <a:effectLst/>
              <a:latin typeface="Times New Roman" panose="02020603050405020304" pitchFamily="18" charset="0"/>
              <a:ea typeface="Times New Roman" panose="02020603050405020304" pitchFamily="18" charset="0"/>
            </a:endParaRPr>
          </a:p>
          <a:p>
            <a:pPr algn="just">
              <a:lnSpc>
                <a:spcPct val="150000"/>
              </a:lnSpc>
            </a:pPr>
            <a:r>
              <a:rPr lang="fr-FR" sz="1800" dirty="0" err="1">
                <a:effectLst/>
                <a:latin typeface="Verdana" panose="020B0604030504040204" pitchFamily="34" charset="0"/>
                <a:ea typeface="Times New Roman" panose="02020603050405020304" pitchFamily="18" charset="0"/>
              </a:rPr>
              <a:t>Looking</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naively</a:t>
            </a:r>
            <a:r>
              <a:rPr lang="fr-FR" sz="1800" dirty="0">
                <a:effectLst/>
                <a:latin typeface="Verdana" panose="020B0604030504040204" pitchFamily="34" charset="0"/>
                <a:ea typeface="Times New Roman" panose="02020603050405020304" pitchFamily="18" charset="0"/>
              </a:rPr>
              <a:t> to </a:t>
            </a:r>
            <a:r>
              <a:rPr lang="fr-FR" sz="1800" dirty="0" err="1">
                <a:effectLst/>
                <a:latin typeface="Verdana" panose="020B0604030504040204" pitchFamily="34" charset="0"/>
                <a:ea typeface="Times New Roman" panose="02020603050405020304" pitchFamily="18" charset="0"/>
              </a:rPr>
              <a:t>these</a:t>
            </a:r>
            <a:r>
              <a:rPr lang="fr-FR" sz="1800" dirty="0">
                <a:effectLst/>
                <a:latin typeface="Verdana" panose="020B0604030504040204" pitchFamily="34" charset="0"/>
                <a:ea typeface="Times New Roman" panose="02020603050405020304" pitchFamily="18" charset="0"/>
              </a:rPr>
              <a:t> graphs, </a:t>
            </a:r>
            <a:r>
              <a:rPr lang="fr-FR" sz="1800" dirty="0" err="1">
                <a:effectLst/>
                <a:latin typeface="Verdana" panose="020B0604030504040204" pitchFamily="34" charset="0"/>
                <a:ea typeface="Times New Roman" panose="02020603050405020304" pitchFamily="18" charset="0"/>
              </a:rPr>
              <a:t>this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could</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suggest</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that</a:t>
            </a:r>
            <a:r>
              <a:rPr lang="fr-FR" sz="1800" dirty="0">
                <a:effectLst/>
                <a:latin typeface="Verdana" panose="020B0604030504040204" pitchFamily="34" charset="0"/>
                <a:ea typeface="Times New Roman" panose="02020603050405020304" pitchFamily="18" charset="0"/>
              </a:rPr>
              <a:t> the </a:t>
            </a:r>
            <a:r>
              <a:rPr lang="fr-FR" sz="1800" dirty="0" err="1">
                <a:effectLst/>
                <a:latin typeface="Verdana" panose="020B0604030504040204" pitchFamily="34" charset="0"/>
                <a:ea typeface="Times New Roman" panose="02020603050405020304" pitchFamily="18" charset="0"/>
              </a:rPr>
              <a:t>species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is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expanding</a:t>
            </a:r>
            <a:r>
              <a:rPr lang="fr-FR" sz="1800" dirty="0">
                <a:effectLst/>
                <a:latin typeface="Verdana" panose="020B0604030504040204" pitchFamily="34" charset="0"/>
                <a:ea typeface="Times New Roman" panose="02020603050405020304" pitchFamily="18" charset="0"/>
              </a:rPr>
              <a:t>, but one </a:t>
            </a:r>
            <a:r>
              <a:rPr lang="fr-FR" sz="1800" dirty="0" err="1">
                <a:effectLst/>
                <a:latin typeface="Verdana" panose="020B0604030504040204" pitchFamily="34" charset="0"/>
                <a:ea typeface="Times New Roman" panose="02020603050405020304" pitchFamily="18" charset="0"/>
              </a:rPr>
              <a:t>may</a:t>
            </a:r>
            <a:r>
              <a:rPr lang="fr-FR" sz="1800" dirty="0">
                <a:effectLst/>
                <a:latin typeface="Verdana" panose="020B0604030504040204" pitchFamily="34" charset="0"/>
                <a:ea typeface="Times New Roman" panose="02020603050405020304" pitchFamily="18" charset="0"/>
              </a:rPr>
              <a:t> suspect </a:t>
            </a:r>
            <a:r>
              <a:rPr lang="fr-FR" sz="1800" dirty="0" err="1">
                <a:effectLst/>
                <a:latin typeface="Verdana" panose="020B0604030504040204" pitchFamily="34" charset="0"/>
                <a:ea typeface="Times New Roman" panose="02020603050405020304" pitchFamily="18" charset="0"/>
              </a:rPr>
              <a:t>that</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this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is</a:t>
            </a:r>
            <a:r>
              <a:rPr lang="fr-FR" sz="1800" dirty="0">
                <a:effectLst/>
                <a:latin typeface="Verdana" panose="020B0604030504040204" pitchFamily="34" charset="0"/>
                <a:ea typeface="Times New Roman" panose="02020603050405020304" pitchFamily="18" charset="0"/>
              </a:rPr>
              <a:t> an </a:t>
            </a:r>
            <a:r>
              <a:rPr lang="fr-FR" sz="1800" dirty="0" err="1">
                <a:effectLst/>
                <a:latin typeface="Verdana" panose="020B0604030504040204" pitchFamily="34" charset="0"/>
                <a:ea typeface="Times New Roman" panose="02020603050405020304" pitchFamily="18" charset="0"/>
              </a:rPr>
              <a:t>effect</a:t>
            </a:r>
            <a:r>
              <a:rPr lang="fr-FR" sz="1800" dirty="0">
                <a:effectLst/>
                <a:latin typeface="Verdana" panose="020B0604030504040204" pitchFamily="34" charset="0"/>
                <a:ea typeface="Times New Roman" panose="02020603050405020304" pitchFamily="18" charset="0"/>
              </a:rPr>
              <a:t> of </a:t>
            </a:r>
            <a:r>
              <a:rPr lang="fr-FR" sz="1800" dirty="0" err="1">
                <a:effectLst/>
                <a:latin typeface="Verdana" panose="020B0604030504040204" pitchFamily="34" charset="0"/>
                <a:ea typeface="Times New Roman" panose="02020603050405020304" pitchFamily="18" charset="0"/>
              </a:rPr>
              <a:t>increasing</a:t>
            </a:r>
            <a:r>
              <a:rPr lang="fr-FR" sz="1800" dirty="0">
                <a:effectLst/>
                <a:latin typeface="Verdana" panose="020B0604030504040204" pitchFamily="34" charset="0"/>
                <a:ea typeface="Times New Roman" panose="02020603050405020304" pitchFamily="18" charset="0"/>
              </a:rPr>
              <a:t> sampling effort. </a:t>
            </a:r>
            <a:r>
              <a:rPr lang="fr-FR" sz="1800" dirty="0" err="1">
                <a:effectLst/>
                <a:latin typeface="Verdana" panose="020B0604030504040204" pitchFamily="34" charset="0"/>
                <a:ea typeface="Times New Roman" panose="02020603050405020304" pitchFamily="18" charset="0"/>
              </a:rPr>
              <a:t>Thus</a:t>
            </a:r>
            <a:r>
              <a:rPr lang="fr-FR" sz="1800" dirty="0">
                <a:effectLst/>
                <a:latin typeface="Verdana" panose="020B0604030504040204" pitchFamily="34" charset="0"/>
                <a:ea typeface="Times New Roman" panose="02020603050405020304" pitchFamily="18" charset="0"/>
              </a:rPr>
              <a:t>, to </a:t>
            </a:r>
            <a:r>
              <a:rPr lang="fr-FR" sz="1800" dirty="0" err="1">
                <a:effectLst/>
                <a:latin typeface="Verdana" panose="020B0604030504040204" pitchFamily="34" charset="0"/>
                <a:ea typeface="Times New Roman" panose="02020603050405020304" pitchFamily="18" charset="0"/>
              </a:rPr>
              <a:t>see</a:t>
            </a:r>
            <a:r>
              <a:rPr lang="fr-FR" sz="1800" dirty="0">
                <a:effectLst/>
                <a:latin typeface="Verdana" panose="020B0604030504040204" pitchFamily="34" charset="0"/>
                <a:ea typeface="Times New Roman" panose="02020603050405020304" pitchFamily="18" charset="0"/>
              </a:rPr>
              <a:t> the real trend, </a:t>
            </a:r>
            <a:r>
              <a:rPr lang="fr-FR" sz="1800" dirty="0" err="1">
                <a:effectLst/>
                <a:latin typeface="Verdana" panose="020B0604030504040204" pitchFamily="34" charset="0"/>
                <a:ea typeface="Times New Roman" panose="02020603050405020304" pitchFamily="18" charset="0"/>
              </a:rPr>
              <a:t>it</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is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necessary</a:t>
            </a:r>
            <a:r>
              <a:rPr lang="fr-FR" sz="1800" dirty="0">
                <a:effectLst/>
                <a:latin typeface="Verdana" panose="020B0604030504040204" pitchFamily="34" charset="0"/>
                <a:ea typeface="Times New Roman" panose="02020603050405020304" pitchFamily="18" charset="0"/>
              </a:rPr>
              <a:t> to model data in a relative </a:t>
            </a:r>
            <a:r>
              <a:rPr lang="fr-FR" sz="1800" dirty="0" err="1">
                <a:effectLst/>
                <a:latin typeface="Verdana" panose="020B0604030504040204" pitchFamily="34" charset="0"/>
                <a:ea typeface="Times New Roman" panose="02020603050405020304" pitchFamily="18" charset="0"/>
              </a:rPr>
              <a:t>way</a:t>
            </a:r>
            <a:r>
              <a:rPr lang="fr-FR" sz="1800" dirty="0">
                <a:effectLst/>
                <a:latin typeface="Verdana" panose="020B0604030504040204" pitchFamily="34" charset="0"/>
                <a:ea typeface="Times New Roman" panose="02020603050405020304" pitchFamily="18" charset="0"/>
              </a:rPr>
              <a:t>.</a:t>
            </a:r>
            <a:endParaRPr lang="fr-BE" sz="1800" dirty="0">
              <a:effectLst/>
              <a:latin typeface="Times New Roman" panose="02020603050405020304" pitchFamily="18" charset="0"/>
              <a:ea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pPr>
              <a:defRPr/>
            </a:pPr>
            <a:fld id="{171F7E1E-5AC1-4787-A819-F90404ED3223}" type="slidenum">
              <a:rPr lang="de-DE" smtClean="0"/>
              <a:pPr>
                <a:defRPr/>
              </a:pPr>
              <a:t>17</a:t>
            </a:fld>
            <a:endParaRPr lang="de-DE"/>
          </a:p>
        </p:txBody>
      </p:sp>
    </p:spTree>
    <p:extLst>
      <p:ext uri="{BB962C8B-B14F-4D97-AF65-F5344CB8AC3E}">
        <p14:creationId xmlns:p14="http://schemas.microsoft.com/office/powerpoint/2010/main" val="2899432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50000"/>
              </a:lnSpc>
            </a:pPr>
            <a:r>
              <a:rPr lang="fr-FR" sz="1800" dirty="0">
                <a:effectLst/>
                <a:latin typeface="Verdana" panose="020B0604030504040204" pitchFamily="34" charset="0"/>
                <a:ea typeface="Times New Roman" panose="02020603050405020304" pitchFamily="18" charset="0"/>
              </a:rPr>
              <a:t>To do </a:t>
            </a:r>
            <a:r>
              <a:rPr lang="fr-FR" sz="1800" dirty="0" err="1">
                <a:effectLst/>
                <a:latin typeface="Verdana" panose="020B0604030504040204" pitchFamily="34" charset="0"/>
                <a:ea typeface="Times New Roman" panose="02020603050405020304" pitchFamily="18" charset="0"/>
              </a:rPr>
              <a:t>this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we</a:t>
            </a:r>
            <a:r>
              <a:rPr lang="fr-FR" sz="1800" dirty="0">
                <a:effectLst/>
                <a:latin typeface="Verdana" panose="020B0604030504040204" pitchFamily="34" charset="0"/>
                <a:ea typeface="Times New Roman" panose="02020603050405020304" pitchFamily="18" charset="0"/>
              </a:rPr>
              <a:t> have </a:t>
            </a:r>
            <a:r>
              <a:rPr lang="fr-FR" sz="1800" dirty="0" err="1">
                <a:effectLst/>
                <a:latin typeface="Verdana" panose="020B0604030504040204" pitchFamily="34" charset="0"/>
                <a:ea typeface="Times New Roman" panose="02020603050405020304" pitchFamily="18" charset="0"/>
              </a:rPr>
              <a:t>modeled</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here</a:t>
            </a:r>
            <a:r>
              <a:rPr lang="fr-FR" sz="1800" dirty="0">
                <a:effectLst/>
                <a:latin typeface="Verdana" panose="020B0604030504040204" pitchFamily="34" charset="0"/>
                <a:ea typeface="Times New Roman" panose="02020603050405020304" pitchFamily="18" charset="0"/>
              </a:rPr>
              <a:t> the proportions of </a:t>
            </a:r>
            <a:r>
              <a:rPr lang="fr-FR" sz="1800" dirty="0" err="1">
                <a:effectLst/>
                <a:latin typeface="Verdana" panose="020B0604030504040204" pitchFamily="34" charset="0"/>
                <a:ea typeface="Times New Roman" panose="02020603050405020304" pitchFamily="18" charset="0"/>
              </a:rPr>
              <a:t>detections</a:t>
            </a:r>
            <a:r>
              <a:rPr lang="fr-FR" sz="1800" dirty="0">
                <a:effectLst/>
                <a:latin typeface="Verdana" panose="020B0604030504040204" pitchFamily="34" charset="0"/>
                <a:ea typeface="Times New Roman" panose="02020603050405020304" pitchFamily="18" charset="0"/>
              </a:rPr>
              <a:t> and non </a:t>
            </a:r>
            <a:r>
              <a:rPr lang="fr-FR" sz="1800" dirty="0" err="1">
                <a:effectLst/>
                <a:latin typeface="Verdana" panose="020B0604030504040204" pitchFamily="34" charset="0"/>
                <a:ea typeface="Times New Roman" panose="02020603050405020304" pitchFamily="18" charset="0"/>
              </a:rPr>
              <a:t>detections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through</a:t>
            </a:r>
            <a:r>
              <a:rPr lang="fr-FR" sz="1800" dirty="0">
                <a:effectLst/>
                <a:latin typeface="Verdana" panose="020B0604030504040204" pitchFamily="34" charset="0"/>
                <a:ea typeface="Times New Roman" panose="02020603050405020304" pitchFamily="18" charset="0"/>
              </a:rPr>
              <a:t> time, </a:t>
            </a:r>
            <a:r>
              <a:rPr lang="fr-FR" sz="1800" dirty="0" err="1">
                <a:effectLst/>
                <a:latin typeface="Verdana" panose="020B0604030504040204" pitchFamily="34" charset="0"/>
                <a:ea typeface="Times New Roman" panose="02020603050405020304" pitchFamily="18" charset="0"/>
              </a:rPr>
              <a:t>with</a:t>
            </a:r>
            <a:r>
              <a:rPr lang="fr-FR" sz="1800" dirty="0">
                <a:effectLst/>
                <a:latin typeface="Verdana" panose="020B0604030504040204" pitchFamily="34" charset="0"/>
                <a:ea typeface="Times New Roman" panose="02020603050405020304" pitchFamily="18" charset="0"/>
              </a:rPr>
              <a:t> the « List </a:t>
            </a:r>
            <a:r>
              <a:rPr lang="fr-FR" sz="1800" dirty="0" err="1">
                <a:effectLst/>
                <a:latin typeface="Verdana" panose="020B0604030504040204" pitchFamily="34" charset="0"/>
                <a:ea typeface="Times New Roman" panose="02020603050405020304" pitchFamily="18" charset="0"/>
              </a:rPr>
              <a:t>Length</a:t>
            </a:r>
            <a:r>
              <a:rPr lang="fr-FR" sz="1800" dirty="0">
                <a:effectLst/>
                <a:latin typeface="Verdana" panose="020B0604030504040204" pitchFamily="34" charset="0"/>
                <a:ea typeface="Times New Roman" panose="02020603050405020304" pitchFamily="18" charset="0"/>
              </a:rPr>
              <a:t> » </a:t>
            </a:r>
            <a:r>
              <a:rPr lang="fr-FR" sz="1800" dirty="0" err="1">
                <a:effectLst/>
                <a:latin typeface="Verdana" panose="020B0604030504040204" pitchFamily="34" charset="0"/>
                <a:ea typeface="Times New Roman" panose="02020603050405020304" pitchFamily="18" charset="0"/>
              </a:rPr>
              <a:t>analysis</a:t>
            </a:r>
            <a:r>
              <a:rPr lang="fr-FR" sz="1800" dirty="0">
                <a:effectLst/>
                <a:latin typeface="Verdana" panose="020B0604030504040204" pitchFamily="34" charset="0"/>
                <a:ea typeface="Times New Roman" panose="02020603050405020304" pitchFamily="18" charset="0"/>
              </a:rPr>
              <a:t>. </a:t>
            </a:r>
            <a:endParaRPr lang="fr-BE" sz="1800" dirty="0">
              <a:effectLst/>
              <a:latin typeface="Times New Roman" panose="02020603050405020304" pitchFamily="18" charset="0"/>
              <a:ea typeface="Times New Roman" panose="02020603050405020304" pitchFamily="18" charset="0"/>
            </a:endParaRPr>
          </a:p>
          <a:p>
            <a:pPr algn="just">
              <a:lnSpc>
                <a:spcPct val="150000"/>
              </a:lnSpc>
            </a:pPr>
            <a:r>
              <a:rPr lang="fr-FR" sz="1800" dirty="0">
                <a:effectLst/>
                <a:latin typeface="Verdana" panose="020B0604030504040204" pitchFamily="34" charset="0"/>
                <a:ea typeface="Times New Roman" panose="02020603050405020304" pitchFamily="18" charset="0"/>
              </a:rPr>
              <a:t>This model </a:t>
            </a:r>
            <a:r>
              <a:rPr lang="fr-FR" sz="1800" dirty="0" err="1">
                <a:effectLst/>
                <a:latin typeface="Verdana" panose="020B0604030504040204" pitchFamily="34" charset="0"/>
                <a:ea typeface="Times New Roman" panose="02020603050405020304" pitchFamily="18" charset="0"/>
              </a:rPr>
              <a:t>takes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into</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account</a:t>
            </a:r>
            <a:r>
              <a:rPr lang="fr-FR" sz="1800" dirty="0">
                <a:effectLst/>
                <a:latin typeface="Verdana" panose="020B0604030504040204" pitchFamily="34" charset="0"/>
                <a:ea typeface="Times New Roman" panose="02020603050405020304" pitchFamily="18" charset="0"/>
              </a:rPr>
              <a:t> (and </a:t>
            </a:r>
            <a:r>
              <a:rPr lang="fr-FR" sz="1800" dirty="0" err="1">
                <a:effectLst/>
                <a:latin typeface="Verdana" panose="020B0604030504040204" pitchFamily="34" charset="0"/>
                <a:ea typeface="Times New Roman" panose="02020603050405020304" pitchFamily="18" charset="0"/>
              </a:rPr>
              <a:t>so</a:t>
            </a:r>
            <a:r>
              <a:rPr lang="fr-FR" sz="1800" dirty="0">
                <a:effectLst/>
                <a:latin typeface="Verdana" panose="020B0604030504040204" pitchFamily="34" charset="0"/>
                <a:ea typeface="Times New Roman" panose="02020603050405020304" pitchFamily="18" charset="0"/>
              </a:rPr>
              <a:t> control) the </a:t>
            </a:r>
            <a:r>
              <a:rPr lang="fr-FR" sz="1800" dirty="0" err="1">
                <a:effectLst/>
                <a:latin typeface="Verdana" panose="020B0604030504040204" pitchFamily="34" charset="0"/>
                <a:ea typeface="Times New Roman" panose="02020603050405020304" pitchFamily="18" charset="0"/>
              </a:rPr>
              <a:t>intensity</a:t>
            </a:r>
            <a:r>
              <a:rPr lang="fr-FR" sz="1800" dirty="0">
                <a:effectLst/>
                <a:latin typeface="Verdana" panose="020B0604030504040204" pitchFamily="34" charset="0"/>
                <a:ea typeface="Times New Roman" panose="02020603050405020304" pitchFamily="18" charset="0"/>
              </a:rPr>
              <a:t> of the </a:t>
            </a:r>
            <a:r>
              <a:rPr lang="fr-FR" sz="1800" dirty="0" err="1">
                <a:effectLst/>
                <a:latin typeface="Verdana" panose="020B0604030504040204" pitchFamily="34" charset="0"/>
                <a:ea typeface="Times New Roman" panose="02020603050405020304" pitchFamily="18" charset="0"/>
              </a:rPr>
              <a:t>visit</a:t>
            </a:r>
            <a:r>
              <a:rPr lang="fr-FR" sz="1800" dirty="0">
                <a:effectLst/>
                <a:latin typeface="Verdana" panose="020B0604030504040204" pitchFamily="34" charset="0"/>
                <a:ea typeface="Times New Roman" panose="02020603050405020304" pitchFamily="18" charset="0"/>
              </a:rPr>
              <a:t>, and </a:t>
            </a:r>
            <a:r>
              <a:rPr lang="fr-FR" sz="1800" dirty="0" err="1">
                <a:effectLst/>
                <a:latin typeface="Verdana" panose="020B0604030504040204" pitchFamily="34" charset="0"/>
                <a:ea typeface="Times New Roman" panose="02020603050405020304" pitchFamily="18" charset="0"/>
              </a:rPr>
              <a:t>we</a:t>
            </a:r>
            <a:r>
              <a:rPr lang="fr-FR" sz="1800" dirty="0">
                <a:effectLst/>
                <a:latin typeface="Verdana" panose="020B0604030504040204" pitchFamily="34" charset="0"/>
                <a:ea typeface="Times New Roman" panose="02020603050405020304" pitchFamily="18" charset="0"/>
              </a:rPr>
              <a:t> can </a:t>
            </a:r>
            <a:r>
              <a:rPr lang="fr-FR" sz="1800" dirty="0" err="1">
                <a:effectLst/>
                <a:latin typeface="Verdana" panose="020B0604030504040204" pitchFamily="34" charset="0"/>
                <a:ea typeface="Times New Roman" panose="02020603050405020304" pitchFamily="18" charset="0"/>
              </a:rPr>
              <a:t>see</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that</a:t>
            </a:r>
            <a:r>
              <a:rPr lang="fr-FR" sz="1800" dirty="0">
                <a:effectLst/>
                <a:latin typeface="Verdana" panose="020B0604030504040204" pitchFamily="34" charset="0"/>
                <a:ea typeface="Times New Roman" panose="02020603050405020304" pitchFamily="18" charset="0"/>
              </a:rPr>
              <a:t> the </a:t>
            </a:r>
            <a:r>
              <a:rPr lang="fr-FR" sz="1800" dirty="0" err="1">
                <a:effectLst/>
                <a:latin typeface="Verdana" panose="020B0604030504040204" pitchFamily="34" charset="0"/>
                <a:ea typeface="Times New Roman" panose="02020603050405020304" pitchFamily="18" charset="0"/>
              </a:rPr>
              <a:t>probability</a:t>
            </a:r>
            <a:r>
              <a:rPr lang="fr-FR" sz="1800" dirty="0">
                <a:effectLst/>
                <a:latin typeface="Verdana" panose="020B0604030504040204" pitchFamily="34" charset="0"/>
                <a:ea typeface="Times New Roman" panose="02020603050405020304" pitchFamily="18" charset="0"/>
              </a:rPr>
              <a:t> of </a:t>
            </a:r>
            <a:r>
              <a:rPr lang="fr-FR" sz="1800" dirty="0" err="1">
                <a:effectLst/>
                <a:latin typeface="Verdana" panose="020B0604030504040204" pitchFamily="34" charset="0"/>
                <a:ea typeface="Times New Roman" panose="02020603050405020304" pitchFamily="18" charset="0"/>
              </a:rPr>
              <a:t>detection</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increases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significantly</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with</a:t>
            </a:r>
            <a:r>
              <a:rPr lang="fr-FR" sz="1800" dirty="0">
                <a:effectLst/>
                <a:latin typeface="Verdana" panose="020B0604030504040204" pitchFamily="34" charset="0"/>
                <a:ea typeface="Times New Roman" panose="02020603050405020304" pitchFamily="18" charset="0"/>
              </a:rPr>
              <a:t> the </a:t>
            </a:r>
            <a:r>
              <a:rPr lang="fr-FR" sz="1800" dirty="0" err="1">
                <a:effectLst/>
                <a:latin typeface="Verdana" panose="020B0604030504040204" pitchFamily="34" charset="0"/>
                <a:ea typeface="Times New Roman" panose="02020603050405020304" pitchFamily="18" charset="0"/>
              </a:rPr>
              <a:t>number</a:t>
            </a:r>
            <a:r>
              <a:rPr lang="fr-FR" sz="1800" dirty="0">
                <a:effectLst/>
                <a:latin typeface="Verdana" panose="020B0604030504040204" pitchFamily="34" charset="0"/>
                <a:ea typeface="Times New Roman" panose="02020603050405020304" pitchFamily="18" charset="0"/>
              </a:rPr>
              <a:t> of </a:t>
            </a:r>
            <a:r>
              <a:rPr lang="fr-FR" sz="1800" dirty="0" err="1">
                <a:effectLst/>
                <a:latin typeface="Verdana" panose="020B0604030504040204" pitchFamily="34" charset="0"/>
                <a:ea typeface="Times New Roman" panose="02020603050405020304" pitchFamily="18" charset="0"/>
              </a:rPr>
              <a:t>species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seen</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during</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visits</a:t>
            </a:r>
            <a:r>
              <a:rPr lang="fr-FR" sz="1800" dirty="0">
                <a:effectLst/>
                <a:latin typeface="Verdana" panose="020B0604030504040204" pitchFamily="34" charset="0"/>
                <a:ea typeface="Times New Roman" panose="02020603050405020304" pitchFamily="18" charset="0"/>
              </a:rPr>
              <a:t> (first graph).  </a:t>
            </a:r>
            <a:endParaRPr lang="fr-BE" sz="1800" dirty="0">
              <a:effectLst/>
              <a:latin typeface="Times New Roman" panose="02020603050405020304" pitchFamily="18" charset="0"/>
              <a:ea typeface="Times New Roman" panose="02020603050405020304" pitchFamily="18" charset="0"/>
            </a:endParaRPr>
          </a:p>
          <a:p>
            <a:pPr algn="just">
              <a:lnSpc>
                <a:spcPct val="150000"/>
              </a:lnSpc>
            </a:pPr>
            <a:r>
              <a:rPr lang="fr-FR" sz="1800" dirty="0">
                <a:effectLst/>
                <a:latin typeface="Verdana" panose="020B0604030504040204" pitchFamily="34" charset="0"/>
                <a:ea typeface="Times New Roman" panose="02020603050405020304" pitchFamily="18" charset="0"/>
              </a:rPr>
              <a:t>But the model </a:t>
            </a:r>
            <a:r>
              <a:rPr lang="fr-FR" sz="1800" dirty="0" err="1">
                <a:effectLst/>
                <a:latin typeface="Verdana" panose="020B0604030504040204" pitchFamily="34" charset="0"/>
                <a:ea typeface="Times New Roman" panose="02020603050405020304" pitchFamily="18" charset="0"/>
              </a:rPr>
              <a:t>takes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also</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into</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account</a:t>
            </a:r>
            <a:r>
              <a:rPr lang="fr-FR" sz="1800" dirty="0">
                <a:effectLst/>
                <a:latin typeface="Verdana" panose="020B0604030504040204" pitchFamily="34" charset="0"/>
                <a:ea typeface="Times New Roman" panose="02020603050405020304" pitchFamily="18" charset="0"/>
              </a:rPr>
              <a:t> the </a:t>
            </a:r>
            <a:r>
              <a:rPr lang="fr-FR" sz="1800" dirty="0" err="1">
                <a:effectLst/>
                <a:latin typeface="Verdana" panose="020B0604030504040204" pitchFamily="34" charset="0"/>
                <a:ea typeface="Times New Roman" panose="02020603050405020304" pitchFamily="18" charset="0"/>
              </a:rPr>
              <a:t>visit</a:t>
            </a:r>
            <a:r>
              <a:rPr lang="fr-FR" sz="1800" dirty="0">
                <a:effectLst/>
                <a:latin typeface="Verdana" panose="020B0604030504040204" pitchFamily="34" charset="0"/>
                <a:ea typeface="Times New Roman" panose="02020603050405020304" pitchFamily="18" charset="0"/>
              </a:rPr>
              <a:t> date, and of course the </a:t>
            </a:r>
            <a:r>
              <a:rPr lang="fr-FR" sz="1800" dirty="0" err="1">
                <a:effectLst/>
                <a:latin typeface="Verdana" panose="020B0604030504040204" pitchFamily="34" charset="0"/>
                <a:ea typeface="Times New Roman" panose="02020603050405020304" pitchFamily="18" charset="0"/>
              </a:rPr>
              <a:t>probability</a:t>
            </a:r>
            <a:r>
              <a:rPr lang="fr-FR" sz="1800" dirty="0">
                <a:effectLst/>
                <a:latin typeface="Verdana" panose="020B0604030504040204" pitchFamily="34" charset="0"/>
                <a:ea typeface="Times New Roman" panose="02020603050405020304" pitchFamily="18" charset="0"/>
              </a:rPr>
              <a:t> of observation </a:t>
            </a:r>
            <a:r>
              <a:rPr lang="fr-FR" sz="1800" dirty="0" err="1">
                <a:effectLst/>
                <a:latin typeface="Verdana" panose="020B0604030504040204" pitchFamily="34" charset="0"/>
                <a:ea typeface="Times New Roman" panose="02020603050405020304" pitchFamily="18" charset="0"/>
              </a:rPr>
              <a:t>increases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until</a:t>
            </a:r>
            <a:r>
              <a:rPr lang="fr-FR" sz="1800" dirty="0">
                <a:effectLst/>
                <a:latin typeface="Verdana" panose="020B0604030504040204" pitchFamily="34" charset="0"/>
                <a:ea typeface="Times New Roman" panose="02020603050405020304" pitchFamily="18" charset="0"/>
              </a:rPr>
              <a:t> the </a:t>
            </a:r>
            <a:r>
              <a:rPr lang="fr-FR" sz="1800" dirty="0" err="1">
                <a:effectLst/>
                <a:latin typeface="Verdana" panose="020B0604030504040204" pitchFamily="34" charset="0"/>
                <a:ea typeface="Times New Roman" panose="02020603050405020304" pitchFamily="18" charset="0"/>
              </a:rPr>
              <a:t>peak</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period</a:t>
            </a:r>
            <a:r>
              <a:rPr lang="fr-FR" sz="1800" dirty="0">
                <a:effectLst/>
                <a:latin typeface="Verdana" panose="020B0604030504040204" pitchFamily="34" charset="0"/>
                <a:ea typeface="Times New Roman" panose="02020603050405020304" pitchFamily="18" charset="0"/>
              </a:rPr>
              <a:t> and </a:t>
            </a:r>
            <a:r>
              <a:rPr lang="fr-FR" sz="1800" dirty="0" err="1">
                <a:effectLst/>
                <a:latin typeface="Verdana" panose="020B0604030504040204" pitchFamily="34" charset="0"/>
                <a:ea typeface="Times New Roman" panose="02020603050405020304" pitchFamily="18" charset="0"/>
              </a:rPr>
              <a:t>then</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decreases</a:t>
            </a:r>
            <a:r>
              <a:rPr lang="fr-FR" sz="1800" dirty="0">
                <a:effectLst/>
                <a:latin typeface="Verdana" panose="020B0604030504040204" pitchFamily="34" charset="0"/>
                <a:ea typeface="Times New Roman" panose="02020603050405020304" pitchFamily="18" charset="0"/>
              </a:rPr>
              <a:t> (second graph).</a:t>
            </a:r>
            <a:endParaRPr lang="fr-BE" sz="1800" dirty="0">
              <a:effectLst/>
              <a:latin typeface="Times New Roman" panose="02020603050405020304" pitchFamily="18" charset="0"/>
              <a:ea typeface="Times New Roman" panose="02020603050405020304" pitchFamily="18" charset="0"/>
            </a:endParaRPr>
          </a:p>
          <a:p>
            <a:pPr algn="just">
              <a:lnSpc>
                <a:spcPct val="150000"/>
              </a:lnSpc>
            </a:pPr>
            <a:r>
              <a:rPr lang="fr-FR" sz="1800" dirty="0">
                <a:effectLst/>
                <a:latin typeface="Verdana" panose="020B0604030504040204" pitchFamily="34" charset="0"/>
                <a:ea typeface="Times New Roman" panose="02020603050405020304" pitchFamily="18" charset="0"/>
              </a:rPr>
              <a:t>The </a:t>
            </a:r>
            <a:r>
              <a:rPr lang="fr-FR" sz="1800" dirty="0" err="1">
                <a:effectLst/>
                <a:latin typeface="Verdana" panose="020B0604030504040204" pitchFamily="34" charset="0"/>
                <a:ea typeface="Times New Roman" panose="02020603050405020304" pitchFamily="18" charset="0"/>
              </a:rPr>
              <a:t>resulting</a:t>
            </a:r>
            <a:r>
              <a:rPr lang="fr-FR" sz="1800" dirty="0">
                <a:effectLst/>
                <a:latin typeface="Verdana" panose="020B0604030504040204" pitchFamily="34" charset="0"/>
                <a:ea typeface="Times New Roman" panose="02020603050405020304" pitchFamily="18" charset="0"/>
              </a:rPr>
              <a:t> « </a:t>
            </a:r>
            <a:r>
              <a:rPr lang="fr-FR" sz="1800" dirty="0" err="1">
                <a:effectLst/>
                <a:latin typeface="Verdana" panose="020B0604030504040204" pitchFamily="34" charset="0"/>
                <a:ea typeface="Times New Roman" panose="02020603050405020304" pitchFamily="18" charset="0"/>
              </a:rPr>
              <a:t>year</a:t>
            </a:r>
            <a:r>
              <a:rPr lang="fr-FR" sz="1800" dirty="0">
                <a:effectLst/>
                <a:latin typeface="Verdana" panose="020B0604030504040204" pitchFamily="34" charset="0"/>
                <a:ea typeface="Times New Roman" panose="02020603050405020304" pitchFamily="18" charset="0"/>
              </a:rPr>
              <a:t> trend » </a:t>
            </a:r>
            <a:r>
              <a:rPr lang="fr-FR" sz="1800" dirty="0" err="1">
                <a:effectLst/>
                <a:latin typeface="Verdana" panose="020B0604030504040204" pitchFamily="34" charset="0"/>
                <a:ea typeface="Times New Roman" panose="02020603050405020304" pitchFamily="18" charset="0"/>
              </a:rPr>
              <a:t>appears</a:t>
            </a:r>
            <a:r>
              <a:rPr lang="fr-FR" sz="1800" dirty="0">
                <a:effectLst/>
                <a:latin typeface="Verdana" panose="020B0604030504040204" pitchFamily="34" charset="0"/>
                <a:ea typeface="Times New Roman" panose="02020603050405020304" pitchFamily="18" charset="0"/>
              </a:rPr>
              <a:t> on the </a:t>
            </a:r>
            <a:r>
              <a:rPr lang="fr-FR" sz="1800" dirty="0" err="1">
                <a:effectLst/>
                <a:latin typeface="Verdana" panose="020B0604030504040204" pitchFamily="34" charset="0"/>
                <a:ea typeface="Times New Roman" panose="02020603050405020304" pitchFamily="18" charset="0"/>
              </a:rPr>
              <a:t>third</a:t>
            </a:r>
            <a:r>
              <a:rPr lang="fr-FR" sz="1800" dirty="0">
                <a:effectLst/>
                <a:latin typeface="Verdana" panose="020B0604030504040204" pitchFamily="34" charset="0"/>
                <a:ea typeface="Times New Roman" panose="02020603050405020304" pitchFamily="18" charset="0"/>
              </a:rPr>
              <a:t> graph and </a:t>
            </a:r>
            <a:r>
              <a:rPr lang="fr-FR" sz="1800" dirty="0" err="1">
                <a:effectLst/>
                <a:latin typeface="Verdana" panose="020B0604030504040204" pitchFamily="34" charset="0"/>
                <a:ea typeface="Times New Roman" panose="02020603050405020304" pitchFamily="18" charset="0"/>
              </a:rPr>
              <a:t>we</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see</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that</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it</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is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declining</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significantly</a:t>
            </a:r>
            <a:r>
              <a:rPr lang="fr-FR" sz="1800" dirty="0">
                <a:effectLst/>
                <a:latin typeface="Verdana" panose="020B0604030504040204" pitchFamily="34" charset="0"/>
                <a:ea typeface="Times New Roman" panose="02020603050405020304" pitchFamily="18" charset="0"/>
              </a:rPr>
              <a:t>. This </a:t>
            </a:r>
            <a:r>
              <a:rPr lang="fr-FR" sz="1800" dirty="0" err="1">
                <a:effectLst/>
                <a:latin typeface="Verdana" panose="020B0604030504040204" pitchFamily="34" charset="0"/>
                <a:ea typeface="Times New Roman" panose="02020603050405020304" pitchFamily="18" charset="0"/>
              </a:rPr>
              <a:t>means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that</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when</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visiting</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suitable</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grids</a:t>
            </a:r>
            <a:r>
              <a:rPr lang="fr-FR" sz="1800" dirty="0">
                <a:effectLst/>
                <a:latin typeface="Verdana" panose="020B0604030504040204" pitchFamily="34" charset="0"/>
                <a:ea typeface="Times New Roman" panose="02020603050405020304" pitchFamily="18" charset="0"/>
              </a:rPr>
              <a:t> at the right time of the </a:t>
            </a:r>
            <a:r>
              <a:rPr lang="fr-FR" sz="1800" dirty="0" err="1">
                <a:effectLst/>
                <a:latin typeface="Verdana" panose="020B0604030504040204" pitchFamily="34" charset="0"/>
                <a:ea typeface="Times New Roman" panose="02020603050405020304" pitchFamily="18" charset="0"/>
              </a:rPr>
              <a:t>year</a:t>
            </a:r>
            <a:r>
              <a:rPr lang="fr-FR" sz="1800" dirty="0">
                <a:effectLst/>
                <a:latin typeface="Verdana" panose="020B0604030504040204" pitchFamily="34" charset="0"/>
                <a:ea typeface="Times New Roman" panose="02020603050405020304" pitchFamily="18" charset="0"/>
              </a:rPr>
              <a:t> in the </a:t>
            </a:r>
            <a:r>
              <a:rPr lang="fr-FR" sz="1800" dirty="0" err="1">
                <a:effectLst/>
                <a:latin typeface="Verdana" panose="020B0604030504040204" pitchFamily="34" charset="0"/>
                <a:ea typeface="Times New Roman" panose="02020603050405020304" pitchFamily="18" charset="0"/>
              </a:rPr>
              <a:t>Wallonia</a:t>
            </a:r>
            <a:r>
              <a:rPr lang="fr-FR" sz="1800" dirty="0">
                <a:effectLst/>
                <a:latin typeface="Verdana" panose="020B0604030504040204" pitchFamily="34" charset="0"/>
                <a:ea typeface="Times New Roman" panose="02020603050405020304" pitchFamily="18" charset="0"/>
              </a:rPr>
              <a:t> range, the </a:t>
            </a:r>
            <a:r>
              <a:rPr lang="fr-FR" sz="1800" dirty="0" err="1">
                <a:effectLst/>
                <a:latin typeface="Verdana" panose="020B0604030504040204" pitchFamily="34" charset="0"/>
                <a:ea typeface="Times New Roman" panose="02020603050405020304" pitchFamily="18" charset="0"/>
              </a:rPr>
              <a:t>probability</a:t>
            </a:r>
            <a:r>
              <a:rPr lang="fr-FR" sz="1800" dirty="0">
                <a:effectLst/>
                <a:latin typeface="Verdana" panose="020B0604030504040204" pitchFamily="34" charset="0"/>
                <a:ea typeface="Times New Roman" panose="02020603050405020304" pitchFamily="18" charset="0"/>
              </a:rPr>
              <a:t> to </a:t>
            </a:r>
            <a:r>
              <a:rPr lang="fr-FR" sz="1800" dirty="0" err="1">
                <a:effectLst/>
                <a:latin typeface="Verdana" panose="020B0604030504040204" pitchFamily="34" charset="0"/>
                <a:ea typeface="Times New Roman" panose="02020603050405020304" pitchFamily="18" charset="0"/>
              </a:rPr>
              <a:t>detect</a:t>
            </a:r>
            <a:r>
              <a:rPr lang="fr-FR" sz="1800" dirty="0">
                <a:effectLst/>
                <a:latin typeface="Verdana" panose="020B0604030504040204" pitchFamily="34" charset="0"/>
                <a:ea typeface="Times New Roman" panose="02020603050405020304" pitchFamily="18" charset="0"/>
              </a:rPr>
              <a:t> the </a:t>
            </a:r>
            <a:r>
              <a:rPr lang="fr-FR" sz="1800" dirty="0" err="1">
                <a:effectLst/>
                <a:latin typeface="Verdana" panose="020B0604030504040204" pitchFamily="34" charset="0"/>
                <a:ea typeface="Times New Roman" panose="02020603050405020304" pitchFamily="18" charset="0"/>
              </a:rPr>
              <a:t>butterfly</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approximately</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halved</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within</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two</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decades</a:t>
            </a:r>
            <a:r>
              <a:rPr lang="fr-FR" sz="1800" dirty="0">
                <a:effectLst/>
                <a:latin typeface="Verdana" panose="020B0604030504040204" pitchFamily="34" charset="0"/>
                <a:ea typeface="Times New Roman" panose="02020603050405020304" pitchFamily="18" charset="0"/>
              </a:rPr>
              <a:t>. This can </a:t>
            </a:r>
            <a:r>
              <a:rPr lang="fr-FR" sz="1800" dirty="0" err="1">
                <a:effectLst/>
                <a:latin typeface="Verdana" panose="020B0604030504040204" pitchFamily="34" charset="0"/>
                <a:ea typeface="Times New Roman" panose="02020603050405020304" pitchFamily="18" charset="0"/>
              </a:rPr>
              <a:t>be</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explained</a:t>
            </a:r>
            <a:r>
              <a:rPr lang="fr-FR" sz="1800" dirty="0">
                <a:effectLst/>
                <a:latin typeface="Verdana" panose="020B0604030504040204" pitchFamily="34" charset="0"/>
                <a:ea typeface="Times New Roman" panose="02020603050405020304" pitchFamily="18" charset="0"/>
              </a:rPr>
              <a:t> by the </a:t>
            </a:r>
            <a:r>
              <a:rPr lang="fr-FR" sz="1800" dirty="0" err="1">
                <a:effectLst/>
                <a:latin typeface="Verdana" panose="020B0604030504040204" pitchFamily="34" charset="0"/>
                <a:ea typeface="Times New Roman" panose="02020603050405020304" pitchFamily="18" charset="0"/>
              </a:rPr>
              <a:t>disappearance</a:t>
            </a:r>
            <a:r>
              <a:rPr lang="fr-FR" sz="1800" dirty="0">
                <a:effectLst/>
                <a:latin typeface="Verdana" panose="020B0604030504040204" pitchFamily="34" charset="0"/>
                <a:ea typeface="Times New Roman" panose="02020603050405020304" pitchFamily="18" charset="0"/>
              </a:rPr>
              <a:t> of the </a:t>
            </a:r>
            <a:r>
              <a:rPr lang="fr-FR" sz="1800" dirty="0" err="1">
                <a:effectLst/>
                <a:latin typeface="Verdana" panose="020B0604030504040204" pitchFamily="34" charset="0"/>
                <a:ea typeface="Times New Roman" panose="02020603050405020304" pitchFamily="18" charset="0"/>
              </a:rPr>
              <a:t>species</a:t>
            </a:r>
            <a:r>
              <a:rPr lang="fr-FR" sz="1800" dirty="0">
                <a:effectLst/>
                <a:latin typeface="Verdana" panose="020B0604030504040204" pitchFamily="34" charset="0"/>
                <a:ea typeface="Times New Roman" panose="02020603050405020304" pitchFamily="18" charset="0"/>
              </a:rPr>
              <a:t> on </a:t>
            </a:r>
            <a:r>
              <a:rPr lang="fr-FR" sz="1800" dirty="0" err="1">
                <a:effectLst/>
                <a:latin typeface="Verdana" panose="020B0604030504040204" pitchFamily="34" charset="0"/>
                <a:ea typeface="Times New Roman" panose="02020603050405020304" pitchFamily="18" charset="0"/>
              </a:rPr>
              <a:t>some</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grids</a:t>
            </a:r>
            <a:r>
              <a:rPr lang="fr-FR" sz="1800" dirty="0">
                <a:effectLst/>
                <a:latin typeface="Verdana" panose="020B0604030504040204" pitchFamily="34" charset="0"/>
                <a:ea typeface="Times New Roman" panose="02020603050405020304" pitchFamily="18" charset="0"/>
              </a:rPr>
              <a:t> or </a:t>
            </a:r>
            <a:r>
              <a:rPr lang="fr-FR" sz="1800" dirty="0" err="1">
                <a:effectLst/>
                <a:latin typeface="Verdana" panose="020B0604030504040204" pitchFamily="34" charset="0"/>
                <a:ea typeface="Times New Roman" panose="02020603050405020304" pitchFamily="18" charset="0"/>
              </a:rPr>
              <a:t>just</a:t>
            </a:r>
            <a:r>
              <a:rPr lang="fr-FR" sz="1800" dirty="0">
                <a:effectLst/>
                <a:latin typeface="Verdana" panose="020B0604030504040204" pitchFamily="34" charset="0"/>
                <a:ea typeface="Times New Roman" panose="02020603050405020304" pitchFamily="18" charset="0"/>
              </a:rPr>
              <a:t> the </a:t>
            </a:r>
            <a:r>
              <a:rPr lang="fr-FR" sz="1800" dirty="0" err="1">
                <a:effectLst/>
                <a:latin typeface="Verdana" panose="020B0604030504040204" pitchFamily="34" charset="0"/>
                <a:ea typeface="Times New Roman" panose="02020603050405020304" pitchFamily="18" charset="0"/>
              </a:rPr>
              <a:t>decrease</a:t>
            </a:r>
            <a:r>
              <a:rPr lang="fr-FR" sz="1800" dirty="0">
                <a:effectLst/>
                <a:latin typeface="Verdana" panose="020B0604030504040204" pitchFamily="34" charset="0"/>
                <a:ea typeface="Times New Roman" panose="02020603050405020304" pitchFamily="18" charset="0"/>
              </a:rPr>
              <a:t> of </a:t>
            </a:r>
            <a:r>
              <a:rPr lang="fr-FR" sz="1800" dirty="0" err="1">
                <a:effectLst/>
                <a:latin typeface="Verdana" panose="020B0604030504040204" pitchFamily="34" charset="0"/>
                <a:ea typeface="Times New Roman" panose="02020603050405020304" pitchFamily="18" charset="0"/>
              </a:rPr>
              <a:t>its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abundance</a:t>
            </a:r>
            <a:r>
              <a:rPr lang="fr-FR" sz="1800" dirty="0">
                <a:effectLst/>
                <a:latin typeface="Verdana" panose="020B0604030504040204" pitchFamily="34" charset="0"/>
                <a:ea typeface="Times New Roman" panose="02020603050405020304" pitchFamily="18" charset="0"/>
              </a:rPr>
              <a:t> in </a:t>
            </a:r>
            <a:r>
              <a:rPr lang="fr-FR" sz="1800" dirty="0" err="1">
                <a:effectLst/>
                <a:latin typeface="Verdana" panose="020B0604030504040204" pitchFamily="34" charset="0"/>
                <a:ea typeface="Times New Roman" panose="02020603050405020304" pitchFamily="18" charset="0"/>
              </a:rPr>
              <a:t>other</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grids</a:t>
            </a:r>
            <a:r>
              <a:rPr lang="fr-FR" sz="1800" dirty="0">
                <a:effectLst/>
                <a:latin typeface="Verdana" panose="020B0604030504040204" pitchFamily="34" charset="0"/>
                <a:ea typeface="Times New Roman" panose="02020603050405020304" pitchFamily="18" charset="0"/>
              </a:rPr>
              <a:t>.</a:t>
            </a:r>
            <a:endParaRPr lang="fr-BE" sz="1800" dirty="0">
              <a:effectLst/>
              <a:latin typeface="Times New Roman" panose="02020603050405020304" pitchFamily="18" charset="0"/>
              <a:ea typeface="Times New Roman" panose="02020603050405020304" pitchFamily="18" charset="0"/>
            </a:endParaRPr>
          </a:p>
          <a:p>
            <a:pPr algn="just">
              <a:lnSpc>
                <a:spcPct val="150000"/>
              </a:lnSpc>
            </a:pPr>
            <a:r>
              <a:rPr lang="fr-FR" sz="1800" dirty="0">
                <a:effectLst/>
                <a:latin typeface="Verdana" panose="020B0604030504040204" pitchFamily="34" charset="0"/>
                <a:ea typeface="Times New Roman" panose="02020603050405020304" pitchFamily="18" charset="0"/>
              </a:rPr>
              <a:t>The last graph </a:t>
            </a:r>
            <a:r>
              <a:rPr lang="fr-FR" sz="1800" dirty="0" err="1">
                <a:effectLst/>
                <a:latin typeface="Verdana" panose="020B0604030504040204" pitchFamily="34" charset="0"/>
                <a:ea typeface="Times New Roman" panose="02020603050405020304" pitchFamily="18" charset="0"/>
              </a:rPr>
              <a:t>gives</a:t>
            </a:r>
            <a:r>
              <a:rPr lang="fr-FR" sz="1800" dirty="0">
                <a:effectLst/>
                <a:latin typeface="Verdana" panose="020B0604030504040204" pitchFamily="34" charset="0"/>
                <a:ea typeface="Times New Roman" panose="02020603050405020304" pitchFamily="18" charset="0"/>
              </a:rPr>
              <a:t> a </a:t>
            </a:r>
            <a:r>
              <a:rPr lang="fr-FR" sz="1800" dirty="0" err="1">
                <a:effectLst/>
                <a:latin typeface="Verdana" panose="020B0604030504040204" pitchFamily="34" charset="0"/>
                <a:ea typeface="Times New Roman" panose="02020603050405020304" pitchFamily="18" charset="0"/>
              </a:rPr>
              <a:t>diagnosis</a:t>
            </a:r>
            <a:r>
              <a:rPr lang="fr-FR" sz="1800" dirty="0">
                <a:effectLst/>
                <a:latin typeface="Verdana" panose="020B0604030504040204" pitchFamily="34" charset="0"/>
                <a:ea typeface="Times New Roman" panose="02020603050405020304" pitchFamily="18" charset="0"/>
              </a:rPr>
              <a:t> of the model </a:t>
            </a:r>
            <a:r>
              <a:rPr lang="fr-FR" sz="1800" dirty="0" err="1">
                <a:effectLst/>
                <a:latin typeface="Verdana" panose="020B0604030504040204" pitchFamily="34" charset="0"/>
                <a:ea typeface="Times New Roman" panose="02020603050405020304" pitchFamily="18" charset="0"/>
              </a:rPr>
              <a:t>that</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predicts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quite</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well</a:t>
            </a:r>
            <a:r>
              <a:rPr lang="fr-FR" sz="1800" dirty="0">
                <a:effectLst/>
                <a:latin typeface="Verdana" panose="020B0604030504040204" pitchFamily="34" charset="0"/>
                <a:ea typeface="Times New Roman" panose="02020603050405020304" pitchFamily="18" charset="0"/>
              </a:rPr>
              <a:t> the </a:t>
            </a:r>
            <a:r>
              <a:rPr lang="fr-FR" sz="1800" dirty="0" err="1">
                <a:effectLst/>
                <a:latin typeface="Verdana" panose="020B0604030504040204" pitchFamily="34" charset="0"/>
                <a:ea typeface="Times New Roman" panose="02020603050405020304" pitchFamily="18" charset="0"/>
              </a:rPr>
              <a:t>observed</a:t>
            </a:r>
            <a:r>
              <a:rPr lang="fr-FR" sz="1800" dirty="0">
                <a:effectLst/>
                <a:latin typeface="Verdana" panose="020B0604030504040204" pitchFamily="34" charset="0"/>
                <a:ea typeface="Times New Roman" panose="02020603050405020304" pitchFamily="18" charset="0"/>
              </a:rPr>
              <a:t> data, as </a:t>
            </a:r>
            <a:r>
              <a:rPr lang="fr-FR" sz="1800" dirty="0" err="1">
                <a:effectLst/>
                <a:latin typeface="Verdana" panose="020B0604030504040204" pitchFamily="34" charset="0"/>
                <a:ea typeface="Times New Roman" panose="02020603050405020304" pitchFamily="18" charset="0"/>
              </a:rPr>
              <a:t>shown</a:t>
            </a:r>
            <a:r>
              <a:rPr lang="fr-FR" sz="1800" dirty="0">
                <a:effectLst/>
                <a:latin typeface="Verdana" panose="020B0604030504040204" pitchFamily="34" charset="0"/>
                <a:ea typeface="Times New Roman" panose="02020603050405020304" pitchFamily="18" charset="0"/>
              </a:rPr>
              <a:t> by the orange points </a:t>
            </a:r>
            <a:r>
              <a:rPr lang="fr-FR" sz="1800" dirty="0" err="1">
                <a:effectLst/>
                <a:latin typeface="Verdana" panose="020B0604030504040204" pitchFamily="34" charset="0"/>
                <a:ea typeface="Times New Roman" panose="02020603050405020304" pitchFamily="18" charset="0"/>
              </a:rPr>
              <a:t>aligned</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along</a:t>
            </a:r>
            <a:r>
              <a:rPr lang="fr-FR" sz="1800" dirty="0">
                <a:effectLst/>
                <a:latin typeface="Verdana" panose="020B0604030504040204" pitchFamily="34" charset="0"/>
                <a:ea typeface="Times New Roman" panose="02020603050405020304" pitchFamily="18" charset="0"/>
              </a:rPr>
              <a:t> the diagonal.</a:t>
            </a:r>
            <a:endParaRPr lang="fr-BE" sz="1800" dirty="0">
              <a:effectLst/>
              <a:latin typeface="Times New Roman" panose="02020603050405020304" pitchFamily="18" charset="0"/>
              <a:ea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pPr>
              <a:defRPr/>
            </a:pPr>
            <a:fld id="{171F7E1E-5AC1-4787-A819-F90404ED3223}" type="slidenum">
              <a:rPr lang="de-DE" smtClean="0"/>
              <a:pPr>
                <a:defRPr/>
              </a:pPr>
              <a:t>18</a:t>
            </a:fld>
            <a:endParaRPr lang="de-DE"/>
          </a:p>
        </p:txBody>
      </p:sp>
    </p:spTree>
    <p:extLst>
      <p:ext uri="{BB962C8B-B14F-4D97-AF65-F5344CB8AC3E}">
        <p14:creationId xmlns:p14="http://schemas.microsoft.com/office/powerpoint/2010/main" val="962616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800" dirty="0">
                <a:effectLst/>
                <a:latin typeface="Verdana" panose="020B0604030504040204" pitchFamily="34" charset="0"/>
                <a:ea typeface="Times New Roman" panose="02020603050405020304" pitchFamily="18" charset="0"/>
              </a:rPr>
              <a:t>The « </a:t>
            </a:r>
            <a:r>
              <a:rPr lang="fr-FR" sz="1800" dirty="0" err="1">
                <a:effectLst/>
                <a:latin typeface="Verdana" panose="020B0604030504040204" pitchFamily="34" charset="0"/>
                <a:ea typeface="Times New Roman" panose="02020603050405020304" pitchFamily="18" charset="0"/>
              </a:rPr>
              <a:t>year</a:t>
            </a:r>
            <a:r>
              <a:rPr lang="fr-FR" sz="1800" dirty="0">
                <a:effectLst/>
                <a:latin typeface="Verdana" panose="020B0604030504040204" pitchFamily="34" charset="0"/>
                <a:ea typeface="Times New Roman" panose="02020603050405020304" pitchFamily="18" charset="0"/>
              </a:rPr>
              <a:t> trend » </a:t>
            </a:r>
            <a:r>
              <a:rPr lang="fr-FR" sz="1800" dirty="0" err="1">
                <a:effectLst/>
                <a:latin typeface="Verdana" panose="020B0604030504040204" pitchFamily="34" charset="0"/>
                <a:ea typeface="Times New Roman" panose="02020603050405020304" pitchFamily="18" charset="0"/>
              </a:rPr>
              <a:t>was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previously</a:t>
            </a:r>
            <a:r>
              <a:rPr lang="fr-FR" sz="1800" dirty="0">
                <a:effectLst/>
                <a:latin typeface="Verdana" panose="020B0604030504040204" pitchFamily="34" charset="0"/>
                <a:ea typeface="Times New Roman" panose="02020603050405020304" pitchFamily="18" charset="0"/>
              </a:rPr>
              <a:t> the </a:t>
            </a:r>
            <a:r>
              <a:rPr lang="fr-FR" sz="1800" dirty="0" err="1">
                <a:effectLst/>
                <a:latin typeface="Verdana" panose="020B0604030504040204" pitchFamily="34" charset="0"/>
                <a:ea typeface="Times New Roman" panose="02020603050405020304" pitchFamily="18" charset="0"/>
              </a:rPr>
              <a:t>average</a:t>
            </a:r>
            <a:r>
              <a:rPr lang="fr-FR" sz="1800" dirty="0">
                <a:effectLst/>
                <a:latin typeface="Verdana" panose="020B0604030504040204" pitchFamily="34" charset="0"/>
                <a:ea typeface="Times New Roman" panose="02020603050405020304" pitchFamily="18" charset="0"/>
              </a:rPr>
              <a:t> trend </a:t>
            </a:r>
            <a:r>
              <a:rPr lang="fr-FR" sz="1800" dirty="0" err="1">
                <a:effectLst/>
                <a:latin typeface="Verdana" panose="020B0604030504040204" pitchFamily="34" charset="0"/>
                <a:ea typeface="Times New Roman" panose="02020603050405020304" pitchFamily="18" charset="0"/>
              </a:rPr>
              <a:t>across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Wallonia</a:t>
            </a:r>
            <a:r>
              <a:rPr lang="fr-FR" sz="1800" dirty="0">
                <a:effectLst/>
                <a:latin typeface="Verdana" panose="020B0604030504040204" pitchFamily="34" charset="0"/>
                <a:ea typeface="Times New Roman" panose="02020603050405020304" pitchFamily="18" charset="0"/>
              </a:rPr>
              <a:t>, but the model can </a:t>
            </a:r>
            <a:r>
              <a:rPr lang="fr-FR" sz="1800" dirty="0" err="1">
                <a:effectLst/>
                <a:latin typeface="Verdana" panose="020B0604030504040204" pitchFamily="34" charset="0"/>
                <a:ea typeface="Times New Roman" panose="02020603050405020304" pitchFamily="18" charset="0"/>
              </a:rPr>
              <a:t>also</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give</a:t>
            </a:r>
            <a:r>
              <a:rPr lang="fr-FR" sz="1800" dirty="0">
                <a:effectLst/>
                <a:latin typeface="Verdana" panose="020B0604030504040204" pitchFamily="34" charset="0"/>
                <a:ea typeface="Times New Roman" panose="02020603050405020304" pitchFamily="18" charset="0"/>
              </a:rPr>
              <a:t> information about the trend at the </a:t>
            </a:r>
            <a:r>
              <a:rPr lang="fr-FR" sz="1800" dirty="0" err="1">
                <a:effectLst/>
                <a:latin typeface="Verdana" panose="020B0604030504040204" pitchFamily="34" charset="0"/>
                <a:ea typeface="Times New Roman" panose="02020603050405020304" pitchFamily="18" charset="0"/>
              </a:rPr>
              <a:t>level</a:t>
            </a:r>
            <a:r>
              <a:rPr lang="fr-FR" sz="1800" dirty="0">
                <a:effectLst/>
                <a:latin typeface="Verdana" panose="020B0604030504040204" pitchFamily="34" charset="0"/>
                <a:ea typeface="Times New Roman" panose="02020603050405020304" pitchFamily="18" charset="0"/>
              </a:rPr>
              <a:t> of </a:t>
            </a:r>
            <a:r>
              <a:rPr lang="fr-FR" sz="1800" dirty="0" err="1">
                <a:effectLst/>
                <a:latin typeface="Verdana" panose="020B0604030504040204" pitchFamily="34" charset="0"/>
                <a:ea typeface="Times New Roman" panose="02020603050405020304" pitchFamily="18" charset="0"/>
              </a:rPr>
              <a:t>each</a:t>
            </a:r>
            <a:r>
              <a:rPr lang="fr-FR" sz="1800" dirty="0">
                <a:effectLst/>
                <a:latin typeface="Verdana" panose="020B0604030504040204" pitchFamily="34" charset="0"/>
                <a:ea typeface="Times New Roman" panose="02020603050405020304" pitchFamily="18" charset="0"/>
              </a:rPr>
              <a:t> 1 km square </a:t>
            </a:r>
            <a:r>
              <a:rPr lang="fr-FR" sz="1800" dirty="0" err="1">
                <a:effectLst/>
                <a:latin typeface="Verdana" panose="020B0604030504040204" pitchFamily="34" charset="0"/>
                <a:ea typeface="Times New Roman" panose="02020603050405020304" pitchFamily="18" charset="0"/>
              </a:rPr>
              <a:t>grid</a:t>
            </a:r>
            <a:r>
              <a:rPr lang="fr-FR" sz="1800" dirty="0">
                <a:effectLst/>
                <a:latin typeface="Verdana" panose="020B0604030504040204" pitchFamily="34" charset="0"/>
                <a:ea typeface="Times New Roman" panose="02020603050405020304" pitchFamily="18" charset="0"/>
              </a:rPr>
              <a:t>, as </a:t>
            </a:r>
            <a:r>
              <a:rPr lang="fr-FR" sz="1800" dirty="0" err="1">
                <a:effectLst/>
                <a:latin typeface="Verdana" panose="020B0604030504040204" pitchFamily="34" charset="0"/>
                <a:ea typeface="Times New Roman" panose="02020603050405020304" pitchFamily="18" charset="0"/>
              </a:rPr>
              <a:t>shown</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here</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with</a:t>
            </a:r>
            <a:r>
              <a:rPr lang="fr-FR" sz="1800" dirty="0">
                <a:effectLst/>
                <a:latin typeface="Verdana" panose="020B0604030504040204" pitchFamily="34" charset="0"/>
                <a:ea typeface="Times New Roman" panose="02020603050405020304" pitchFamily="18" charset="0"/>
              </a:rPr>
              <a:t> the </a:t>
            </a:r>
            <a:r>
              <a:rPr lang="fr-FR" sz="1800" dirty="0" err="1">
                <a:effectLst/>
                <a:latin typeface="Verdana" panose="020B0604030504040204" pitchFamily="34" charset="0"/>
                <a:ea typeface="Times New Roman" panose="02020603050405020304" pitchFamily="18" charset="0"/>
              </a:rPr>
              <a:t>deviations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from</a:t>
            </a:r>
            <a:r>
              <a:rPr lang="fr-FR" sz="1800" dirty="0">
                <a:effectLst/>
                <a:latin typeface="Verdana" panose="020B0604030504040204" pitchFamily="34" charset="0"/>
                <a:ea typeface="Times New Roman" panose="02020603050405020304" pitchFamily="18" charset="0"/>
              </a:rPr>
              <a:t> the </a:t>
            </a:r>
            <a:r>
              <a:rPr lang="fr-FR" sz="1800" dirty="0" err="1">
                <a:effectLst/>
                <a:latin typeface="Verdana" panose="020B0604030504040204" pitchFamily="34" charset="0"/>
                <a:ea typeface="Times New Roman" panose="02020603050405020304" pitchFamily="18" charset="0"/>
              </a:rPr>
              <a:t>average</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colored</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red</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where</a:t>
            </a:r>
            <a:r>
              <a:rPr lang="fr-FR" sz="1800" dirty="0">
                <a:effectLst/>
                <a:latin typeface="Verdana" panose="020B0604030504040204" pitchFamily="34" charset="0"/>
                <a:ea typeface="Times New Roman" panose="02020603050405020304" pitchFamily="18" charset="0"/>
              </a:rPr>
              <a:t> the </a:t>
            </a:r>
            <a:r>
              <a:rPr lang="fr-FR" sz="1800" dirty="0" err="1">
                <a:effectLst/>
                <a:latin typeface="Verdana" panose="020B0604030504040204" pitchFamily="34" charset="0"/>
                <a:ea typeface="Times New Roman" panose="02020603050405020304" pitchFamily="18" charset="0"/>
              </a:rPr>
              <a:t>slope</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is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even</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steeper</a:t>
            </a:r>
            <a:r>
              <a:rPr lang="fr-FR" sz="1800" dirty="0">
                <a:effectLst/>
                <a:latin typeface="Verdana" panose="020B0604030504040204" pitchFamily="34" charset="0"/>
                <a:ea typeface="Times New Roman" panose="02020603050405020304" pitchFamily="18" charset="0"/>
              </a:rPr>
              <a:t>… and green </a:t>
            </a:r>
            <a:r>
              <a:rPr lang="fr-FR" sz="1800" dirty="0" err="1">
                <a:effectLst/>
                <a:latin typeface="Verdana" panose="020B0604030504040204" pitchFamily="34" charset="0"/>
                <a:ea typeface="Times New Roman" panose="02020603050405020304" pitchFamily="18" charset="0"/>
              </a:rPr>
              <a:t>when</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less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steep</a:t>
            </a:r>
            <a:r>
              <a:rPr lang="fr-FR" sz="1800" dirty="0">
                <a:effectLst/>
                <a:latin typeface="Verdana" panose="020B0604030504040204" pitchFamily="34" charset="0"/>
                <a:ea typeface="Times New Roman" panose="02020603050405020304" pitchFamily="18" charset="0"/>
              </a:rPr>
              <a:t>.</a:t>
            </a:r>
            <a:endParaRPr lang="fr-BE" sz="1800" dirty="0">
              <a:effectLst/>
              <a:latin typeface="Times New Roman" panose="02020603050405020304" pitchFamily="18" charset="0"/>
              <a:ea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pPr>
              <a:defRPr/>
            </a:pPr>
            <a:fld id="{171F7E1E-5AC1-4787-A819-F90404ED3223}" type="slidenum">
              <a:rPr lang="de-DE" smtClean="0"/>
              <a:pPr>
                <a:defRPr/>
              </a:pPr>
              <a:t>19</a:t>
            </a:fld>
            <a:endParaRPr lang="de-DE"/>
          </a:p>
        </p:txBody>
      </p:sp>
    </p:spTree>
    <p:extLst>
      <p:ext uri="{BB962C8B-B14F-4D97-AF65-F5344CB8AC3E}">
        <p14:creationId xmlns:p14="http://schemas.microsoft.com/office/powerpoint/2010/main" val="1985365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50000"/>
              </a:lnSpc>
            </a:pPr>
            <a:r>
              <a:rPr lang="en-GB" sz="2000" dirty="0">
                <a:effectLst/>
                <a:latin typeface="+mn-lt"/>
                <a:ea typeface="Times New Roman" panose="02020603050405020304" pitchFamily="18" charset="0"/>
              </a:rPr>
              <a:t>The main question behind this talk will be: what can we do with citizen data (despite their weaknesses highlighted by Marc Dufrêne) with the aim of monitoring biodiversity trends? </a:t>
            </a:r>
            <a:endParaRPr lang="fr-BE" sz="2000" dirty="0">
              <a:effectLst/>
              <a:latin typeface="+mn-lt"/>
              <a:ea typeface="Times New Roman" panose="02020603050405020304" pitchFamily="18" charset="0"/>
            </a:endParaRPr>
          </a:p>
          <a:p>
            <a:pPr algn="just">
              <a:lnSpc>
                <a:spcPct val="150000"/>
              </a:lnSpc>
            </a:pPr>
            <a:r>
              <a:rPr lang="en-GB" sz="2000" dirty="0">
                <a:effectLst/>
                <a:latin typeface="+mn-lt"/>
                <a:ea typeface="Times New Roman" panose="02020603050405020304" pitchFamily="18" charset="0"/>
              </a:rPr>
              <a:t>I will show this with two examples of applications carried out in Wallonia, one with standardized data dealing with birds, the other with mainly opportunistic data, concerning a butterfly species which is protected at the EU level.</a:t>
            </a:r>
            <a:endParaRPr lang="fr-BE" sz="2000" dirty="0">
              <a:effectLst/>
              <a:latin typeface="+mn-lt"/>
              <a:ea typeface="Times New Roman" panose="02020603050405020304" pitchFamily="18" charset="0"/>
            </a:endParaRPr>
          </a:p>
          <a:p>
            <a:pPr algn="just">
              <a:lnSpc>
                <a:spcPct val="150000"/>
              </a:lnSpc>
            </a:pPr>
            <a:r>
              <a:rPr lang="en-GB" sz="2000" dirty="0">
                <a:effectLst/>
                <a:latin typeface="+mn-lt"/>
                <a:ea typeface="Times New Roman" panose="02020603050405020304" pitchFamily="18" charset="0"/>
              </a:rPr>
              <a:t>In the introduction, I will also briefly mention another classical use of citizen data: the production of distribution maps and atlases.</a:t>
            </a:r>
            <a:endParaRPr lang="fr-BE" sz="2000" dirty="0">
              <a:effectLst/>
              <a:latin typeface="+mn-lt"/>
              <a:ea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pPr>
              <a:defRPr/>
            </a:pPr>
            <a:fld id="{171F7E1E-5AC1-4787-A819-F90404ED3223}" type="slidenum">
              <a:rPr lang="de-DE" smtClean="0"/>
              <a:pPr>
                <a:defRPr/>
              </a:pPr>
              <a:t>2</a:t>
            </a:fld>
            <a:endParaRPr lang="de-DE"/>
          </a:p>
        </p:txBody>
      </p:sp>
    </p:spTree>
    <p:extLst>
      <p:ext uri="{BB962C8B-B14F-4D97-AF65-F5344CB8AC3E}">
        <p14:creationId xmlns:p14="http://schemas.microsoft.com/office/powerpoint/2010/main" val="2621221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800" dirty="0">
                <a:effectLst/>
                <a:latin typeface="Verdana" panose="020B0604030504040204" pitchFamily="34" charset="0"/>
                <a:ea typeface="Times New Roman" panose="02020603050405020304" pitchFamily="18" charset="0"/>
              </a:rPr>
              <a:t>In addition, </a:t>
            </a:r>
            <a:r>
              <a:rPr lang="fr-BE" sz="1800" dirty="0" err="1">
                <a:effectLst/>
                <a:latin typeface="Verdana" panose="020B0604030504040204" pitchFamily="34" charset="0"/>
                <a:ea typeface="Times New Roman" panose="02020603050405020304" pitchFamily="18" charset="0"/>
              </a:rPr>
              <a:t>it</a:t>
            </a:r>
            <a:r>
              <a:rPr lang="fr-BE" sz="1800" dirty="0">
                <a:effectLst/>
                <a:latin typeface="Verdana" panose="020B0604030504040204" pitchFamily="34" charset="0"/>
                <a:ea typeface="Times New Roman" panose="02020603050405020304" pitchFamily="18" charset="0"/>
              </a:rPr>
              <a:t> </a:t>
            </a:r>
            <a:r>
              <a:rPr lang="fr-BE" sz="1800" dirty="0" err="1">
                <a:effectLst/>
                <a:latin typeface="Verdana" panose="020B0604030504040204" pitchFamily="34" charset="0"/>
                <a:ea typeface="Times New Roman" panose="02020603050405020304" pitchFamily="18" charset="0"/>
              </a:rPr>
              <a:t>is</a:t>
            </a:r>
            <a:r>
              <a:rPr lang="fr-BE" sz="1800" dirty="0">
                <a:effectLst/>
                <a:latin typeface="Verdana" panose="020B0604030504040204" pitchFamily="34" charset="0"/>
                <a:ea typeface="Times New Roman" panose="02020603050405020304" pitchFamily="18" charset="0"/>
              </a:rPr>
              <a:t> possible to </a:t>
            </a:r>
            <a:r>
              <a:rPr lang="fr-BE" sz="1800" dirty="0" err="1">
                <a:effectLst/>
                <a:latin typeface="Verdana" panose="020B0604030504040204" pitchFamily="34" charset="0"/>
                <a:ea typeface="Times New Roman" panose="02020603050405020304" pitchFamily="18" charset="0"/>
              </a:rPr>
              <a:t>make</a:t>
            </a:r>
            <a:r>
              <a:rPr lang="fr-BE" sz="1800" dirty="0">
                <a:effectLst/>
                <a:latin typeface="Verdana" panose="020B0604030504040204" pitchFamily="34" charset="0"/>
                <a:ea typeface="Times New Roman" panose="02020603050405020304" pitchFamily="18" charset="0"/>
              </a:rPr>
              <a:t> </a:t>
            </a:r>
            <a:r>
              <a:rPr lang="fr-BE" sz="1800" dirty="0" err="1">
                <a:effectLst/>
                <a:latin typeface="Verdana" panose="020B0604030504040204" pitchFamily="34" charset="0"/>
                <a:ea typeface="Times New Roman" panose="02020603050405020304" pitchFamily="18" charset="0"/>
              </a:rPr>
              <a:t>refinements</a:t>
            </a:r>
            <a:r>
              <a:rPr lang="fr-BE" sz="1800" dirty="0">
                <a:effectLst/>
                <a:latin typeface="Times New Roman" panose="02020603050405020304" pitchFamily="18" charset="0"/>
                <a:ea typeface="Times New Roman" panose="02020603050405020304" pitchFamily="18" charset="0"/>
              </a:rPr>
              <a:t> </a:t>
            </a:r>
            <a:r>
              <a:rPr lang="fr-BE" sz="1800" dirty="0" err="1">
                <a:effectLst/>
                <a:latin typeface="Times New Roman" panose="02020603050405020304" pitchFamily="18" charset="0"/>
                <a:ea typeface="Times New Roman" panose="02020603050405020304" pitchFamily="18" charset="0"/>
              </a:rPr>
              <a:t>such</a:t>
            </a:r>
            <a:r>
              <a:rPr lang="fr-BE" sz="1800" dirty="0">
                <a:effectLst/>
                <a:latin typeface="Times New Roman" panose="02020603050405020304" pitchFamily="18" charset="0"/>
                <a:ea typeface="Times New Roman" panose="02020603050405020304" pitchFamily="18" charset="0"/>
              </a:rPr>
              <a:t> as </a:t>
            </a:r>
            <a:r>
              <a:rPr lang="fr-BE" sz="1800" dirty="0" err="1">
                <a:effectLst/>
                <a:latin typeface="Times New Roman" panose="02020603050405020304" pitchFamily="18" charset="0"/>
                <a:ea typeface="Times New Roman" panose="02020603050405020304" pitchFamily="18" charset="0"/>
              </a:rPr>
              <a:t>this</a:t>
            </a:r>
            <a:r>
              <a:rPr lang="fr-BE" sz="1800" dirty="0">
                <a:effectLst/>
                <a:latin typeface="Times New Roman" panose="02020603050405020304" pitchFamily="18" charset="0"/>
                <a:ea typeface="Times New Roman" panose="02020603050405020304" pitchFamily="18" charset="0"/>
              </a:rPr>
              <a:t> one, </a:t>
            </a:r>
            <a:r>
              <a:rPr lang="fr-BE" sz="1800" dirty="0" err="1">
                <a:effectLst/>
                <a:latin typeface="Times New Roman" panose="02020603050405020304" pitchFamily="18" charset="0"/>
                <a:ea typeface="Times New Roman" panose="02020603050405020304" pitchFamily="18" charset="0"/>
              </a:rPr>
              <a:t>allowing</a:t>
            </a:r>
            <a:r>
              <a:rPr lang="fr-BE" sz="1800" dirty="0">
                <a:effectLst/>
                <a:latin typeface="Times New Roman" panose="02020603050405020304" pitchFamily="18" charset="0"/>
                <a:ea typeface="Times New Roman" panose="02020603050405020304" pitchFamily="18" charset="0"/>
              </a:rPr>
              <a:t> </a:t>
            </a:r>
            <a:r>
              <a:rPr lang="fr-BE" sz="1800" dirty="0" err="1">
                <a:effectLst/>
                <a:latin typeface="Times New Roman" panose="02020603050405020304" pitchFamily="18" charset="0"/>
                <a:ea typeface="Times New Roman" panose="02020603050405020304" pitchFamily="18" charset="0"/>
              </a:rPr>
              <a:t>interannual</a:t>
            </a:r>
            <a:r>
              <a:rPr lang="fr-BE" sz="1800" dirty="0">
                <a:effectLst/>
                <a:latin typeface="Times New Roman" panose="02020603050405020304" pitchFamily="18" charset="0"/>
                <a:ea typeface="Times New Roman" panose="02020603050405020304" pitchFamily="18" charset="0"/>
              </a:rPr>
              <a:t> variations </a:t>
            </a:r>
            <a:r>
              <a:rPr lang="fr-BE" sz="1800" dirty="0" err="1">
                <a:effectLst/>
                <a:latin typeface="Times New Roman" panose="02020603050405020304" pitchFamily="18" charset="0"/>
                <a:ea typeface="Times New Roman" panose="02020603050405020304" pitchFamily="18" charset="0"/>
              </a:rPr>
              <a:t>around</a:t>
            </a:r>
            <a:r>
              <a:rPr lang="fr-BE" sz="1800" dirty="0">
                <a:effectLst/>
                <a:latin typeface="Times New Roman" panose="02020603050405020304" pitchFamily="18" charset="0"/>
                <a:ea typeface="Times New Roman" panose="02020603050405020304" pitchFamily="18" charset="0"/>
              </a:rPr>
              <a:t> the </a:t>
            </a:r>
            <a:r>
              <a:rPr lang="fr-BE" sz="1800" dirty="0" err="1">
                <a:effectLst/>
                <a:latin typeface="Times New Roman" panose="02020603050405020304" pitchFamily="18" charset="0"/>
                <a:ea typeface="Times New Roman" panose="02020603050405020304" pitchFamily="18" charset="0"/>
              </a:rPr>
              <a:t>average</a:t>
            </a:r>
            <a:r>
              <a:rPr lang="fr-BE" sz="1800" dirty="0">
                <a:effectLst/>
                <a:latin typeface="Times New Roman" panose="02020603050405020304" pitchFamily="18" charset="0"/>
                <a:ea typeface="Times New Roman" panose="02020603050405020304" pitchFamily="18" charset="0"/>
              </a:rPr>
              <a:t> “</a:t>
            </a:r>
            <a:r>
              <a:rPr lang="fr-BE" sz="1800" dirty="0" err="1">
                <a:effectLst/>
                <a:latin typeface="Times New Roman" panose="02020603050405020304" pitchFamily="18" charset="0"/>
                <a:ea typeface="Times New Roman" panose="02020603050405020304" pitchFamily="18" charset="0"/>
              </a:rPr>
              <a:t>year</a:t>
            </a:r>
            <a:r>
              <a:rPr lang="fr-BE" sz="1800" dirty="0">
                <a:effectLst/>
                <a:latin typeface="Times New Roman" panose="02020603050405020304" pitchFamily="18" charset="0"/>
                <a:ea typeface="Times New Roman" panose="02020603050405020304" pitchFamily="18" charset="0"/>
              </a:rPr>
              <a:t> trend”, </a:t>
            </a:r>
            <a:r>
              <a:rPr lang="fr-BE" sz="1800" dirty="0" err="1">
                <a:effectLst/>
                <a:latin typeface="Times New Roman" panose="02020603050405020304" pitchFamily="18" charset="0"/>
                <a:ea typeface="Times New Roman" panose="02020603050405020304" pitchFamily="18" charset="0"/>
              </a:rPr>
              <a:t>which</a:t>
            </a:r>
            <a:r>
              <a:rPr lang="fr-BE" sz="1800" dirty="0">
                <a:effectLst/>
                <a:latin typeface="Times New Roman" panose="02020603050405020304" pitchFamily="18" charset="0"/>
                <a:ea typeface="Times New Roman" panose="02020603050405020304" pitchFamily="18" charset="0"/>
              </a:rPr>
              <a:t> </a:t>
            </a:r>
            <a:r>
              <a:rPr lang="fr-BE" sz="1800" dirty="0" err="1">
                <a:effectLst/>
                <a:latin typeface="Times New Roman" panose="02020603050405020304" pitchFamily="18" charset="0"/>
                <a:ea typeface="Times New Roman" panose="02020603050405020304" pitchFamily="18" charset="0"/>
              </a:rPr>
              <a:t>is</a:t>
            </a:r>
            <a:r>
              <a:rPr lang="fr-BE" sz="1800" dirty="0">
                <a:effectLst/>
                <a:latin typeface="Times New Roman" panose="02020603050405020304" pitchFamily="18" charset="0"/>
                <a:ea typeface="Times New Roman" panose="02020603050405020304" pitchFamily="18" charset="0"/>
              </a:rPr>
              <a:t> more </a:t>
            </a:r>
            <a:r>
              <a:rPr lang="fr-BE" sz="1800" dirty="0" err="1">
                <a:effectLst/>
                <a:latin typeface="Times New Roman" panose="02020603050405020304" pitchFamily="18" charset="0"/>
                <a:ea typeface="Times New Roman" panose="02020603050405020304" pitchFamily="18" charset="0"/>
              </a:rPr>
              <a:t>realistic</a:t>
            </a:r>
            <a:r>
              <a:rPr lang="fr-BE" sz="1800" dirty="0">
                <a:effectLst/>
                <a:latin typeface="Times New Roman" panose="02020603050405020304" pitchFamily="18" charset="0"/>
                <a:ea typeface="Times New Roman" panose="02020603050405020304" pitchFamily="18" charset="0"/>
              </a:rPr>
              <a:t> for </a:t>
            </a:r>
            <a:r>
              <a:rPr lang="fr-BE" sz="1800" dirty="0" err="1">
                <a:effectLst/>
                <a:latin typeface="Times New Roman" panose="02020603050405020304" pitchFamily="18" charset="0"/>
                <a:ea typeface="Times New Roman" panose="02020603050405020304" pitchFamily="18" charset="0"/>
              </a:rPr>
              <a:t>insects</a:t>
            </a:r>
            <a:r>
              <a:rPr lang="fr-BE" sz="1800" dirty="0">
                <a:effectLst/>
                <a:latin typeface="Times New Roman" panose="02020603050405020304" pitchFamily="18" charset="0"/>
                <a:ea typeface="Times New Roman" panose="02020603050405020304" pitchFamily="18" charset="0"/>
              </a:rPr>
              <a:t>.</a:t>
            </a:r>
          </a:p>
          <a:p>
            <a:endParaRPr lang="fr-BE" dirty="0"/>
          </a:p>
        </p:txBody>
      </p:sp>
      <p:sp>
        <p:nvSpPr>
          <p:cNvPr id="4" name="Espace réservé du numéro de diapositive 3"/>
          <p:cNvSpPr>
            <a:spLocks noGrp="1"/>
          </p:cNvSpPr>
          <p:nvPr>
            <p:ph type="sldNum" sz="quarter" idx="5"/>
          </p:nvPr>
        </p:nvSpPr>
        <p:spPr/>
        <p:txBody>
          <a:bodyPr/>
          <a:lstStyle/>
          <a:p>
            <a:pPr>
              <a:defRPr/>
            </a:pPr>
            <a:fld id="{171F7E1E-5AC1-4787-A819-F90404ED3223}" type="slidenum">
              <a:rPr lang="de-DE" smtClean="0"/>
              <a:pPr>
                <a:defRPr/>
              </a:pPr>
              <a:t>20</a:t>
            </a:fld>
            <a:endParaRPr lang="de-DE"/>
          </a:p>
        </p:txBody>
      </p:sp>
    </p:spTree>
    <p:extLst>
      <p:ext uri="{BB962C8B-B14F-4D97-AF65-F5344CB8AC3E}">
        <p14:creationId xmlns:p14="http://schemas.microsoft.com/office/powerpoint/2010/main" val="3768951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800" dirty="0" err="1">
                <a:effectLst/>
                <a:latin typeface="Verdana" panose="020B0604030504040204" pitchFamily="34" charset="0"/>
                <a:ea typeface="Times New Roman" panose="02020603050405020304" pitchFamily="18" charset="0"/>
              </a:rPr>
              <a:t>We</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tried</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also</a:t>
            </a:r>
            <a:r>
              <a:rPr lang="fr-FR" sz="1800" dirty="0">
                <a:effectLst/>
                <a:latin typeface="Verdana" panose="020B0604030504040204" pitchFamily="34" charset="0"/>
                <a:ea typeface="Times New Roman" panose="02020603050405020304" pitchFamily="18" charset="0"/>
              </a:rPr>
              <a:t> to </a:t>
            </a:r>
            <a:r>
              <a:rPr lang="fr-FR" sz="1800" dirty="0" err="1">
                <a:effectLst/>
                <a:latin typeface="Verdana" panose="020B0604030504040204" pitchFamily="34" charset="0"/>
                <a:ea typeface="Times New Roman" panose="02020603050405020304" pitchFamily="18" charset="0"/>
              </a:rPr>
              <a:t>see</a:t>
            </a:r>
            <a:r>
              <a:rPr lang="fr-FR" sz="1800" dirty="0">
                <a:effectLst/>
                <a:latin typeface="Verdana" panose="020B0604030504040204" pitchFamily="34" charset="0"/>
                <a:ea typeface="Times New Roman" panose="02020603050405020304" pitchFamily="18" charset="0"/>
              </a:rPr>
              <a:t> if </a:t>
            </a:r>
            <a:r>
              <a:rPr lang="fr-FR" sz="1800" dirty="0" err="1">
                <a:effectLst/>
                <a:latin typeface="Verdana" panose="020B0604030504040204" pitchFamily="34" charset="0"/>
                <a:ea typeface="Times New Roman" panose="02020603050405020304" pitchFamily="18" charset="0"/>
              </a:rPr>
              <a:t>there</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was</a:t>
            </a:r>
            <a:r>
              <a:rPr lang="fr-FR" sz="1800" dirty="0">
                <a:effectLst/>
                <a:latin typeface="Verdana" panose="020B0604030504040204" pitchFamily="34" charset="0"/>
                <a:ea typeface="Times New Roman" panose="02020603050405020304" pitchFamily="18" charset="0"/>
              </a:rPr>
              <a:t> an altitude </a:t>
            </a:r>
            <a:r>
              <a:rPr lang="fr-FR" sz="1800" dirty="0" err="1">
                <a:effectLst/>
                <a:latin typeface="Verdana" panose="020B0604030504040204" pitchFamily="34" charset="0"/>
                <a:ea typeface="Times New Roman" panose="02020603050405020304" pitchFamily="18" charset="0"/>
              </a:rPr>
              <a:t>effect</a:t>
            </a:r>
            <a:r>
              <a:rPr lang="fr-FR" sz="1800" dirty="0">
                <a:effectLst/>
                <a:latin typeface="Verdana" panose="020B0604030504040204" pitchFamily="34" charset="0"/>
                <a:ea typeface="Times New Roman" panose="02020603050405020304" pitchFamily="18" charset="0"/>
              </a:rPr>
              <a:t> on « </a:t>
            </a:r>
            <a:r>
              <a:rPr lang="fr-FR" sz="1800" dirty="0" err="1">
                <a:effectLst/>
                <a:latin typeface="Verdana" panose="020B0604030504040204" pitchFamily="34" charset="0"/>
                <a:ea typeface="Times New Roman" panose="02020603050405020304" pitchFamily="18" charset="0"/>
              </a:rPr>
              <a:t>year</a:t>
            </a:r>
            <a:r>
              <a:rPr lang="fr-FR" sz="1800" dirty="0">
                <a:effectLst/>
                <a:latin typeface="Verdana" panose="020B0604030504040204" pitchFamily="34" charset="0"/>
                <a:ea typeface="Times New Roman" panose="02020603050405020304" pitchFamily="18" charset="0"/>
              </a:rPr>
              <a:t> trend », as </a:t>
            </a:r>
            <a:r>
              <a:rPr lang="fr-FR" sz="1800" dirty="0" err="1">
                <a:effectLst/>
                <a:latin typeface="Verdana" panose="020B0604030504040204" pitchFamily="34" charset="0"/>
                <a:ea typeface="Times New Roman" panose="02020603050405020304" pitchFamily="18" charset="0"/>
              </a:rPr>
              <a:t>this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butterfly</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is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linked</a:t>
            </a:r>
            <a:r>
              <a:rPr lang="fr-FR" sz="1800" dirty="0">
                <a:effectLst/>
                <a:latin typeface="Verdana" panose="020B0604030504040204" pitchFamily="34" charset="0"/>
                <a:ea typeface="Times New Roman" panose="02020603050405020304" pitchFamily="18" charset="0"/>
              </a:rPr>
              <a:t> to cold </a:t>
            </a:r>
            <a:r>
              <a:rPr lang="fr-FR" sz="1800" dirty="0" err="1">
                <a:effectLst/>
                <a:latin typeface="Verdana" panose="020B0604030504040204" pitchFamily="34" charset="0"/>
                <a:ea typeface="Times New Roman" panose="02020603050405020304" pitchFamily="18" charset="0"/>
              </a:rPr>
              <a:t>climate</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regions</a:t>
            </a:r>
            <a:r>
              <a:rPr lang="fr-FR" sz="1800" dirty="0">
                <a:effectLst/>
                <a:latin typeface="Verdana" panose="020B0604030504040204" pitchFamily="34" charset="0"/>
                <a:ea typeface="Times New Roman" panose="02020603050405020304" pitchFamily="18" charset="0"/>
              </a:rPr>
              <a:t> and </a:t>
            </a:r>
            <a:r>
              <a:rPr lang="fr-FR" sz="1800" dirty="0" err="1">
                <a:effectLst/>
                <a:latin typeface="Verdana" panose="020B0604030504040204" pitchFamily="34" charset="0"/>
                <a:ea typeface="Times New Roman" panose="02020603050405020304" pitchFamily="18" charset="0"/>
              </a:rPr>
              <a:t>that</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climate</a:t>
            </a:r>
            <a:r>
              <a:rPr lang="fr-FR" sz="1800" dirty="0">
                <a:effectLst/>
                <a:latin typeface="Verdana" panose="020B0604030504040204" pitchFamily="34" charset="0"/>
                <a:ea typeface="Times New Roman" panose="02020603050405020304" pitchFamily="18" charset="0"/>
              </a:rPr>
              <a:t> change </a:t>
            </a:r>
            <a:r>
              <a:rPr lang="fr-FR" sz="1800" dirty="0" err="1">
                <a:effectLst/>
                <a:latin typeface="Verdana" panose="020B0604030504040204" pitchFamily="34" charset="0"/>
                <a:ea typeface="Times New Roman" panose="02020603050405020304" pitchFamily="18" charset="0"/>
              </a:rPr>
              <a:t>could</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explain</a:t>
            </a:r>
            <a:r>
              <a:rPr lang="fr-FR" sz="1800" dirty="0">
                <a:effectLst/>
                <a:latin typeface="Verdana" panose="020B0604030504040204" pitchFamily="34" charset="0"/>
                <a:ea typeface="Times New Roman" panose="02020603050405020304" pitchFamily="18" charset="0"/>
              </a:rPr>
              <a:t> part of the </a:t>
            </a:r>
            <a:r>
              <a:rPr lang="fr-FR" sz="1800" dirty="0" err="1">
                <a:effectLst/>
                <a:latin typeface="Verdana" panose="020B0604030504040204" pitchFamily="34" charset="0"/>
                <a:ea typeface="Times New Roman" panose="02020603050405020304" pitchFamily="18" charset="0"/>
              </a:rPr>
              <a:t>decline</a:t>
            </a:r>
            <a:r>
              <a:rPr lang="fr-FR" sz="1800" dirty="0">
                <a:effectLst/>
                <a:latin typeface="Verdana" panose="020B0604030504040204" pitchFamily="34" charset="0"/>
                <a:ea typeface="Times New Roman" panose="02020603050405020304" pitchFamily="18" charset="0"/>
              </a:rPr>
              <a:t>. The new model </a:t>
            </a:r>
            <a:r>
              <a:rPr lang="fr-FR" sz="1800" dirty="0" err="1">
                <a:effectLst/>
                <a:latin typeface="Verdana" panose="020B0604030504040204" pitchFamily="34" charset="0"/>
                <a:ea typeface="Times New Roman" panose="02020603050405020304" pitchFamily="18" charset="0"/>
              </a:rPr>
              <a:t>seems</a:t>
            </a:r>
            <a:r>
              <a:rPr lang="fr-FR" sz="1800" dirty="0">
                <a:effectLst/>
                <a:latin typeface="Verdana" panose="020B0604030504040204" pitchFamily="34" charset="0"/>
                <a:ea typeface="Times New Roman" panose="02020603050405020304" pitchFamily="18" charset="0"/>
              </a:rPr>
              <a:t> to </a:t>
            </a:r>
            <a:r>
              <a:rPr lang="fr-FR" sz="1800" dirty="0" err="1">
                <a:effectLst/>
                <a:latin typeface="Verdana" panose="020B0604030504040204" pitchFamily="34" charset="0"/>
                <a:ea typeface="Times New Roman" panose="02020603050405020304" pitchFamily="18" charset="0"/>
              </a:rPr>
              <a:t>validate</a:t>
            </a:r>
            <a:r>
              <a:rPr lang="fr-FR" sz="1800" dirty="0">
                <a:effectLst/>
                <a:latin typeface="Verdana" panose="020B0604030504040204" pitchFamily="34" charset="0"/>
                <a:ea typeface="Times New Roman" panose="02020603050405020304" pitchFamily="18" charset="0"/>
              </a:rPr>
              <a:t> the </a:t>
            </a:r>
            <a:r>
              <a:rPr lang="fr-FR" sz="1800" dirty="0" err="1">
                <a:effectLst/>
                <a:latin typeface="Verdana" panose="020B0604030504040204" pitchFamily="34" charset="0"/>
                <a:ea typeface="Times New Roman" panose="02020603050405020304" pitchFamily="18" charset="0"/>
              </a:rPr>
              <a:t>hypothesis</a:t>
            </a:r>
            <a:r>
              <a:rPr lang="fr-FR" sz="1800" dirty="0">
                <a:effectLst/>
                <a:latin typeface="Verdana" panose="020B0604030504040204" pitchFamily="34" charset="0"/>
                <a:ea typeface="Times New Roman" panose="02020603050405020304" pitchFamily="18" charset="0"/>
              </a:rPr>
              <a:t>, as the </a:t>
            </a:r>
            <a:r>
              <a:rPr lang="fr-FR" sz="1800" dirty="0" err="1">
                <a:effectLst/>
                <a:latin typeface="Verdana" panose="020B0604030504040204" pitchFamily="34" charset="0"/>
                <a:ea typeface="Times New Roman" panose="02020603050405020304" pitchFamily="18" charset="0"/>
              </a:rPr>
              <a:t>decline</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appears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stronger</a:t>
            </a:r>
            <a:r>
              <a:rPr lang="fr-FR" sz="1800" dirty="0">
                <a:effectLst/>
                <a:latin typeface="Verdana" panose="020B0604030504040204" pitchFamily="34" charset="0"/>
                <a:ea typeface="Times New Roman" panose="02020603050405020304" pitchFamily="18" charset="0"/>
              </a:rPr>
              <a:t> and </a:t>
            </a:r>
            <a:r>
              <a:rPr lang="fr-FR" sz="1800" dirty="0" err="1">
                <a:effectLst/>
                <a:latin typeface="Verdana" panose="020B0604030504040204" pitchFamily="34" charset="0"/>
                <a:ea typeface="Times New Roman" panose="02020603050405020304" pitchFamily="18" charset="0"/>
              </a:rPr>
              <a:t>sooner</a:t>
            </a:r>
            <a:r>
              <a:rPr lang="fr-FR" sz="1800" dirty="0">
                <a:effectLst/>
                <a:latin typeface="Verdana" panose="020B0604030504040204" pitchFamily="34" charset="0"/>
                <a:ea typeface="Times New Roman" panose="02020603050405020304" pitchFamily="18" charset="0"/>
              </a:rPr>
              <a:t> at 300 </a:t>
            </a:r>
            <a:r>
              <a:rPr lang="fr-FR" sz="1800" dirty="0" err="1">
                <a:effectLst/>
                <a:latin typeface="Verdana" panose="020B0604030504040204" pitchFamily="34" charset="0"/>
                <a:ea typeface="Times New Roman" panose="02020603050405020304" pitchFamily="18" charset="0"/>
              </a:rPr>
              <a:t>meter</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a.s.l</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than</a:t>
            </a:r>
            <a:r>
              <a:rPr lang="fr-FR" sz="1800" dirty="0">
                <a:effectLst/>
                <a:latin typeface="Verdana" panose="020B0604030504040204" pitchFamily="34" charset="0"/>
                <a:ea typeface="Times New Roman" panose="02020603050405020304" pitchFamily="18" charset="0"/>
              </a:rPr>
              <a:t> at 600 m.</a:t>
            </a:r>
            <a:endParaRPr lang="fr-BE" sz="1800" dirty="0">
              <a:effectLst/>
              <a:latin typeface="Times New Roman" panose="02020603050405020304" pitchFamily="18" charset="0"/>
              <a:ea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pPr>
              <a:defRPr/>
            </a:pPr>
            <a:fld id="{171F7E1E-5AC1-4787-A819-F90404ED3223}" type="slidenum">
              <a:rPr lang="de-DE" smtClean="0"/>
              <a:pPr>
                <a:defRPr/>
              </a:pPr>
              <a:t>21</a:t>
            </a:fld>
            <a:endParaRPr lang="de-DE"/>
          </a:p>
        </p:txBody>
      </p:sp>
    </p:spTree>
    <p:extLst>
      <p:ext uri="{BB962C8B-B14F-4D97-AF65-F5344CB8AC3E}">
        <p14:creationId xmlns:p14="http://schemas.microsoft.com/office/powerpoint/2010/main" val="2521795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50000"/>
              </a:lnSpc>
            </a:pPr>
            <a:r>
              <a:rPr lang="fr-FR" sz="1800" dirty="0" err="1">
                <a:effectLst/>
                <a:latin typeface="Verdana" panose="020B0604030504040204" pitchFamily="34" charset="0"/>
                <a:ea typeface="Times New Roman" panose="02020603050405020304" pitchFamily="18" charset="0"/>
              </a:rPr>
              <a:t>Finaly</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it</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is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also</a:t>
            </a:r>
            <a:r>
              <a:rPr lang="fr-FR" sz="1800" dirty="0">
                <a:effectLst/>
                <a:latin typeface="Verdana" panose="020B0604030504040204" pitchFamily="34" charset="0"/>
                <a:ea typeface="Times New Roman" panose="02020603050405020304" pitchFamily="18" charset="0"/>
              </a:rPr>
              <a:t> possible, </a:t>
            </a:r>
            <a:r>
              <a:rPr lang="fr-FR" sz="1800" dirty="0" err="1">
                <a:effectLst/>
                <a:latin typeface="Verdana" panose="020B0604030504040204" pitchFamily="34" charset="0"/>
                <a:ea typeface="Times New Roman" panose="02020603050405020304" pitchFamily="18" charset="0"/>
              </a:rPr>
              <a:t>with</a:t>
            </a:r>
            <a:r>
              <a:rPr lang="fr-FR" sz="1800" dirty="0">
                <a:effectLst/>
                <a:latin typeface="Verdana" panose="020B0604030504040204" pitchFamily="34" charset="0"/>
                <a:ea typeface="Times New Roman" panose="02020603050405020304" pitchFamily="18" charset="0"/>
              </a:rPr>
              <a:t> the </a:t>
            </a:r>
            <a:r>
              <a:rPr lang="fr-FR" sz="1800" dirty="0" err="1">
                <a:effectLst/>
                <a:latin typeface="Verdana" panose="020B0604030504040204" pitchFamily="34" charset="0"/>
                <a:ea typeface="Times New Roman" panose="02020603050405020304" pitchFamily="18" charset="0"/>
              </a:rPr>
              <a:t>same</a:t>
            </a:r>
            <a:r>
              <a:rPr lang="fr-FR" sz="1800" dirty="0">
                <a:effectLst/>
                <a:latin typeface="Verdana" panose="020B0604030504040204" pitchFamily="34" charset="0"/>
                <a:ea typeface="Times New Roman" panose="02020603050405020304" pitchFamily="18" charset="0"/>
              </a:rPr>
              <a:t> modeling, to </a:t>
            </a:r>
            <a:r>
              <a:rPr lang="fr-FR" sz="1800" dirty="0" err="1">
                <a:effectLst/>
                <a:latin typeface="Verdana" panose="020B0604030504040204" pitchFamily="34" charset="0"/>
                <a:ea typeface="Times New Roman" panose="02020603050405020304" pitchFamily="18" charset="0"/>
              </a:rPr>
              <a:t>search</a:t>
            </a:r>
            <a:r>
              <a:rPr lang="fr-FR" sz="1800" dirty="0">
                <a:effectLst/>
                <a:latin typeface="Verdana" panose="020B0604030504040204" pitchFamily="34" charset="0"/>
                <a:ea typeface="Times New Roman" panose="02020603050405020304" pitchFamily="18" charset="0"/>
              </a:rPr>
              <a:t> for a </a:t>
            </a:r>
            <a:r>
              <a:rPr lang="fr-FR" sz="1800" dirty="0" err="1">
                <a:effectLst/>
                <a:latin typeface="Verdana" panose="020B0604030504040204" pitchFamily="34" charset="0"/>
                <a:ea typeface="Times New Roman" panose="02020603050405020304" pitchFamily="18" charset="0"/>
              </a:rPr>
              <a:t>phenological</a:t>
            </a:r>
            <a:r>
              <a:rPr lang="fr-FR" sz="1800" dirty="0">
                <a:effectLst/>
                <a:latin typeface="Verdana" panose="020B0604030504040204" pitchFamily="34" charset="0"/>
                <a:ea typeface="Times New Roman" panose="02020603050405020304" pitchFamily="18" charset="0"/>
              </a:rPr>
              <a:t> shift </a:t>
            </a:r>
            <a:r>
              <a:rPr lang="fr-FR" sz="1800" dirty="0" err="1">
                <a:effectLst/>
                <a:latin typeface="Verdana" panose="020B0604030504040204" pitchFamily="34" charset="0"/>
                <a:ea typeface="Times New Roman" panose="02020603050405020304" pitchFamily="18" charset="0"/>
              </a:rPr>
              <a:t>within</a:t>
            </a:r>
            <a:r>
              <a:rPr lang="fr-FR" sz="1800" dirty="0">
                <a:effectLst/>
                <a:latin typeface="Verdana" panose="020B0604030504040204" pitchFamily="34" charset="0"/>
                <a:ea typeface="Times New Roman" panose="02020603050405020304" pitchFamily="18" charset="0"/>
              </a:rPr>
              <a:t> the </a:t>
            </a:r>
            <a:r>
              <a:rPr lang="fr-FR" sz="1800" dirty="0" err="1">
                <a:effectLst/>
                <a:latin typeface="Verdana" panose="020B0604030504040204" pitchFamily="34" charset="0"/>
                <a:ea typeface="Times New Roman" panose="02020603050405020304" pitchFamily="18" charset="0"/>
              </a:rPr>
              <a:t>three</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decades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interval</a:t>
            </a:r>
            <a:r>
              <a:rPr lang="fr-FR" sz="1800" dirty="0">
                <a:effectLst/>
                <a:latin typeface="Verdana" panose="020B0604030504040204" pitchFamily="34" charset="0"/>
                <a:ea typeface="Times New Roman" panose="02020603050405020304" pitchFamily="18" charset="0"/>
              </a:rPr>
              <a:t>. </a:t>
            </a:r>
            <a:endParaRPr lang="fr-BE" sz="1800" dirty="0">
              <a:effectLst/>
              <a:latin typeface="Times New Roman" panose="02020603050405020304" pitchFamily="18" charset="0"/>
              <a:ea typeface="Times New Roman" panose="02020603050405020304" pitchFamily="18" charset="0"/>
            </a:endParaRPr>
          </a:p>
          <a:p>
            <a:pPr algn="just">
              <a:lnSpc>
                <a:spcPct val="150000"/>
              </a:lnSpc>
            </a:pPr>
            <a:r>
              <a:rPr lang="fr-FR" sz="1800" dirty="0">
                <a:effectLst/>
                <a:latin typeface="Verdana" panose="020B0604030504040204" pitchFamily="34" charset="0"/>
                <a:ea typeface="Times New Roman" panose="02020603050405020304" pitchFamily="18" charset="0"/>
              </a:rPr>
              <a:t>This </a:t>
            </a:r>
            <a:r>
              <a:rPr lang="fr-FR" sz="1800" dirty="0" err="1">
                <a:effectLst/>
                <a:latin typeface="Verdana" panose="020B0604030504040204" pitchFamily="34" charset="0"/>
                <a:ea typeface="Times New Roman" panose="02020603050405020304" pitchFamily="18" charset="0"/>
              </a:rPr>
              <a:t>confirms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that</a:t>
            </a:r>
            <a:r>
              <a:rPr lang="fr-FR" sz="1800" dirty="0">
                <a:effectLst/>
                <a:latin typeface="Verdana" panose="020B0604030504040204" pitchFamily="34" charset="0"/>
                <a:ea typeface="Times New Roman" panose="02020603050405020304" pitchFamily="18" charset="0"/>
              </a:rPr>
              <a:t> the </a:t>
            </a:r>
            <a:r>
              <a:rPr lang="fr-FR" sz="1800" dirty="0" err="1">
                <a:effectLst/>
                <a:latin typeface="Verdana" panose="020B0604030504040204" pitchFamily="34" charset="0"/>
                <a:ea typeface="Times New Roman" panose="02020603050405020304" pitchFamily="18" charset="0"/>
              </a:rPr>
              <a:t>peak</a:t>
            </a:r>
            <a:r>
              <a:rPr lang="fr-FR" sz="1800" dirty="0">
                <a:effectLst/>
                <a:latin typeface="Verdana" panose="020B0604030504040204" pitchFamily="34" charset="0"/>
                <a:ea typeface="Times New Roman" panose="02020603050405020304" pitchFamily="18" charset="0"/>
              </a:rPr>
              <a:t> of observation </a:t>
            </a:r>
            <a:r>
              <a:rPr lang="fr-FR" sz="1800" dirty="0" err="1">
                <a:effectLst/>
                <a:latin typeface="Verdana" panose="020B0604030504040204" pitchFamily="34" charset="0"/>
                <a:ea typeface="Times New Roman" panose="02020603050405020304" pitchFamily="18" charset="0"/>
              </a:rPr>
              <a:t>probability</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appears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earlier</a:t>
            </a:r>
            <a:r>
              <a:rPr lang="fr-FR" sz="1800" b="1" dirty="0">
                <a:effectLst/>
                <a:latin typeface="Verdana" panose="020B0604030504040204" pitchFamily="34" charset="0"/>
                <a:ea typeface="Times New Roman" panose="02020603050405020304" pitchFamily="18" charset="0"/>
              </a:rPr>
              <a:t> </a:t>
            </a:r>
            <a:r>
              <a:rPr lang="fr-FR" sz="1800" dirty="0">
                <a:effectLst/>
                <a:latin typeface="Verdana" panose="020B0604030504040204" pitchFamily="34" charset="0"/>
                <a:ea typeface="Times New Roman" panose="02020603050405020304" pitchFamily="18" charset="0"/>
              </a:rPr>
              <a:t>in the </a:t>
            </a:r>
            <a:r>
              <a:rPr lang="fr-FR" sz="1800" dirty="0" err="1">
                <a:effectLst/>
                <a:latin typeface="Verdana" panose="020B0604030504040204" pitchFamily="34" charset="0"/>
                <a:ea typeface="Times New Roman" panose="02020603050405020304" pitchFamily="18" charset="0"/>
              </a:rPr>
              <a:t>year</a:t>
            </a:r>
            <a:r>
              <a:rPr lang="fr-FR" sz="1800" dirty="0">
                <a:effectLst/>
                <a:latin typeface="Verdana" panose="020B0604030504040204" pitchFamily="34" charset="0"/>
                <a:ea typeface="Times New Roman" panose="02020603050405020304" pitchFamily="18" charset="0"/>
              </a:rPr>
              <a:t> on </a:t>
            </a:r>
            <a:r>
              <a:rPr lang="fr-FR" sz="1800" dirty="0" err="1">
                <a:effectLst/>
                <a:latin typeface="Verdana" panose="020B0604030504040204" pitchFamily="34" charset="0"/>
                <a:ea typeface="Times New Roman" panose="02020603050405020304" pitchFamily="18" charset="0"/>
              </a:rPr>
              <a:t>average</a:t>
            </a:r>
            <a:r>
              <a:rPr lang="fr-FR" sz="1800" b="1" dirty="0">
                <a:effectLst/>
                <a:latin typeface="Verdana" panose="020B0604030504040204" pitchFamily="34" charset="0"/>
                <a:ea typeface="Times New Roman" panose="02020603050405020304" pitchFamily="18" charset="0"/>
              </a:rPr>
              <a:t> </a:t>
            </a:r>
            <a:r>
              <a:rPr lang="fr-FR" sz="1800" dirty="0">
                <a:effectLst/>
                <a:latin typeface="Verdana" panose="020B0604030504040204" pitchFamily="34" charset="0"/>
                <a:ea typeface="Times New Roman" panose="02020603050405020304" pitchFamily="18" charset="0"/>
              </a:rPr>
              <a:t>in </a:t>
            </a:r>
            <a:r>
              <a:rPr lang="fr-FR" sz="1800" dirty="0" err="1">
                <a:effectLst/>
                <a:latin typeface="Verdana" panose="020B0604030504040204" pitchFamily="34" charset="0"/>
                <a:ea typeface="Times New Roman" panose="02020603050405020304" pitchFamily="18" charset="0"/>
              </a:rPr>
              <a:t>twenty-two</a:t>
            </a:r>
            <a:r>
              <a:rPr lang="fr-FR" sz="1800" dirty="0">
                <a:effectLst/>
                <a:latin typeface="Verdana" panose="020B0604030504040204" pitchFamily="34" charset="0"/>
                <a:ea typeface="Times New Roman" panose="02020603050405020304" pitchFamily="18" charset="0"/>
              </a:rPr>
              <a:t> (2022) </a:t>
            </a:r>
            <a:r>
              <a:rPr lang="fr-FR" sz="1800" dirty="0" err="1">
                <a:effectLst/>
                <a:latin typeface="Verdana" panose="020B0604030504040204" pitchFamily="34" charset="0"/>
                <a:ea typeface="Times New Roman" panose="02020603050405020304" pitchFamily="18" charset="0"/>
              </a:rPr>
              <a:t>than</a:t>
            </a:r>
            <a:r>
              <a:rPr lang="fr-FR" sz="1800" dirty="0">
                <a:effectLst/>
                <a:latin typeface="Verdana" panose="020B0604030504040204" pitchFamily="34" charset="0"/>
                <a:ea typeface="Times New Roman" panose="02020603050405020304" pitchFamily="18" charset="0"/>
              </a:rPr>
              <a:t> in </a:t>
            </a:r>
            <a:r>
              <a:rPr lang="fr-FR" sz="1800" dirty="0" err="1">
                <a:effectLst/>
                <a:latin typeface="Verdana" panose="020B0604030504040204" pitchFamily="34" charset="0"/>
                <a:ea typeface="Times New Roman" panose="02020603050405020304" pitchFamily="18" charset="0"/>
              </a:rPr>
              <a:t>nineteen-ninety</a:t>
            </a:r>
            <a:r>
              <a:rPr lang="fr-FR" sz="1800" dirty="0">
                <a:effectLst/>
                <a:latin typeface="Verdana" panose="020B0604030504040204" pitchFamily="34" charset="0"/>
                <a:ea typeface="Times New Roman" panose="02020603050405020304" pitchFamily="18" charset="0"/>
              </a:rPr>
              <a:t> (1990).</a:t>
            </a:r>
            <a:endParaRPr lang="fr-BE" sz="1800" dirty="0">
              <a:effectLst/>
              <a:latin typeface="Times New Roman" panose="02020603050405020304" pitchFamily="18" charset="0"/>
              <a:ea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pPr>
              <a:defRPr/>
            </a:pPr>
            <a:fld id="{171F7E1E-5AC1-4787-A819-F90404ED3223}" type="slidenum">
              <a:rPr lang="de-DE" smtClean="0"/>
              <a:pPr>
                <a:defRPr/>
              </a:pPr>
              <a:t>22</a:t>
            </a:fld>
            <a:endParaRPr lang="de-DE"/>
          </a:p>
        </p:txBody>
      </p:sp>
    </p:spTree>
    <p:extLst>
      <p:ext uri="{BB962C8B-B14F-4D97-AF65-F5344CB8AC3E}">
        <p14:creationId xmlns:p14="http://schemas.microsoft.com/office/powerpoint/2010/main" val="1767928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50000"/>
              </a:lnSpc>
            </a:pPr>
            <a:r>
              <a:rPr lang="fr-FR" sz="1800" dirty="0">
                <a:effectLst/>
                <a:latin typeface="Verdana" panose="020B0604030504040204" pitchFamily="34" charset="0"/>
                <a:ea typeface="Times New Roman" panose="02020603050405020304" pitchFamily="18" charset="0"/>
              </a:rPr>
              <a:t>I </a:t>
            </a:r>
            <a:r>
              <a:rPr lang="fr-FR" sz="1800" dirty="0" err="1">
                <a:effectLst/>
                <a:latin typeface="Verdana" panose="020B0604030504040204" pitchFamily="34" charset="0"/>
                <a:ea typeface="Times New Roman" panose="02020603050405020304" pitchFamily="18" charset="0"/>
              </a:rPr>
              <a:t>would</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conclude</a:t>
            </a:r>
            <a:r>
              <a:rPr lang="fr-FR" sz="1800" dirty="0">
                <a:effectLst/>
                <a:latin typeface="Verdana" panose="020B0604030504040204" pitchFamily="34" charset="0"/>
                <a:ea typeface="Times New Roman" panose="02020603050405020304" pitchFamily="18" charset="0"/>
              </a:rPr>
              <a:t> by </a:t>
            </a:r>
            <a:r>
              <a:rPr lang="fr-FR" sz="1800" dirty="0" err="1">
                <a:effectLst/>
                <a:latin typeface="Verdana" panose="020B0604030504040204" pitchFamily="34" charset="0"/>
                <a:ea typeface="Times New Roman" panose="02020603050405020304" pitchFamily="18" charset="0"/>
              </a:rPr>
              <a:t>saying</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that</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both</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opportunistic</a:t>
            </a:r>
            <a:r>
              <a:rPr lang="fr-FR" sz="1800" dirty="0">
                <a:effectLst/>
                <a:latin typeface="Verdana" panose="020B0604030504040204" pitchFamily="34" charset="0"/>
                <a:ea typeface="Times New Roman" panose="02020603050405020304" pitchFamily="18" charset="0"/>
              </a:rPr>
              <a:t> and </a:t>
            </a:r>
            <a:r>
              <a:rPr lang="fr-FR" sz="1800" dirty="0" err="1">
                <a:effectLst/>
                <a:latin typeface="Verdana" panose="020B0604030504040204" pitchFamily="34" charset="0"/>
                <a:ea typeface="Times New Roman" panose="02020603050405020304" pitchFamily="18" charset="0"/>
              </a:rPr>
              <a:t>standardized</a:t>
            </a:r>
            <a:r>
              <a:rPr lang="fr-FR" sz="1800" dirty="0">
                <a:effectLst/>
                <a:latin typeface="Verdana" panose="020B0604030504040204" pitchFamily="34" charset="0"/>
                <a:ea typeface="Times New Roman" panose="02020603050405020304" pitchFamily="18" charset="0"/>
              </a:rPr>
              <a:t> data, can </a:t>
            </a:r>
            <a:r>
              <a:rPr lang="fr-FR" sz="1800" dirty="0" err="1">
                <a:effectLst/>
                <a:latin typeface="Verdana" panose="020B0604030504040204" pitchFamily="34" charset="0"/>
                <a:ea typeface="Times New Roman" panose="02020603050405020304" pitchFamily="18" charset="0"/>
              </a:rPr>
              <a:t>provide</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interesting</a:t>
            </a:r>
            <a:r>
              <a:rPr lang="fr-FR" sz="1800" dirty="0">
                <a:effectLst/>
                <a:latin typeface="Verdana" panose="020B0604030504040204" pitchFamily="34" charset="0"/>
                <a:ea typeface="Times New Roman" panose="02020603050405020304" pitchFamily="18" charset="0"/>
              </a:rPr>
              <a:t> insights </a:t>
            </a:r>
            <a:r>
              <a:rPr lang="fr-FR" sz="1800" dirty="0" err="1">
                <a:effectLst/>
                <a:latin typeface="Verdana" panose="020B0604030504040204" pitchFamily="34" charset="0"/>
                <a:ea typeface="Times New Roman" panose="02020603050405020304" pitchFamily="18" charset="0"/>
              </a:rPr>
              <a:t>into</a:t>
            </a:r>
            <a:r>
              <a:rPr lang="fr-FR" sz="1800" dirty="0">
                <a:effectLst/>
                <a:latin typeface="Verdana" panose="020B0604030504040204" pitchFamily="34" charset="0"/>
                <a:ea typeface="Times New Roman" panose="02020603050405020304" pitchFamily="18" charset="0"/>
              </a:rPr>
              <a:t> trends, at least if </a:t>
            </a:r>
            <a:r>
              <a:rPr lang="fr-FR" sz="1800" dirty="0" err="1">
                <a:effectLst/>
                <a:latin typeface="Verdana" panose="020B0604030504040204" pitchFamily="34" charset="0"/>
                <a:ea typeface="Times New Roman" panose="02020603050405020304" pitchFamily="18" charset="0"/>
              </a:rPr>
              <a:t>we</a:t>
            </a:r>
            <a:r>
              <a:rPr lang="fr-FR" sz="1800" dirty="0">
                <a:effectLst/>
                <a:latin typeface="Verdana" panose="020B0604030504040204" pitchFamily="34" charset="0"/>
                <a:ea typeface="Times New Roman" panose="02020603050405020304" pitchFamily="18" charset="0"/>
              </a:rPr>
              <a:t> select </a:t>
            </a:r>
            <a:r>
              <a:rPr lang="fr-FR" sz="1800" dirty="0" err="1">
                <a:effectLst/>
                <a:latin typeface="Verdana" panose="020B0604030504040204" pitchFamily="34" charset="0"/>
                <a:ea typeface="Times New Roman" panose="02020603050405020304" pitchFamily="18" charset="0"/>
              </a:rPr>
              <a:t>appropriately</a:t>
            </a:r>
            <a:r>
              <a:rPr lang="fr-FR" sz="1800" dirty="0">
                <a:effectLst/>
                <a:latin typeface="Verdana" panose="020B0604030504040204" pitchFamily="34" charset="0"/>
                <a:ea typeface="Times New Roman" panose="02020603050405020304" pitchFamily="18" charset="0"/>
              </a:rPr>
              <a:t> the data and use </a:t>
            </a:r>
            <a:r>
              <a:rPr lang="fr-FR" sz="1800" dirty="0" err="1">
                <a:effectLst/>
                <a:latin typeface="Verdana" panose="020B0604030504040204" pitchFamily="34" charset="0"/>
                <a:ea typeface="Times New Roman" panose="02020603050405020304" pitchFamily="18" charset="0"/>
              </a:rPr>
              <a:t>adapted</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statistical</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methodologies</a:t>
            </a:r>
            <a:r>
              <a:rPr lang="fr-FR" sz="1800" dirty="0">
                <a:effectLst/>
                <a:latin typeface="Verdana" panose="020B0604030504040204" pitchFamily="34" charset="0"/>
                <a:ea typeface="Times New Roman" panose="02020603050405020304" pitchFamily="18" charset="0"/>
              </a:rPr>
              <a:t>.</a:t>
            </a:r>
            <a:endParaRPr lang="fr-BE" sz="1800" dirty="0">
              <a:effectLst/>
              <a:latin typeface="Times New Roman" panose="02020603050405020304" pitchFamily="18" charset="0"/>
              <a:ea typeface="Times New Roman" panose="02020603050405020304" pitchFamily="18" charset="0"/>
            </a:endParaRPr>
          </a:p>
          <a:p>
            <a:pPr algn="just">
              <a:lnSpc>
                <a:spcPct val="150000"/>
              </a:lnSpc>
            </a:pPr>
            <a:r>
              <a:rPr lang="fr-FR" sz="1800" dirty="0" err="1">
                <a:effectLst/>
                <a:latin typeface="Verdana" panose="020B0604030504040204" pitchFamily="34" charset="0"/>
                <a:ea typeface="Times New Roman" panose="02020603050405020304" pitchFamily="18" charset="0"/>
              </a:rPr>
              <a:t>Moreover</a:t>
            </a:r>
            <a:r>
              <a:rPr lang="fr-FR" sz="1800" dirty="0">
                <a:effectLst/>
                <a:latin typeface="Verdana" panose="020B0604030504040204" pitchFamily="34" charset="0"/>
                <a:ea typeface="Times New Roman" panose="02020603050405020304" pitchFamily="18" charset="0"/>
              </a:rPr>
              <a:t>, I </a:t>
            </a:r>
            <a:r>
              <a:rPr lang="fr-FR" sz="1800" dirty="0" err="1">
                <a:effectLst/>
                <a:latin typeface="Verdana" panose="020B0604030504040204" pitchFamily="34" charset="0"/>
                <a:ea typeface="Times New Roman" panose="02020603050405020304" pitchFamily="18" charset="0"/>
              </a:rPr>
              <a:t>am</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quite</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convinced</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that</a:t>
            </a:r>
            <a:r>
              <a:rPr lang="fr-FR" sz="1800" dirty="0">
                <a:effectLst/>
                <a:latin typeface="Verdana" panose="020B0604030504040204" pitchFamily="34" charset="0"/>
                <a:ea typeface="Times New Roman" panose="02020603050405020304" pitchFamily="18" charset="0"/>
              </a:rPr>
              <a:t>, in a </a:t>
            </a:r>
            <a:r>
              <a:rPr lang="fr-FR" sz="1800" dirty="0" err="1">
                <a:effectLst/>
                <a:latin typeface="Verdana" panose="020B0604030504040204" pitchFamily="34" charset="0"/>
                <a:ea typeface="Times New Roman" panose="02020603050405020304" pitchFamily="18" charset="0"/>
              </a:rPr>
              <a:t>sense</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quantity</a:t>
            </a:r>
            <a:r>
              <a:rPr lang="fr-FR" sz="1800" dirty="0">
                <a:effectLst/>
                <a:latin typeface="Verdana" panose="020B0604030504040204" pitchFamily="34" charset="0"/>
                <a:ea typeface="Times New Roman" panose="02020603050405020304" pitchFamily="18" charset="0"/>
              </a:rPr>
              <a:t> can </a:t>
            </a:r>
            <a:r>
              <a:rPr lang="fr-FR" sz="1800" dirty="0" err="1">
                <a:effectLst/>
                <a:latin typeface="Verdana" panose="020B0604030504040204" pitchFamily="34" charset="0"/>
                <a:ea typeface="Times New Roman" panose="02020603050405020304" pitchFamily="18" charset="0"/>
              </a:rPr>
              <a:t>compensate</a:t>
            </a:r>
            <a:r>
              <a:rPr lang="fr-FR" sz="1800" dirty="0">
                <a:effectLst/>
                <a:latin typeface="Verdana" panose="020B0604030504040204" pitchFamily="34" charset="0"/>
                <a:ea typeface="Times New Roman" panose="02020603050405020304" pitchFamily="18" charset="0"/>
              </a:rPr>
              <a:t> for </a:t>
            </a:r>
            <a:r>
              <a:rPr lang="fr-FR" sz="1800" dirty="0" err="1">
                <a:effectLst/>
                <a:latin typeface="Verdana" panose="020B0604030504040204" pitchFamily="34" charset="0"/>
                <a:ea typeface="Times New Roman" panose="02020603050405020304" pitchFamily="18" charset="0"/>
              </a:rPr>
              <a:t>lower</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quality</a:t>
            </a:r>
            <a:r>
              <a:rPr lang="fr-FR" sz="1800" dirty="0">
                <a:effectLst/>
                <a:latin typeface="Verdana" panose="020B0604030504040204" pitchFamily="34" charset="0"/>
                <a:ea typeface="Times New Roman" panose="02020603050405020304" pitchFamily="18" charset="0"/>
              </a:rPr>
              <a:t>… as </a:t>
            </a:r>
            <a:r>
              <a:rPr lang="fr-FR" sz="1800" dirty="0" err="1">
                <a:effectLst/>
                <a:latin typeface="Verdana" panose="020B0604030504040204" pitchFamily="34" charset="0"/>
                <a:ea typeface="Times New Roman" panose="02020603050405020304" pitchFamily="18" charset="0"/>
              </a:rPr>
              <a:t>it</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is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shown</a:t>
            </a:r>
            <a:r>
              <a:rPr lang="fr-FR" sz="1800" dirty="0">
                <a:effectLst/>
                <a:latin typeface="Verdana" panose="020B0604030504040204" pitchFamily="34" charset="0"/>
                <a:ea typeface="Times New Roman" panose="02020603050405020304" pitchFamily="18" charset="0"/>
              </a:rPr>
              <a:t> in </a:t>
            </a:r>
            <a:r>
              <a:rPr lang="fr-FR" sz="1800" dirty="0" err="1">
                <a:effectLst/>
                <a:latin typeface="Verdana" panose="020B0604030504040204" pitchFamily="34" charset="0"/>
                <a:ea typeface="Times New Roman" panose="02020603050405020304" pitchFamily="18" charset="0"/>
              </a:rPr>
              <a:t>this</a:t>
            </a:r>
            <a:r>
              <a:rPr lang="fr-FR" sz="1800" dirty="0">
                <a:effectLst/>
                <a:latin typeface="Verdana" panose="020B0604030504040204" pitchFamily="34" charset="0"/>
                <a:ea typeface="Times New Roman" panose="02020603050405020304" pitchFamily="18" charset="0"/>
              </a:rPr>
              <a:t> graph </a:t>
            </a:r>
            <a:r>
              <a:rPr lang="fr-FR" sz="1800" dirty="0" err="1">
                <a:effectLst/>
                <a:latin typeface="Verdana" panose="020B0604030504040204" pitchFamily="34" charset="0"/>
                <a:ea typeface="Times New Roman" panose="02020603050405020304" pitchFamily="18" charset="0"/>
              </a:rPr>
              <a:t>proposing</a:t>
            </a:r>
            <a:r>
              <a:rPr lang="fr-FR" sz="1800" dirty="0">
                <a:effectLst/>
                <a:latin typeface="Verdana" panose="020B0604030504040204" pitchFamily="34" charset="0"/>
                <a:ea typeface="Times New Roman" panose="02020603050405020304" pitchFamily="18" charset="0"/>
              </a:rPr>
              <a:t> a </a:t>
            </a:r>
            <a:r>
              <a:rPr lang="fr-FR" sz="1800" dirty="0" err="1">
                <a:effectLst/>
                <a:latin typeface="Verdana" panose="020B0604030504040204" pitchFamily="34" charset="0"/>
                <a:ea typeface="Times New Roman" panose="02020603050405020304" pitchFamily="18" charset="0"/>
              </a:rPr>
              <a:t>hierarchy</a:t>
            </a:r>
            <a:r>
              <a:rPr lang="fr-FR" sz="1800" dirty="0">
                <a:effectLst/>
                <a:latin typeface="Verdana" panose="020B0604030504040204" pitchFamily="34" charset="0"/>
                <a:ea typeface="Times New Roman" panose="02020603050405020304" pitchFamily="18" charset="0"/>
              </a:rPr>
              <a:t> of data types </a:t>
            </a:r>
            <a:r>
              <a:rPr lang="fr-FR" sz="1800" dirty="0" err="1">
                <a:effectLst/>
                <a:latin typeface="Verdana" panose="020B0604030504040204" pitchFamily="34" charset="0"/>
                <a:ea typeface="Times New Roman" panose="02020603050405020304" pitchFamily="18" charset="0"/>
              </a:rPr>
              <a:t>with</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increasing</a:t>
            </a:r>
            <a:r>
              <a:rPr lang="fr-FR" sz="1800" dirty="0">
                <a:effectLst/>
                <a:latin typeface="Verdana" panose="020B0604030504040204" pitchFamily="34" charset="0"/>
                <a:ea typeface="Times New Roman" panose="02020603050405020304" pitchFamily="18" charset="0"/>
              </a:rPr>
              <a:t> information content, </a:t>
            </a:r>
            <a:r>
              <a:rPr lang="fr-FR" sz="1800" dirty="0" err="1">
                <a:effectLst/>
                <a:latin typeface="Verdana" panose="020B0604030504040204" pitchFamily="34" charset="0"/>
                <a:ea typeface="Times New Roman" panose="02020603050405020304" pitchFamily="18" charset="0"/>
              </a:rPr>
              <a:t>going</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upwards</a:t>
            </a:r>
            <a:r>
              <a:rPr lang="fr-FR" sz="1800" dirty="0">
                <a:effectLst/>
                <a:latin typeface="Verdana" panose="020B0604030504040204" pitchFamily="34" charset="0"/>
                <a:ea typeface="Times New Roman" panose="02020603050405020304" pitchFamily="18" charset="0"/>
              </a:rPr>
              <a:t>, but </a:t>
            </a:r>
            <a:r>
              <a:rPr lang="fr-FR" sz="1800" dirty="0" err="1">
                <a:effectLst/>
                <a:latin typeface="Verdana" panose="020B0604030504040204" pitchFamily="34" charset="0"/>
                <a:ea typeface="Times New Roman" panose="02020603050405020304" pitchFamily="18" charset="0"/>
              </a:rPr>
              <a:t>decreasing</a:t>
            </a:r>
            <a:r>
              <a:rPr lang="fr-FR" sz="1800" dirty="0">
                <a:effectLst/>
                <a:latin typeface="Verdana" panose="020B0604030504040204" pitchFamily="34" charset="0"/>
                <a:ea typeface="Times New Roman" panose="02020603050405020304" pitchFamily="18" charset="0"/>
              </a:rPr>
              <a:t> records </a:t>
            </a:r>
            <a:r>
              <a:rPr lang="fr-FR" sz="1800" dirty="0" err="1">
                <a:effectLst/>
                <a:latin typeface="Verdana" panose="020B0604030504040204" pitchFamily="34" charset="0"/>
                <a:ea typeface="Times New Roman" panose="02020603050405020304" pitchFamily="18" charset="0"/>
              </a:rPr>
              <a:t>quantity</a:t>
            </a:r>
            <a:r>
              <a:rPr lang="fr-FR" sz="1800" dirty="0">
                <a:effectLst/>
                <a:latin typeface="Verdana" panose="020B0604030504040204" pitchFamily="34" charset="0"/>
                <a:ea typeface="Times New Roman" panose="02020603050405020304" pitchFamily="18" charset="0"/>
              </a:rPr>
              <a:t>. </a:t>
            </a:r>
            <a:endParaRPr lang="fr-BE" sz="1800" dirty="0">
              <a:effectLst/>
              <a:latin typeface="Times New Roman" panose="02020603050405020304" pitchFamily="18" charset="0"/>
              <a:ea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pPr>
              <a:defRPr/>
            </a:pPr>
            <a:fld id="{171F7E1E-5AC1-4787-A819-F90404ED3223}" type="slidenum">
              <a:rPr lang="de-DE" smtClean="0"/>
              <a:pPr>
                <a:defRPr/>
              </a:pPr>
              <a:t>23</a:t>
            </a:fld>
            <a:endParaRPr lang="de-DE"/>
          </a:p>
        </p:txBody>
      </p:sp>
    </p:spTree>
    <p:extLst>
      <p:ext uri="{BB962C8B-B14F-4D97-AF65-F5344CB8AC3E}">
        <p14:creationId xmlns:p14="http://schemas.microsoft.com/office/powerpoint/2010/main" val="1774517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50000"/>
              </a:lnSpc>
            </a:pPr>
            <a:r>
              <a:rPr lang="fr-FR" sz="1800" dirty="0" err="1">
                <a:effectLst/>
                <a:latin typeface="Verdana" panose="020B0604030504040204" pitchFamily="34" charset="0"/>
                <a:ea typeface="Times New Roman" panose="02020603050405020304" pitchFamily="18" charset="0"/>
              </a:rPr>
              <a:t>Finally</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it</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is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worth</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mentioning</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that</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statistical</a:t>
            </a:r>
            <a:r>
              <a:rPr lang="fr-FR" sz="1800" dirty="0">
                <a:effectLst/>
                <a:latin typeface="Verdana" panose="020B0604030504040204" pitchFamily="34" charset="0"/>
                <a:ea typeface="Times New Roman" panose="02020603050405020304" pitchFamily="18" charset="0"/>
              </a:rPr>
              <a:t> modeling </a:t>
            </a:r>
            <a:r>
              <a:rPr lang="fr-FR" sz="1800" dirty="0" err="1">
                <a:effectLst/>
                <a:latin typeface="Verdana" panose="020B0604030504040204" pitchFamily="34" charset="0"/>
                <a:ea typeface="Times New Roman" panose="02020603050405020304" pitchFamily="18" charset="0"/>
              </a:rPr>
              <a:t>is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improving</a:t>
            </a:r>
            <a:r>
              <a:rPr lang="fr-FR" sz="1800" dirty="0">
                <a:effectLst/>
                <a:latin typeface="Verdana" panose="020B0604030504040204" pitchFamily="34" charset="0"/>
                <a:ea typeface="Times New Roman" panose="02020603050405020304" pitchFamily="18" charset="0"/>
              </a:rPr>
              <a:t> at an impressive rate and new techniques are </a:t>
            </a:r>
            <a:r>
              <a:rPr lang="fr-FR" sz="1800" dirty="0" err="1">
                <a:effectLst/>
                <a:latin typeface="Verdana" panose="020B0604030504040204" pitchFamily="34" charset="0"/>
                <a:ea typeface="Times New Roman" panose="02020603050405020304" pitchFamily="18" charset="0"/>
              </a:rPr>
              <a:t>developed</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every</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year</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that</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allow</a:t>
            </a:r>
            <a:r>
              <a:rPr lang="fr-FR" sz="1800" dirty="0">
                <a:effectLst/>
                <a:latin typeface="Verdana" panose="020B0604030504040204" pitchFamily="34" charset="0"/>
                <a:ea typeface="Times New Roman" panose="02020603050405020304" pitchFamily="18" charset="0"/>
              </a:rPr>
              <a:t> for </a:t>
            </a:r>
            <a:r>
              <a:rPr lang="fr-FR" sz="1800" dirty="0" err="1">
                <a:effectLst/>
                <a:latin typeface="Verdana" panose="020B0604030504040204" pitchFamily="34" charset="0"/>
                <a:ea typeface="Times New Roman" panose="02020603050405020304" pitchFamily="18" charset="0"/>
              </a:rPr>
              <a:t>better</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estimates</a:t>
            </a:r>
            <a:r>
              <a:rPr lang="fr-FR" sz="1800" dirty="0">
                <a:effectLst/>
                <a:latin typeface="Verdana" panose="020B0604030504040204" pitchFamily="34" charset="0"/>
                <a:ea typeface="Times New Roman" panose="02020603050405020304" pitchFamily="18" charset="0"/>
              </a:rPr>
              <a:t> of large-</a:t>
            </a:r>
            <a:r>
              <a:rPr lang="fr-FR" sz="1800" dirty="0" err="1">
                <a:effectLst/>
                <a:latin typeface="Verdana" panose="020B0604030504040204" pitchFamily="34" charset="0"/>
                <a:ea typeface="Times New Roman" panose="02020603050405020304" pitchFamily="18" charset="0"/>
              </a:rPr>
              <a:t>scale</a:t>
            </a:r>
            <a:r>
              <a:rPr lang="fr-FR" sz="1800" dirty="0">
                <a:effectLst/>
                <a:latin typeface="Verdana" panose="020B0604030504040204" pitchFamily="34" charset="0"/>
                <a:ea typeface="Times New Roman" panose="02020603050405020304" pitchFamily="18" charset="0"/>
              </a:rPr>
              <a:t> trends.</a:t>
            </a:r>
            <a:endParaRPr lang="fr-BE" sz="1800" dirty="0">
              <a:effectLst/>
              <a:latin typeface="Times New Roman" panose="02020603050405020304" pitchFamily="18" charset="0"/>
              <a:ea typeface="Times New Roman" panose="02020603050405020304" pitchFamily="18" charset="0"/>
            </a:endParaRPr>
          </a:p>
          <a:p>
            <a:pPr algn="just">
              <a:lnSpc>
                <a:spcPct val="150000"/>
              </a:lnSpc>
            </a:pPr>
            <a:r>
              <a:rPr lang="fr-FR" sz="1800" dirty="0">
                <a:effectLst/>
                <a:latin typeface="Verdana" panose="020B0604030504040204" pitchFamily="34" charset="0"/>
                <a:ea typeface="Times New Roman" panose="02020603050405020304" pitchFamily="18" charset="0"/>
              </a:rPr>
              <a:t>One </a:t>
            </a:r>
            <a:r>
              <a:rPr lang="fr-FR" sz="1800" dirty="0" err="1">
                <a:effectLst/>
                <a:latin typeface="Verdana" panose="020B0604030504040204" pitchFamily="34" charset="0"/>
                <a:ea typeface="Times New Roman" panose="02020603050405020304" pitchFamily="18" charset="0"/>
              </a:rPr>
              <a:t>promising</a:t>
            </a:r>
            <a:r>
              <a:rPr lang="fr-FR" sz="1800" dirty="0">
                <a:effectLst/>
                <a:latin typeface="Verdana" panose="020B0604030504040204" pitchFamily="34" charset="0"/>
                <a:ea typeface="Times New Roman" panose="02020603050405020304" pitchFamily="18" charset="0"/>
              </a:rPr>
              <a:t> avenue </a:t>
            </a:r>
            <a:r>
              <a:rPr lang="fr-FR" sz="1800" dirty="0" err="1">
                <a:effectLst/>
                <a:latin typeface="Verdana" panose="020B0604030504040204" pitchFamily="34" charset="0"/>
                <a:ea typeface="Times New Roman" panose="02020603050405020304" pitchFamily="18" charset="0"/>
              </a:rPr>
              <a:t>is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notably</a:t>
            </a:r>
            <a:r>
              <a:rPr lang="fr-FR" sz="1800" dirty="0">
                <a:effectLst/>
                <a:latin typeface="Verdana" panose="020B0604030504040204" pitchFamily="34" charset="0"/>
                <a:ea typeface="Times New Roman" panose="02020603050405020304" pitchFamily="18" charset="0"/>
              </a:rPr>
              <a:t> the </a:t>
            </a:r>
            <a:r>
              <a:rPr lang="fr-FR" sz="1800" dirty="0" err="1">
                <a:effectLst/>
                <a:latin typeface="Verdana" panose="020B0604030504040204" pitchFamily="34" charset="0"/>
                <a:ea typeface="Times New Roman" panose="02020603050405020304" pitchFamily="18" charset="0"/>
              </a:rPr>
              <a:t>growing</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field</a:t>
            </a:r>
            <a:r>
              <a:rPr lang="fr-FR" sz="1800" dirty="0">
                <a:effectLst/>
                <a:latin typeface="Verdana" panose="020B0604030504040204" pitchFamily="34" charset="0"/>
                <a:ea typeface="Times New Roman" panose="02020603050405020304" pitchFamily="18" charset="0"/>
              </a:rPr>
              <a:t> of « Integrated </a:t>
            </a:r>
            <a:r>
              <a:rPr lang="fr-FR" sz="1800" dirty="0" err="1">
                <a:effectLst/>
                <a:latin typeface="Verdana" panose="020B0604030504040204" pitchFamily="34" charset="0"/>
                <a:ea typeface="Times New Roman" panose="02020603050405020304" pitchFamily="18" charset="0"/>
              </a:rPr>
              <a:t>models</a:t>
            </a:r>
            <a:r>
              <a:rPr lang="fr-FR" sz="1800" dirty="0">
                <a:effectLst/>
                <a:latin typeface="Verdana" panose="020B0604030504040204" pitchFamily="34" charset="0"/>
                <a:ea typeface="Times New Roman" panose="02020603050405020304" pitchFamily="18" charset="0"/>
              </a:rPr>
              <a:t> », </a:t>
            </a:r>
            <a:r>
              <a:rPr lang="fr-FR" sz="1800" dirty="0" err="1">
                <a:effectLst/>
                <a:latin typeface="Verdana" panose="020B0604030504040204" pitchFamily="34" charset="0"/>
                <a:ea typeface="Times New Roman" panose="02020603050405020304" pitchFamily="18" charset="0"/>
              </a:rPr>
              <a:t>which</a:t>
            </a:r>
            <a:r>
              <a:rPr lang="fr-FR" sz="1800" dirty="0">
                <a:effectLst/>
                <a:latin typeface="Verdana" panose="020B0604030504040204" pitchFamily="34" charset="0"/>
                <a:ea typeface="Times New Roman" panose="02020603050405020304" pitchFamily="18" charset="0"/>
              </a:rPr>
              <a:t> can exploit </a:t>
            </a:r>
            <a:r>
              <a:rPr lang="fr-FR" sz="1800" dirty="0" err="1">
                <a:effectLst/>
                <a:latin typeface="Verdana" panose="020B0604030504040204" pitchFamily="34" charset="0"/>
                <a:ea typeface="Times New Roman" panose="02020603050405020304" pitchFamily="18" charset="0"/>
              </a:rPr>
              <a:t>different</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datasets</a:t>
            </a:r>
            <a:r>
              <a:rPr lang="fr-FR" sz="1800" dirty="0">
                <a:effectLst/>
                <a:latin typeface="Verdana" panose="020B0604030504040204" pitchFamily="34" charset="0"/>
                <a:ea typeface="Times New Roman" panose="02020603050405020304" pitchFamily="18" charset="0"/>
              </a:rPr>
              <a:t> in a single joint </a:t>
            </a:r>
            <a:r>
              <a:rPr lang="fr-FR" sz="1800" dirty="0" err="1">
                <a:effectLst/>
                <a:latin typeface="Verdana" panose="020B0604030504040204" pitchFamily="34" charset="0"/>
                <a:ea typeface="Times New Roman" panose="02020603050405020304" pitchFamily="18" charset="0"/>
              </a:rPr>
              <a:t>hierarchical</a:t>
            </a:r>
            <a:r>
              <a:rPr lang="fr-FR" sz="1800" dirty="0">
                <a:effectLst/>
                <a:latin typeface="Verdana" panose="020B0604030504040204" pitchFamily="34" charset="0"/>
                <a:ea typeface="Times New Roman" panose="02020603050405020304" pitchFamily="18" charset="0"/>
              </a:rPr>
              <a:t> modeling. </a:t>
            </a:r>
            <a:r>
              <a:rPr lang="fr-FR" sz="1800" dirty="0" err="1">
                <a:effectLst/>
                <a:latin typeface="Verdana" panose="020B0604030504040204" pitchFamily="34" charset="0"/>
                <a:ea typeface="Times New Roman" panose="02020603050405020304" pitchFamily="18" charset="0"/>
              </a:rPr>
              <a:t>Thanks</a:t>
            </a:r>
            <a:r>
              <a:rPr lang="fr-FR" sz="1800" dirty="0">
                <a:effectLst/>
                <a:latin typeface="Verdana" panose="020B0604030504040204" pitchFamily="34" charset="0"/>
                <a:ea typeface="Times New Roman" panose="02020603050405020304" pitchFamily="18" charset="0"/>
              </a:rPr>
              <a:t> to </a:t>
            </a:r>
            <a:r>
              <a:rPr lang="fr-FR" sz="1800" dirty="0" err="1">
                <a:effectLst/>
                <a:latin typeface="Verdana" panose="020B0604030504040204" pitchFamily="34" charset="0"/>
                <a:ea typeface="Times New Roman" panose="02020603050405020304" pitchFamily="18" charset="0"/>
              </a:rPr>
              <a:t>this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approach</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it</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is</a:t>
            </a:r>
            <a:r>
              <a:rPr lang="fr-FR" sz="1800" dirty="0">
                <a:effectLst/>
                <a:latin typeface="Verdana" panose="020B0604030504040204" pitchFamily="34" charset="0"/>
                <a:ea typeface="Times New Roman" panose="02020603050405020304" pitchFamily="18" charset="0"/>
              </a:rPr>
              <a:t> for </a:t>
            </a:r>
            <a:r>
              <a:rPr lang="fr-FR" sz="1800" dirty="0" err="1">
                <a:effectLst/>
                <a:latin typeface="Verdana" panose="020B0604030504040204" pitchFamily="34" charset="0"/>
                <a:ea typeface="Times New Roman" panose="02020603050405020304" pitchFamily="18" charset="0"/>
              </a:rPr>
              <a:t>example</a:t>
            </a:r>
            <a:r>
              <a:rPr lang="fr-FR" sz="1800" dirty="0">
                <a:effectLst/>
                <a:latin typeface="Verdana" panose="020B0604030504040204" pitchFamily="34" charset="0"/>
                <a:ea typeface="Times New Roman" panose="02020603050405020304" pitchFamily="18" charset="0"/>
              </a:rPr>
              <a:t> possible to combine information </a:t>
            </a:r>
            <a:r>
              <a:rPr lang="fr-FR" sz="1800" dirty="0" err="1">
                <a:effectLst/>
                <a:latin typeface="Verdana" panose="020B0604030504040204" pitchFamily="34" charset="0"/>
                <a:ea typeface="Times New Roman" panose="02020603050405020304" pitchFamily="18" charset="0"/>
              </a:rPr>
              <a:t>from</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detection</a:t>
            </a:r>
            <a:r>
              <a:rPr lang="fr-FR" sz="1800" dirty="0">
                <a:effectLst/>
                <a:latin typeface="Verdana" panose="020B0604030504040204" pitchFamily="34" charset="0"/>
                <a:ea typeface="Times New Roman" panose="02020603050405020304" pitchFamily="18" charset="0"/>
              </a:rPr>
              <a:t>/non-</a:t>
            </a:r>
            <a:r>
              <a:rPr lang="fr-FR" sz="1800" dirty="0" err="1">
                <a:effectLst/>
                <a:latin typeface="Verdana" panose="020B0604030504040204" pitchFamily="34" charset="0"/>
                <a:ea typeface="Times New Roman" panose="02020603050405020304" pitchFamily="18" charset="0"/>
              </a:rPr>
              <a:t>detection</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opportunistic</a:t>
            </a:r>
            <a:r>
              <a:rPr lang="fr-FR" sz="1800" dirty="0">
                <a:effectLst/>
                <a:latin typeface="Verdana" panose="020B0604030504040204" pitchFamily="34" charset="0"/>
                <a:ea typeface="Times New Roman" panose="02020603050405020304" pitchFamily="18" charset="0"/>
              </a:rPr>
              <a:t> data and </a:t>
            </a:r>
            <a:r>
              <a:rPr lang="fr-FR" sz="1800" dirty="0" err="1">
                <a:effectLst/>
                <a:latin typeface="Verdana" panose="020B0604030504040204" pitchFamily="34" charset="0"/>
                <a:ea typeface="Times New Roman" panose="02020603050405020304" pitchFamily="18" charset="0"/>
              </a:rPr>
              <a:t>standardized</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counts</a:t>
            </a:r>
            <a:r>
              <a:rPr lang="fr-FR" sz="1800" dirty="0">
                <a:effectLst/>
                <a:latin typeface="Verdana" panose="020B0604030504040204" pitchFamily="34" charset="0"/>
                <a:ea typeface="Times New Roman" panose="02020603050405020304" pitchFamily="18" charset="0"/>
              </a:rPr>
              <a:t> on certain sites. </a:t>
            </a:r>
            <a:endParaRPr lang="fr-BE" sz="1800" dirty="0">
              <a:effectLst/>
              <a:latin typeface="Times New Roman" panose="02020603050405020304" pitchFamily="18" charset="0"/>
              <a:ea typeface="Times New Roman" panose="02020603050405020304" pitchFamily="18" charset="0"/>
            </a:endParaRPr>
          </a:p>
          <a:p>
            <a:pPr algn="just">
              <a:lnSpc>
                <a:spcPct val="150000"/>
              </a:lnSpc>
            </a:pPr>
            <a:r>
              <a:rPr lang="fr-FR" sz="1800" dirty="0">
                <a:effectLst/>
                <a:latin typeface="Verdana" panose="020B0604030504040204" pitchFamily="34" charset="0"/>
                <a:ea typeface="Times New Roman" panose="02020603050405020304" pitchFamily="18" charset="0"/>
              </a:rPr>
              <a:t>This </a:t>
            </a:r>
            <a:r>
              <a:rPr lang="fr-FR" sz="1800" dirty="0" err="1">
                <a:effectLst/>
                <a:latin typeface="Verdana" panose="020B0604030504040204" pitchFamily="34" charset="0"/>
                <a:ea typeface="Times New Roman" panose="02020603050405020304" pitchFamily="18" charset="0"/>
              </a:rPr>
              <a:t>kind</a:t>
            </a:r>
            <a:r>
              <a:rPr lang="fr-FR" sz="1800" dirty="0">
                <a:effectLst/>
                <a:latin typeface="Verdana" panose="020B0604030504040204" pitchFamily="34" charset="0"/>
                <a:ea typeface="Times New Roman" panose="02020603050405020304" pitchFamily="18" charset="0"/>
              </a:rPr>
              <a:t> of </a:t>
            </a:r>
            <a:r>
              <a:rPr lang="fr-FR" sz="1800" dirty="0" err="1">
                <a:effectLst/>
                <a:latin typeface="Verdana" panose="020B0604030504040204" pitchFamily="34" charset="0"/>
                <a:ea typeface="Times New Roman" panose="02020603050405020304" pitchFamily="18" charset="0"/>
              </a:rPr>
              <a:t>models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provide</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generally</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better</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estimates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than</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those</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obtained</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from</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these</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datasets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used</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separately</a:t>
            </a:r>
            <a:r>
              <a:rPr lang="fr-FR" sz="1800" dirty="0">
                <a:effectLst/>
                <a:latin typeface="Verdana" panose="020B0604030504040204" pitchFamily="34" charset="0"/>
                <a:ea typeface="Times New Roman" panose="02020603050405020304" pitchFamily="18" charset="0"/>
              </a:rPr>
              <a:t>.</a:t>
            </a:r>
            <a:endParaRPr lang="fr-BE" sz="1800" dirty="0">
              <a:effectLst/>
              <a:latin typeface="Times New Roman" panose="02020603050405020304" pitchFamily="18" charset="0"/>
              <a:ea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pPr>
              <a:defRPr/>
            </a:pPr>
            <a:fld id="{171F7E1E-5AC1-4787-A819-F90404ED3223}" type="slidenum">
              <a:rPr lang="de-DE" smtClean="0"/>
              <a:pPr>
                <a:defRPr/>
              </a:pPr>
              <a:t>24</a:t>
            </a:fld>
            <a:endParaRPr lang="de-DE"/>
          </a:p>
        </p:txBody>
      </p:sp>
    </p:spTree>
    <p:extLst>
      <p:ext uri="{BB962C8B-B14F-4D97-AF65-F5344CB8AC3E}">
        <p14:creationId xmlns:p14="http://schemas.microsoft.com/office/powerpoint/2010/main" val="1157206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dirty="0">
                <a:effectLst/>
                <a:latin typeface="Verdana" panose="020B0604030504040204" pitchFamily="34" charset="0"/>
                <a:ea typeface="Times New Roman" panose="02020603050405020304" pitchFamily="18" charset="0"/>
              </a:rPr>
              <a:t>Thank you for your attention. I’m waiting for your questions.</a:t>
            </a:r>
            <a:endParaRPr lang="fr-BE" sz="1800" dirty="0">
              <a:effectLst/>
              <a:latin typeface="Times New Roman" panose="02020603050405020304" pitchFamily="18" charset="0"/>
              <a:ea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pPr>
              <a:defRPr/>
            </a:pPr>
            <a:fld id="{171F7E1E-5AC1-4787-A819-F90404ED3223}" type="slidenum">
              <a:rPr lang="de-DE" smtClean="0"/>
              <a:pPr>
                <a:defRPr/>
              </a:pPr>
              <a:t>25</a:t>
            </a:fld>
            <a:endParaRPr lang="de-DE"/>
          </a:p>
        </p:txBody>
      </p:sp>
    </p:spTree>
    <p:extLst>
      <p:ext uri="{BB962C8B-B14F-4D97-AF65-F5344CB8AC3E}">
        <p14:creationId xmlns:p14="http://schemas.microsoft.com/office/powerpoint/2010/main" val="3561978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50000"/>
              </a:lnSpc>
            </a:pPr>
            <a:r>
              <a:rPr lang="en-GB" sz="1800" dirty="0">
                <a:effectLst/>
                <a:latin typeface="Verdana" panose="020B0604030504040204" pitchFamily="34" charset="0"/>
                <a:ea typeface="Times New Roman" panose="02020603050405020304" pitchFamily="18" charset="0"/>
              </a:rPr>
              <a:t>The distinction of standardized and opportunistic data is important to make before wanting to </a:t>
            </a:r>
            <a:r>
              <a:rPr lang="en-GB" sz="1800" dirty="0" err="1">
                <a:effectLst/>
                <a:latin typeface="Verdana" panose="020B0604030504040204" pitchFamily="34" charset="0"/>
                <a:ea typeface="Times New Roman" panose="02020603050405020304" pitchFamily="18" charset="0"/>
              </a:rPr>
              <a:t>analyze</a:t>
            </a:r>
            <a:r>
              <a:rPr lang="en-GB" sz="1800" dirty="0">
                <a:effectLst/>
                <a:latin typeface="Verdana" panose="020B0604030504040204" pitchFamily="34" charset="0"/>
                <a:ea typeface="Times New Roman" panose="02020603050405020304" pitchFamily="18" charset="0"/>
              </a:rPr>
              <a:t> them.</a:t>
            </a:r>
            <a:endParaRPr lang="fr-BE" sz="18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
              <a:tabLst>
                <a:tab pos="228600" algn="l"/>
              </a:tabLst>
            </a:pPr>
            <a:r>
              <a:rPr lang="en-GB" sz="1800" dirty="0">
                <a:effectLst/>
                <a:latin typeface="Verdana" panose="020B0604030504040204" pitchFamily="34" charset="0"/>
                <a:ea typeface="Times New Roman" panose="02020603050405020304" pitchFamily="18" charset="0"/>
              </a:rPr>
              <a:t>In standardized data, observations are done in a timeframe </a:t>
            </a:r>
            <a:r>
              <a:rPr lang="fr-FR" sz="1800" dirty="0">
                <a:effectLst/>
                <a:latin typeface="Verdana" panose="020B0604030504040204" pitchFamily="34" charset="0"/>
                <a:ea typeface="Times New Roman" panose="02020603050405020304" pitchFamily="18" charset="0"/>
              </a:rPr>
              <a:t>at a point / plot / transect or site (for </a:t>
            </a:r>
            <a:r>
              <a:rPr lang="fr-FR" sz="1800" dirty="0" err="1">
                <a:effectLst/>
                <a:latin typeface="Verdana" panose="020B0604030504040204" pitchFamily="34" charset="0"/>
                <a:ea typeface="Times New Roman" panose="02020603050405020304" pitchFamily="18" charset="0"/>
              </a:rPr>
              <a:t>example</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birds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seen</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during</a:t>
            </a:r>
            <a:r>
              <a:rPr lang="fr-FR" sz="1800" dirty="0">
                <a:effectLst/>
                <a:latin typeface="Verdana" panose="020B0604030504040204" pitchFamily="34" charset="0"/>
                <a:ea typeface="Times New Roman" panose="02020603050405020304" pitchFamily="18" charset="0"/>
              </a:rPr>
              <a:t> a </a:t>
            </a:r>
            <a:r>
              <a:rPr lang="fr-FR" sz="1800" dirty="0" err="1">
                <a:effectLst/>
                <a:latin typeface="Verdana" panose="020B0604030504040204" pitchFamily="34" charset="0"/>
                <a:ea typeface="Times New Roman" panose="02020603050405020304" pitchFamily="18" charset="0"/>
              </a:rPr>
              <a:t>winter</a:t>
            </a:r>
            <a:r>
              <a:rPr lang="fr-FR" sz="1800" dirty="0">
                <a:effectLst/>
                <a:latin typeface="Verdana" panose="020B0604030504040204" pitchFamily="34" charset="0"/>
                <a:ea typeface="Times New Roman" panose="02020603050405020304" pitchFamily="18" charset="0"/>
              </a:rPr>
              <a:t> week-end in </a:t>
            </a:r>
            <a:r>
              <a:rPr lang="fr-FR" sz="1800" dirty="0" err="1">
                <a:effectLst/>
                <a:latin typeface="Verdana" panose="020B0604030504040204" pitchFamily="34" charset="0"/>
                <a:ea typeface="Times New Roman" panose="02020603050405020304" pitchFamily="18" charset="0"/>
              </a:rPr>
              <a:t>your</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garden</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butterflies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counted</a:t>
            </a:r>
            <a:r>
              <a:rPr lang="fr-FR" sz="1800" dirty="0">
                <a:effectLst/>
                <a:latin typeface="Verdana" panose="020B0604030504040204" pitchFamily="34" charset="0"/>
                <a:ea typeface="Times New Roman" panose="02020603050405020304" pitchFamily="18" charset="0"/>
              </a:rPr>
              <a:t> in a transect of 15 minutes)</a:t>
            </a:r>
            <a:endParaRPr lang="fr-BE" sz="18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
              <a:tabLst>
                <a:tab pos="228600" algn="l"/>
              </a:tabLst>
            </a:pPr>
            <a:r>
              <a:rPr lang="fr-BE" sz="1800" dirty="0" err="1">
                <a:effectLst/>
                <a:latin typeface="Verdana" panose="020B0604030504040204" pitchFamily="34" charset="0"/>
                <a:ea typeface="Times New Roman" panose="02020603050405020304" pitchFamily="18" charset="0"/>
              </a:rPr>
              <a:t>Opportunistic</a:t>
            </a:r>
            <a:r>
              <a:rPr lang="fr-BE" sz="1800" dirty="0">
                <a:effectLst/>
                <a:latin typeface="Verdana" panose="020B0604030504040204" pitchFamily="34" charset="0"/>
                <a:ea typeface="Times New Roman" panose="02020603050405020304" pitchFamily="18" charset="0"/>
              </a:rPr>
              <a:t> data are </a:t>
            </a:r>
            <a:r>
              <a:rPr lang="fr-BE" sz="1800" dirty="0" err="1">
                <a:effectLst/>
                <a:latin typeface="Verdana" panose="020B0604030504040204" pitchFamily="34" charset="0"/>
                <a:ea typeface="Times New Roman" panose="02020603050405020304" pitchFamily="18" charset="0"/>
              </a:rPr>
              <a:t>defined</a:t>
            </a:r>
            <a:r>
              <a:rPr lang="fr-BE" sz="1800" dirty="0">
                <a:effectLst/>
                <a:latin typeface="Verdana" panose="020B0604030504040204" pitchFamily="34" charset="0"/>
                <a:ea typeface="Times New Roman" panose="02020603050405020304" pitchFamily="18" charset="0"/>
              </a:rPr>
              <a:t> as </a:t>
            </a:r>
            <a:r>
              <a:rPr lang="fr-FR" sz="1800" dirty="0" err="1">
                <a:effectLst/>
                <a:latin typeface="Verdana" panose="020B0604030504040204" pitchFamily="34" charset="0"/>
                <a:ea typeface="Times New Roman" panose="02020603050405020304" pitchFamily="18" charset="0"/>
              </a:rPr>
              <a:t>recordings</a:t>
            </a:r>
            <a:r>
              <a:rPr lang="fr-FR" sz="1800" dirty="0">
                <a:effectLst/>
                <a:latin typeface="Verdana" panose="020B0604030504040204" pitchFamily="34" charset="0"/>
                <a:ea typeface="Times New Roman" panose="02020603050405020304" pitchFamily="18" charset="0"/>
              </a:rPr>
              <a:t> of observations at points (or in </a:t>
            </a:r>
            <a:r>
              <a:rPr lang="fr-FR" sz="1800" dirty="0" err="1">
                <a:effectLst/>
                <a:latin typeface="Verdana" panose="020B0604030504040204" pitchFamily="34" charset="0"/>
                <a:ea typeface="Times New Roman" panose="02020603050405020304" pitchFamily="18" charset="0"/>
              </a:rPr>
              <a:t>grids</a:t>
            </a:r>
            <a:r>
              <a:rPr lang="fr-FR" sz="1800" dirty="0">
                <a:effectLst/>
                <a:latin typeface="Verdana" panose="020B0604030504040204" pitchFamily="34" charset="0"/>
                <a:ea typeface="Times New Roman" panose="02020603050405020304" pitchFamily="18" charset="0"/>
              </a:rPr>
              <a:t>) at a date, </a:t>
            </a:r>
            <a:r>
              <a:rPr lang="fr-FR" sz="1800" dirty="0" err="1">
                <a:effectLst/>
                <a:latin typeface="Verdana" panose="020B0604030504040204" pitchFamily="34" charset="0"/>
                <a:ea typeface="Times New Roman" panose="02020603050405020304" pitchFamily="18" charset="0"/>
              </a:rPr>
              <a:t>which</a:t>
            </a:r>
            <a:r>
              <a:rPr lang="fr-FR" sz="1800" dirty="0">
                <a:effectLst/>
                <a:latin typeface="Verdana" panose="020B0604030504040204" pitchFamily="34" charset="0"/>
                <a:ea typeface="Times New Roman" panose="02020603050405020304" pitchFamily="18" charset="0"/>
              </a:rPr>
              <a:t> </a:t>
            </a:r>
            <a:r>
              <a:rPr lang="fr-BE" sz="1800" dirty="0" err="1">
                <a:effectLst/>
                <a:latin typeface="Verdana" panose="020B0604030504040204" pitchFamily="34" charset="0"/>
                <a:ea typeface="Times New Roman" panose="02020603050405020304" pitchFamily="18" charset="0"/>
              </a:rPr>
              <a:t>consist</a:t>
            </a:r>
            <a:r>
              <a:rPr lang="fr-BE" sz="1800" dirty="0">
                <a:effectLst/>
                <a:latin typeface="Verdana" panose="020B0604030504040204" pitchFamily="34" charset="0"/>
                <a:ea typeface="Times New Roman" panose="02020603050405020304" pitchFamily="18" charset="0"/>
              </a:rPr>
              <a:t> </a:t>
            </a:r>
            <a:r>
              <a:rPr lang="fr-FR" sz="1800" dirty="0">
                <a:effectLst/>
                <a:latin typeface="Verdana" panose="020B0604030504040204" pitchFamily="34" charset="0"/>
                <a:ea typeface="Times New Roman" panose="02020603050405020304" pitchFamily="18" charset="0"/>
              </a:rPr>
              <a:t>of </a:t>
            </a:r>
            <a:r>
              <a:rPr lang="fr-FR" sz="1800" dirty="0" err="1">
                <a:effectLst/>
                <a:latin typeface="Verdana" panose="020B0604030504040204" pitchFamily="34" charset="0"/>
                <a:ea typeface="Times New Roman" panose="02020603050405020304" pitchFamily="18" charset="0"/>
              </a:rPr>
              <a:t>complete</a:t>
            </a:r>
            <a:r>
              <a:rPr lang="fr-FR" sz="1800" dirty="0">
                <a:effectLst/>
                <a:latin typeface="Verdana" panose="020B0604030504040204" pitchFamily="34" charset="0"/>
                <a:ea typeface="Times New Roman" panose="02020603050405020304" pitchFamily="18" charset="0"/>
              </a:rPr>
              <a:t> or partial </a:t>
            </a:r>
            <a:r>
              <a:rPr lang="fr-FR" sz="1800" dirty="0" err="1">
                <a:effectLst/>
                <a:latin typeface="Verdana" panose="020B0604030504040204" pitchFamily="34" charset="0"/>
                <a:ea typeface="Times New Roman" panose="02020603050405020304" pitchFamily="18" charset="0"/>
              </a:rPr>
              <a:t>lists</a:t>
            </a:r>
            <a:r>
              <a:rPr lang="fr-FR" sz="1800" dirty="0">
                <a:effectLst/>
                <a:latin typeface="Verdana" panose="020B0604030504040204" pitchFamily="34" charset="0"/>
                <a:ea typeface="Times New Roman" panose="02020603050405020304" pitchFamily="18" charset="0"/>
              </a:rPr>
              <a:t> (the observer </a:t>
            </a:r>
            <a:r>
              <a:rPr lang="fr-FR" sz="1800" dirty="0" err="1">
                <a:effectLst/>
                <a:latin typeface="Verdana" panose="020B0604030504040204" pitchFamily="34" charset="0"/>
                <a:ea typeface="Times New Roman" panose="02020603050405020304" pitchFamily="18" charset="0"/>
              </a:rPr>
              <a:t>possibly</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selecting</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only</a:t>
            </a:r>
            <a:r>
              <a:rPr lang="fr-FR" sz="1800" dirty="0">
                <a:effectLst/>
                <a:latin typeface="Verdana" panose="020B0604030504040204" pitchFamily="34" charset="0"/>
                <a:ea typeface="Times New Roman" panose="02020603050405020304" pitchFamily="18" charset="0"/>
              </a:rPr>
              <a:t> rare </a:t>
            </a:r>
            <a:r>
              <a:rPr lang="fr-FR" sz="1800" dirty="0" err="1">
                <a:effectLst/>
                <a:latin typeface="Verdana" panose="020B0604030504040204" pitchFamily="34" charset="0"/>
                <a:ea typeface="Times New Roman" panose="02020603050405020304" pitchFamily="18" charset="0"/>
              </a:rPr>
              <a:t>species</a:t>
            </a:r>
            <a:r>
              <a:rPr lang="fr-FR" sz="1800" dirty="0">
                <a:effectLst/>
                <a:latin typeface="Verdana" panose="020B0604030504040204" pitchFamily="34" charset="0"/>
                <a:ea typeface="Times New Roman" panose="02020603050405020304" pitchFamily="18" charset="0"/>
              </a:rPr>
              <a:t>).</a:t>
            </a:r>
            <a:endParaRPr lang="fr-BE" sz="1800" dirty="0">
              <a:effectLst/>
              <a:latin typeface="Times New Roman" panose="02020603050405020304" pitchFamily="18" charset="0"/>
              <a:ea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pPr>
              <a:defRPr/>
            </a:pPr>
            <a:fld id="{171F7E1E-5AC1-4787-A819-F90404ED3223}" type="slidenum">
              <a:rPr lang="de-DE" smtClean="0"/>
              <a:pPr>
                <a:defRPr/>
              </a:pPr>
              <a:t>3</a:t>
            </a:fld>
            <a:endParaRPr lang="de-DE"/>
          </a:p>
        </p:txBody>
      </p:sp>
    </p:spTree>
    <p:extLst>
      <p:ext uri="{BB962C8B-B14F-4D97-AF65-F5344CB8AC3E}">
        <p14:creationId xmlns:p14="http://schemas.microsoft.com/office/powerpoint/2010/main" val="3623403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50000"/>
              </a:lnSpc>
            </a:pPr>
            <a:r>
              <a:rPr lang="fr-FR" sz="1800" dirty="0">
                <a:effectLst/>
                <a:latin typeface="Verdana" panose="020B0604030504040204" pitchFamily="34" charset="0"/>
                <a:ea typeface="Times New Roman" panose="02020603050405020304" pitchFamily="18" charset="0"/>
              </a:rPr>
              <a:t>One of the main use of </a:t>
            </a:r>
            <a:r>
              <a:rPr lang="fr-FR" sz="1800" dirty="0" err="1">
                <a:effectLst/>
                <a:latin typeface="Verdana" panose="020B0604030504040204" pitchFamily="34" charset="0"/>
                <a:ea typeface="Times New Roman" panose="02020603050405020304" pitchFamily="18" charset="0"/>
              </a:rPr>
              <a:t>citizen</a:t>
            </a:r>
            <a:r>
              <a:rPr lang="fr-FR" sz="1800" dirty="0">
                <a:effectLst/>
                <a:latin typeface="Verdana" panose="020B0604030504040204" pitchFamily="34" charset="0"/>
                <a:ea typeface="Times New Roman" panose="02020603050405020304" pitchFamily="18" charset="0"/>
              </a:rPr>
              <a:t> data </a:t>
            </a:r>
            <a:r>
              <a:rPr lang="fr-FR" sz="1800" dirty="0" err="1">
                <a:effectLst/>
                <a:latin typeface="Verdana" panose="020B0604030504040204" pitchFamily="34" charset="0"/>
                <a:ea typeface="Times New Roman" panose="02020603050405020304" pitchFamily="18" charset="0"/>
              </a:rPr>
              <a:t>is</a:t>
            </a:r>
            <a:r>
              <a:rPr lang="fr-FR" sz="1800" dirty="0">
                <a:effectLst/>
                <a:latin typeface="Verdana" panose="020B0604030504040204" pitchFamily="34" charset="0"/>
                <a:ea typeface="Times New Roman" panose="02020603050405020304" pitchFamily="18" charset="0"/>
              </a:rPr>
              <a:t> the production of </a:t>
            </a:r>
            <a:r>
              <a:rPr lang="fr-FR" sz="1800" dirty="0" err="1">
                <a:effectLst/>
                <a:latin typeface="Verdana" panose="020B0604030504040204" pitchFamily="34" charset="0"/>
                <a:ea typeface="Times New Roman" panose="02020603050405020304" pitchFamily="18" charset="0"/>
              </a:rPr>
              <a:t>atlases</a:t>
            </a:r>
            <a:r>
              <a:rPr lang="fr-FR" sz="1800" dirty="0">
                <a:effectLst/>
                <a:latin typeface="Verdana" panose="020B0604030504040204" pitchFamily="34" charset="0"/>
                <a:ea typeface="Times New Roman" panose="02020603050405020304" pitchFamily="18" charset="0"/>
              </a:rPr>
              <a:t> and distribution </a:t>
            </a:r>
            <a:r>
              <a:rPr lang="fr-FR" sz="1800" dirty="0" err="1">
                <a:effectLst/>
                <a:latin typeface="Verdana" panose="020B0604030504040204" pitchFamily="34" charset="0"/>
                <a:ea typeface="Times New Roman" panose="02020603050405020304" pitchFamily="18" charset="0"/>
              </a:rPr>
              <a:t>maps</a:t>
            </a:r>
            <a:r>
              <a:rPr lang="fr-FR" sz="1800" dirty="0">
                <a:effectLst/>
                <a:latin typeface="Verdana" panose="020B0604030504040204" pitchFamily="34" charset="0"/>
                <a:ea typeface="Times New Roman" panose="02020603050405020304" pitchFamily="18" charset="0"/>
              </a:rPr>
              <a:t>.</a:t>
            </a:r>
            <a:endParaRPr lang="fr-BE" sz="1800" dirty="0">
              <a:effectLst/>
              <a:latin typeface="Times New Roman" panose="02020603050405020304" pitchFamily="18" charset="0"/>
              <a:ea typeface="Times New Roman" panose="02020603050405020304" pitchFamily="18" charset="0"/>
            </a:endParaRPr>
          </a:p>
          <a:p>
            <a:pPr algn="just">
              <a:lnSpc>
                <a:spcPct val="150000"/>
              </a:lnSpc>
            </a:pPr>
            <a:r>
              <a:rPr lang="fr-FR" sz="1800" dirty="0" err="1">
                <a:effectLst/>
                <a:latin typeface="Verdana" panose="020B0604030504040204" pitchFamily="34" charset="0"/>
                <a:ea typeface="Times New Roman" panose="02020603050405020304" pitchFamily="18" charset="0"/>
              </a:rPr>
              <a:t>We</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published</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several</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atlases</a:t>
            </a:r>
            <a:r>
              <a:rPr lang="fr-FR" sz="1800" dirty="0">
                <a:effectLst/>
                <a:latin typeface="Verdana" panose="020B0604030504040204" pitchFamily="34" charset="0"/>
                <a:ea typeface="Times New Roman" panose="02020603050405020304" pitchFamily="18" charset="0"/>
              </a:rPr>
              <a:t> in </a:t>
            </a:r>
            <a:r>
              <a:rPr lang="fr-FR" sz="1800" dirty="0" err="1">
                <a:effectLst/>
                <a:latin typeface="Verdana" panose="020B0604030504040204" pitchFamily="34" charset="0"/>
                <a:ea typeface="Times New Roman" panose="02020603050405020304" pitchFamily="18" charset="0"/>
              </a:rPr>
              <a:t>Wallonia</a:t>
            </a:r>
            <a:r>
              <a:rPr lang="fr-FR" sz="1800" dirty="0">
                <a:effectLst/>
                <a:latin typeface="Verdana" panose="020B0604030504040204" pitchFamily="34" charset="0"/>
                <a:ea typeface="Times New Roman" panose="02020603050405020304" pitchFamily="18" charset="0"/>
              </a:rPr>
              <a:t>, about </a:t>
            </a:r>
            <a:r>
              <a:rPr lang="fr-FR" sz="1800" dirty="0" err="1">
                <a:effectLst/>
                <a:latin typeface="Verdana" panose="020B0604030504040204" pitchFamily="34" charset="0"/>
                <a:ea typeface="Times New Roman" panose="02020603050405020304" pitchFamily="18" charset="0"/>
              </a:rPr>
              <a:t>dragonflies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amphibians</a:t>
            </a:r>
            <a:r>
              <a:rPr lang="fr-FR" sz="1800" dirty="0">
                <a:effectLst/>
                <a:latin typeface="Verdana" panose="020B0604030504040204" pitchFamily="34" charset="0"/>
                <a:ea typeface="Times New Roman" panose="02020603050405020304" pitchFamily="18" charset="0"/>
              </a:rPr>
              <a:t> and reptiles, </a:t>
            </a:r>
            <a:r>
              <a:rPr lang="fr-FR" sz="1800" dirty="0" err="1">
                <a:effectLst/>
                <a:latin typeface="Verdana" panose="020B0604030504040204" pitchFamily="34" charset="0"/>
                <a:ea typeface="Times New Roman" panose="02020603050405020304" pitchFamily="18" charset="0"/>
              </a:rPr>
              <a:t>butterflies</a:t>
            </a:r>
            <a:r>
              <a:rPr lang="fr-FR" sz="1800" dirty="0">
                <a:effectLst/>
                <a:latin typeface="Verdana" panose="020B0604030504040204" pitchFamily="34" charset="0"/>
                <a:ea typeface="Times New Roman" panose="02020603050405020304" pitchFamily="18" charset="0"/>
              </a:rPr>
              <a:t>, but </a:t>
            </a:r>
            <a:r>
              <a:rPr lang="fr-FR" sz="1800" dirty="0" err="1">
                <a:effectLst/>
                <a:latin typeface="Verdana" panose="020B0604030504040204" pitchFamily="34" charset="0"/>
                <a:ea typeface="Times New Roman" panose="02020603050405020304" pitchFamily="18" charset="0"/>
              </a:rPr>
              <a:t>also</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orchids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birds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ants</a:t>
            </a:r>
            <a:r>
              <a:rPr lang="fr-FR" sz="1800" dirty="0">
                <a:effectLst/>
                <a:latin typeface="Verdana" panose="020B0604030504040204" pitchFamily="34" charset="0"/>
                <a:ea typeface="Times New Roman" panose="02020603050405020304" pitchFamily="18" charset="0"/>
              </a:rPr>
              <a:t>, etc…</a:t>
            </a:r>
            <a:endParaRPr lang="fr-BE" sz="1800" dirty="0">
              <a:effectLst/>
              <a:latin typeface="Times New Roman" panose="02020603050405020304" pitchFamily="18" charset="0"/>
              <a:ea typeface="Times New Roman" panose="02020603050405020304" pitchFamily="18" charset="0"/>
            </a:endParaRPr>
          </a:p>
          <a:p>
            <a:pPr algn="just">
              <a:lnSpc>
                <a:spcPct val="150000"/>
              </a:lnSpc>
            </a:pPr>
            <a:r>
              <a:rPr lang="fr-FR" sz="1800" dirty="0">
                <a:effectLst/>
                <a:latin typeface="Verdana" panose="020B0604030504040204" pitchFamily="34" charset="0"/>
                <a:ea typeface="Times New Roman" panose="02020603050405020304" pitchFamily="18" charset="0"/>
              </a:rPr>
              <a:t>In </a:t>
            </a:r>
            <a:r>
              <a:rPr lang="fr-FR" sz="1800" dirty="0" err="1">
                <a:effectLst/>
                <a:latin typeface="Verdana" panose="020B0604030504040204" pitchFamily="34" charset="0"/>
                <a:ea typeface="Times New Roman" panose="02020603050405020304" pitchFamily="18" charset="0"/>
              </a:rPr>
              <a:t>parallel</a:t>
            </a:r>
            <a:r>
              <a:rPr lang="fr-FR" sz="1800" dirty="0">
                <a:effectLst/>
                <a:latin typeface="Verdana" panose="020B0604030504040204" pitchFamily="34" charset="0"/>
                <a:ea typeface="Times New Roman" panose="02020603050405020304" pitchFamily="18" charset="0"/>
              </a:rPr>
              <a:t>, distribution </a:t>
            </a:r>
            <a:r>
              <a:rPr lang="fr-FR" sz="1800" dirty="0" err="1">
                <a:effectLst/>
                <a:latin typeface="Verdana" panose="020B0604030504040204" pitchFamily="34" charset="0"/>
                <a:ea typeface="Times New Roman" panose="02020603050405020304" pitchFamily="18" charset="0"/>
              </a:rPr>
              <a:t>maps</a:t>
            </a:r>
            <a:r>
              <a:rPr lang="fr-FR" sz="1800" dirty="0">
                <a:effectLst/>
                <a:latin typeface="Verdana" panose="020B0604030504040204" pitchFamily="34" charset="0"/>
                <a:ea typeface="Times New Roman" panose="02020603050405020304" pitchFamily="18" charset="0"/>
              </a:rPr>
              <a:t> are </a:t>
            </a:r>
            <a:r>
              <a:rPr lang="fr-FR" sz="1800" dirty="0" err="1">
                <a:effectLst/>
                <a:latin typeface="Verdana" panose="020B0604030504040204" pitchFamily="34" charset="0"/>
                <a:ea typeface="Times New Roman" panose="02020603050405020304" pitchFamily="18" charset="0"/>
              </a:rPr>
              <a:t>presented</a:t>
            </a:r>
            <a:r>
              <a:rPr lang="fr-FR" sz="1800" dirty="0">
                <a:effectLst/>
                <a:latin typeface="Verdana" panose="020B0604030504040204" pitchFamily="34" charset="0"/>
                <a:ea typeface="Times New Roman" panose="02020603050405020304" pitchFamily="18" charset="0"/>
              </a:rPr>
              <a:t> on </a:t>
            </a:r>
            <a:r>
              <a:rPr lang="fr-FR" sz="1800" dirty="0" err="1">
                <a:effectLst/>
                <a:latin typeface="Verdana" panose="020B0604030504040204" pitchFamily="34" charset="0"/>
                <a:ea typeface="Times New Roman" panose="02020603050405020304" pitchFamily="18" charset="0"/>
              </a:rPr>
              <a:t>our</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website</a:t>
            </a:r>
            <a:r>
              <a:rPr lang="fr-FR" sz="1800" dirty="0">
                <a:effectLst/>
                <a:latin typeface="Verdana" panose="020B0604030504040204" pitchFamily="34" charset="0"/>
                <a:ea typeface="Times New Roman" panose="02020603050405020304" pitchFamily="18" charset="0"/>
              </a:rPr>
              <a:t>, </a:t>
            </a:r>
            <a:r>
              <a:rPr lang="fr-BE" sz="1800" dirty="0" err="1">
                <a:effectLst/>
                <a:latin typeface="Verdana" panose="020B0604030504040204" pitchFamily="34" charset="0"/>
                <a:ea typeface="Times New Roman" panose="02020603050405020304" pitchFamily="18" charset="0"/>
              </a:rPr>
              <a:t>which</a:t>
            </a:r>
            <a:r>
              <a:rPr lang="fr-BE" sz="1800" dirty="0">
                <a:effectLst/>
                <a:latin typeface="Verdana" panose="020B0604030504040204" pitchFamily="34" charset="0"/>
                <a:ea typeface="Times New Roman" panose="02020603050405020304" pitchFamily="18" charset="0"/>
              </a:rPr>
              <a:t> </a:t>
            </a:r>
            <a:r>
              <a:rPr lang="fr-BE" sz="1800" dirty="0" err="1">
                <a:effectLst/>
                <a:latin typeface="Verdana" panose="020B0604030504040204" pitchFamily="34" charset="0"/>
                <a:ea typeface="Times New Roman" panose="02020603050405020304" pitchFamily="18" charset="0"/>
              </a:rPr>
              <a:t>offers</a:t>
            </a:r>
            <a:r>
              <a:rPr lang="fr-BE" sz="1800" dirty="0">
                <a:effectLst/>
                <a:latin typeface="Verdana" panose="020B0604030504040204" pitchFamily="34" charset="0"/>
                <a:ea typeface="Times New Roman" panose="02020603050405020304" pitchFamily="18" charset="0"/>
              </a:rPr>
              <a:t> the </a:t>
            </a:r>
            <a:r>
              <a:rPr lang="fr-BE" sz="1800" dirty="0" err="1">
                <a:effectLst/>
                <a:latin typeface="Verdana" panose="020B0604030504040204" pitchFamily="34" charset="0"/>
                <a:ea typeface="Times New Roman" panose="02020603050405020304" pitchFamily="18" charset="0"/>
              </a:rPr>
              <a:t>possibility</a:t>
            </a:r>
            <a:r>
              <a:rPr lang="fr-BE" sz="1800" dirty="0">
                <a:effectLst/>
                <a:latin typeface="Verdana" panose="020B0604030504040204" pitchFamily="34" charset="0"/>
                <a:ea typeface="Times New Roman" panose="02020603050405020304" pitchFamily="18" charset="0"/>
              </a:rPr>
              <a:t> of </a:t>
            </a:r>
            <a:r>
              <a:rPr lang="fr-BE" sz="1800" dirty="0" err="1">
                <a:effectLst/>
                <a:latin typeface="Verdana" panose="020B0604030504040204" pitchFamily="34" charset="0"/>
                <a:ea typeface="Times New Roman" panose="02020603050405020304" pitchFamily="18" charset="0"/>
              </a:rPr>
              <a:t>regular</a:t>
            </a:r>
            <a:r>
              <a:rPr lang="fr-BE" sz="1800" dirty="0">
                <a:effectLst/>
                <a:latin typeface="Verdana" panose="020B0604030504040204" pitchFamily="34" charset="0"/>
                <a:ea typeface="Times New Roman" panose="02020603050405020304" pitchFamily="18" charset="0"/>
              </a:rPr>
              <a:t> </a:t>
            </a:r>
            <a:r>
              <a:rPr lang="fr-BE" sz="1800" dirty="0" err="1">
                <a:effectLst/>
                <a:latin typeface="Verdana" panose="020B0604030504040204" pitchFamily="34" charset="0"/>
                <a:ea typeface="Times New Roman" panose="02020603050405020304" pitchFamily="18" charset="0"/>
              </a:rPr>
              <a:t>updating</a:t>
            </a:r>
            <a:r>
              <a:rPr lang="fr-BE" sz="1800" dirty="0">
                <a:effectLst/>
                <a:latin typeface="Times New Roman" panose="02020603050405020304" pitchFamily="18" charset="0"/>
                <a:ea typeface="Times New Roman" panose="02020603050405020304" pitchFamily="18" charset="0"/>
              </a:rPr>
              <a:t>.</a:t>
            </a:r>
          </a:p>
          <a:p>
            <a:endParaRPr lang="fr-BE" dirty="0"/>
          </a:p>
        </p:txBody>
      </p:sp>
      <p:sp>
        <p:nvSpPr>
          <p:cNvPr id="4" name="Espace réservé du numéro de diapositive 3"/>
          <p:cNvSpPr>
            <a:spLocks noGrp="1"/>
          </p:cNvSpPr>
          <p:nvPr>
            <p:ph type="sldNum" sz="quarter" idx="5"/>
          </p:nvPr>
        </p:nvSpPr>
        <p:spPr/>
        <p:txBody>
          <a:bodyPr/>
          <a:lstStyle/>
          <a:p>
            <a:pPr>
              <a:defRPr/>
            </a:pPr>
            <a:fld id="{171F7E1E-5AC1-4787-A819-F90404ED3223}" type="slidenum">
              <a:rPr lang="de-DE" smtClean="0"/>
              <a:pPr>
                <a:defRPr/>
              </a:pPr>
              <a:t>4</a:t>
            </a:fld>
            <a:endParaRPr lang="de-DE"/>
          </a:p>
        </p:txBody>
      </p:sp>
    </p:spTree>
    <p:extLst>
      <p:ext uri="{BB962C8B-B14F-4D97-AF65-F5344CB8AC3E}">
        <p14:creationId xmlns:p14="http://schemas.microsoft.com/office/powerpoint/2010/main" val="50071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50000"/>
              </a:lnSpc>
            </a:pPr>
            <a:r>
              <a:rPr lang="fr-BE" sz="1800" dirty="0">
                <a:effectLst/>
                <a:latin typeface="Verdana" panose="020B0604030504040204" pitchFamily="34" charset="0"/>
                <a:ea typeface="Times New Roman" panose="02020603050405020304" pitchFamily="18" charset="0"/>
              </a:rPr>
              <a:t>But </a:t>
            </a:r>
            <a:r>
              <a:rPr lang="fr-BE" sz="1800" dirty="0" err="1">
                <a:effectLst/>
                <a:latin typeface="Verdana" panose="020B0604030504040204" pitchFamily="34" charset="0"/>
                <a:ea typeface="Times New Roman" panose="02020603050405020304" pitchFamily="18" charset="0"/>
              </a:rPr>
              <a:t>my</a:t>
            </a:r>
            <a:r>
              <a:rPr lang="fr-BE" sz="1800" dirty="0">
                <a:effectLst/>
                <a:latin typeface="Verdana" panose="020B0604030504040204" pitchFamily="34" charset="0"/>
                <a:ea typeface="Times New Roman" panose="02020603050405020304" pitchFamily="18" charset="0"/>
              </a:rPr>
              <a:t> goal, </a:t>
            </a:r>
            <a:r>
              <a:rPr lang="fr-BE" sz="1800" dirty="0" err="1">
                <a:effectLst/>
                <a:latin typeface="Verdana" panose="020B0604030504040204" pitchFamily="34" charset="0"/>
                <a:ea typeface="Times New Roman" panose="02020603050405020304" pitchFamily="18" charset="0"/>
              </a:rPr>
              <a:t>here</a:t>
            </a:r>
            <a:r>
              <a:rPr lang="fr-BE" sz="1800" dirty="0">
                <a:effectLst/>
                <a:latin typeface="Verdana" panose="020B0604030504040204" pitchFamily="34" charset="0"/>
                <a:ea typeface="Times New Roman" panose="02020603050405020304" pitchFamily="18" charset="0"/>
              </a:rPr>
              <a:t>, </a:t>
            </a:r>
            <a:r>
              <a:rPr lang="fr-BE" sz="1800" dirty="0" err="1">
                <a:effectLst/>
                <a:latin typeface="Verdana" panose="020B0604030504040204" pitchFamily="34" charset="0"/>
                <a:ea typeface="Times New Roman" panose="02020603050405020304" pitchFamily="18" charset="0"/>
              </a:rPr>
              <a:t>is</a:t>
            </a:r>
            <a:r>
              <a:rPr lang="fr-BE" sz="1800" dirty="0">
                <a:effectLst/>
                <a:latin typeface="Verdana" panose="020B0604030504040204" pitchFamily="34" charset="0"/>
                <a:ea typeface="Times New Roman" panose="02020603050405020304" pitchFamily="18" charset="0"/>
              </a:rPr>
              <a:t> to </a:t>
            </a:r>
            <a:r>
              <a:rPr lang="fr-BE" sz="1800" dirty="0" err="1">
                <a:effectLst/>
                <a:latin typeface="Verdana" panose="020B0604030504040204" pitchFamily="34" charset="0"/>
                <a:ea typeface="Times New Roman" panose="02020603050405020304" pitchFamily="18" charset="0"/>
              </a:rPr>
              <a:t>mainly</a:t>
            </a:r>
            <a:r>
              <a:rPr lang="fr-BE" sz="1800" dirty="0">
                <a:effectLst/>
                <a:latin typeface="Verdana" panose="020B0604030504040204" pitchFamily="34" charset="0"/>
                <a:ea typeface="Times New Roman" panose="02020603050405020304" pitchFamily="18" charset="0"/>
              </a:rPr>
              <a:t> </a:t>
            </a:r>
            <a:r>
              <a:rPr lang="fr-BE" sz="1800" dirty="0" err="1">
                <a:effectLst/>
                <a:latin typeface="Verdana" panose="020B0604030504040204" pitchFamily="34" charset="0"/>
                <a:ea typeface="Times New Roman" panose="02020603050405020304" pitchFamily="18" charset="0"/>
              </a:rPr>
              <a:t>discuss</a:t>
            </a:r>
            <a:r>
              <a:rPr lang="fr-BE" sz="1800" dirty="0">
                <a:effectLst/>
                <a:latin typeface="Verdana" panose="020B0604030504040204" pitchFamily="34" charset="0"/>
                <a:ea typeface="Times New Roman" panose="02020603050405020304" pitchFamily="18" charset="0"/>
              </a:rPr>
              <a:t> </a:t>
            </a:r>
            <a:r>
              <a:rPr lang="fr-BE" sz="1800" dirty="0" err="1">
                <a:effectLst/>
                <a:latin typeface="Verdana" panose="020B0604030504040204" pitchFamily="34" charset="0"/>
                <a:ea typeface="Times New Roman" panose="02020603050405020304" pitchFamily="18" charset="0"/>
              </a:rPr>
              <a:t>another</a:t>
            </a:r>
            <a:r>
              <a:rPr lang="fr-BE" sz="1800" dirty="0">
                <a:effectLst/>
                <a:latin typeface="Verdana" panose="020B0604030504040204" pitchFamily="34" charset="0"/>
                <a:ea typeface="Times New Roman" panose="02020603050405020304" pitchFamily="18" charset="0"/>
              </a:rPr>
              <a:t> use, </a:t>
            </a:r>
            <a:r>
              <a:rPr lang="fr-BE" sz="1800" dirty="0" err="1">
                <a:effectLst/>
                <a:latin typeface="Verdana" panose="020B0604030504040204" pitchFamily="34" charset="0"/>
                <a:ea typeface="Times New Roman" panose="02020603050405020304" pitchFamily="18" charset="0"/>
              </a:rPr>
              <a:t>namely</a:t>
            </a:r>
            <a:r>
              <a:rPr lang="fr-BE" sz="1800" dirty="0">
                <a:effectLst/>
                <a:latin typeface="Verdana" panose="020B0604030504040204" pitchFamily="34" charset="0"/>
                <a:ea typeface="Times New Roman" panose="02020603050405020304" pitchFamily="18" charset="0"/>
              </a:rPr>
              <a:t> to </a:t>
            </a:r>
            <a:r>
              <a:rPr lang="fr-BE" sz="1800" dirty="0" err="1">
                <a:effectLst/>
                <a:latin typeface="Verdana" panose="020B0604030504040204" pitchFamily="34" charset="0"/>
                <a:ea typeface="Times New Roman" panose="02020603050405020304" pitchFamily="18" charset="0"/>
              </a:rPr>
              <a:t>estimate</a:t>
            </a:r>
            <a:r>
              <a:rPr lang="fr-BE" sz="1800" dirty="0">
                <a:effectLst/>
                <a:latin typeface="Verdana" panose="020B0604030504040204" pitchFamily="34" charset="0"/>
                <a:ea typeface="Times New Roman" panose="02020603050405020304" pitchFamily="18" charset="0"/>
              </a:rPr>
              <a:t> trends in time and </a:t>
            </a:r>
            <a:r>
              <a:rPr lang="fr-BE" sz="1800" dirty="0" err="1">
                <a:effectLst/>
                <a:latin typeface="Verdana" panose="020B0604030504040204" pitchFamily="34" charset="0"/>
                <a:ea typeface="Times New Roman" panose="02020603050405020304" pitchFamily="18" charset="0"/>
              </a:rPr>
              <a:t>space</a:t>
            </a:r>
            <a:r>
              <a:rPr lang="fr-BE" sz="1800" dirty="0">
                <a:effectLst/>
                <a:latin typeface="Verdana" panose="020B0604030504040204" pitchFamily="34" charset="0"/>
                <a:ea typeface="Times New Roman" panose="02020603050405020304" pitchFamily="18" charset="0"/>
              </a:rPr>
              <a:t>. Indeed, monitoring </a:t>
            </a:r>
            <a:r>
              <a:rPr lang="fr-BE" sz="1800" dirty="0" err="1">
                <a:effectLst/>
                <a:latin typeface="Verdana" panose="020B0604030504040204" pitchFamily="34" charset="0"/>
                <a:ea typeface="Times New Roman" panose="02020603050405020304" pitchFamily="18" charset="0"/>
              </a:rPr>
              <a:t>is</a:t>
            </a:r>
            <a:r>
              <a:rPr lang="fr-BE" sz="1800" dirty="0">
                <a:effectLst/>
                <a:latin typeface="Verdana" panose="020B0604030504040204" pitchFamily="34" charset="0"/>
                <a:ea typeface="Times New Roman" panose="02020603050405020304" pitchFamily="18" charset="0"/>
              </a:rPr>
              <a:t> a crucial issue in the </a:t>
            </a:r>
            <a:r>
              <a:rPr lang="fr-BE" sz="1800" dirty="0" err="1">
                <a:effectLst/>
                <a:latin typeface="Verdana" panose="020B0604030504040204" pitchFamily="34" charset="0"/>
                <a:ea typeface="Times New Roman" panose="02020603050405020304" pitchFamily="18" charset="0"/>
              </a:rPr>
              <a:t>context</a:t>
            </a:r>
            <a:r>
              <a:rPr lang="fr-BE" sz="1800" dirty="0">
                <a:effectLst/>
                <a:latin typeface="Verdana" panose="020B0604030504040204" pitchFamily="34" charset="0"/>
                <a:ea typeface="Times New Roman" panose="02020603050405020304" pitchFamily="18" charset="0"/>
              </a:rPr>
              <a:t> of global changes</a:t>
            </a:r>
            <a:r>
              <a:rPr lang="fr-BE" sz="1800" dirty="0">
                <a:effectLst/>
                <a:latin typeface="Times New Roman" panose="02020603050405020304" pitchFamily="18" charset="0"/>
                <a:ea typeface="Times New Roman" panose="02020603050405020304" pitchFamily="18" charset="0"/>
              </a:rPr>
              <a:t>. And </a:t>
            </a:r>
            <a:r>
              <a:rPr lang="fr-BE" sz="1800" dirty="0" err="1">
                <a:effectLst/>
                <a:latin typeface="Times New Roman" panose="02020603050405020304" pitchFamily="18" charset="0"/>
                <a:ea typeface="Times New Roman" panose="02020603050405020304" pitchFamily="18" charset="0"/>
              </a:rPr>
              <a:t>producing</a:t>
            </a:r>
            <a:r>
              <a:rPr lang="fr-BE" sz="1800" dirty="0">
                <a:effectLst/>
                <a:latin typeface="Times New Roman" panose="02020603050405020304" pitchFamily="18" charset="0"/>
                <a:ea typeface="Times New Roman" panose="02020603050405020304" pitchFamily="18" charset="0"/>
              </a:rPr>
              <a:t> </a:t>
            </a:r>
            <a:r>
              <a:rPr lang="fr-BE" sz="1800" dirty="0" err="1">
                <a:effectLst/>
                <a:latin typeface="Times New Roman" panose="02020603050405020304" pitchFamily="18" charset="0"/>
                <a:ea typeface="Times New Roman" panose="02020603050405020304" pitchFamily="18" charset="0"/>
              </a:rPr>
              <a:t>curves</a:t>
            </a:r>
            <a:r>
              <a:rPr lang="fr-BE" sz="1800" dirty="0">
                <a:effectLst/>
                <a:latin typeface="Times New Roman" panose="02020603050405020304" pitchFamily="18" charset="0"/>
                <a:ea typeface="Times New Roman" panose="02020603050405020304" pitchFamily="18" charset="0"/>
              </a:rPr>
              <a:t> like </a:t>
            </a:r>
            <a:r>
              <a:rPr lang="fr-BE" sz="1800" dirty="0" err="1">
                <a:effectLst/>
                <a:latin typeface="Times New Roman" panose="02020603050405020304" pitchFamily="18" charset="0"/>
                <a:ea typeface="Times New Roman" panose="02020603050405020304" pitchFamily="18" charset="0"/>
              </a:rPr>
              <a:t>those</a:t>
            </a:r>
            <a:r>
              <a:rPr lang="fr-BE" sz="1800" dirty="0">
                <a:effectLst/>
                <a:latin typeface="Times New Roman" panose="02020603050405020304" pitchFamily="18" charset="0"/>
                <a:ea typeface="Times New Roman" panose="02020603050405020304" pitchFamily="18" charset="0"/>
              </a:rPr>
              <a:t> </a:t>
            </a:r>
            <a:r>
              <a:rPr lang="fr-BE" sz="1800" dirty="0" err="1">
                <a:effectLst/>
                <a:latin typeface="Times New Roman" panose="02020603050405020304" pitchFamily="18" charset="0"/>
                <a:ea typeface="Times New Roman" panose="02020603050405020304" pitchFamily="18" charset="0"/>
              </a:rPr>
              <a:t>showed</a:t>
            </a:r>
            <a:r>
              <a:rPr lang="fr-BE" sz="1800" dirty="0">
                <a:effectLst/>
                <a:latin typeface="Times New Roman" panose="02020603050405020304" pitchFamily="18" charset="0"/>
                <a:ea typeface="Times New Roman" panose="02020603050405020304" pitchFamily="18" charset="0"/>
              </a:rPr>
              <a:t> </a:t>
            </a:r>
            <a:r>
              <a:rPr lang="fr-BE" sz="1800" dirty="0" err="1">
                <a:effectLst/>
                <a:latin typeface="Times New Roman" panose="02020603050405020304" pitchFamily="18" charset="0"/>
                <a:ea typeface="Times New Roman" panose="02020603050405020304" pitchFamily="18" charset="0"/>
              </a:rPr>
              <a:t>here</a:t>
            </a:r>
            <a:r>
              <a:rPr lang="fr-BE" sz="1800" dirty="0">
                <a:effectLst/>
                <a:latin typeface="Times New Roman" panose="02020603050405020304" pitchFamily="18" charset="0"/>
                <a:ea typeface="Times New Roman" panose="02020603050405020304" pitchFamily="18" charset="0"/>
              </a:rPr>
              <a:t> for </a:t>
            </a:r>
            <a:r>
              <a:rPr lang="fr-BE" sz="1800" dirty="0" err="1">
                <a:effectLst/>
                <a:latin typeface="Times New Roman" panose="02020603050405020304" pitchFamily="18" charset="0"/>
                <a:ea typeface="Times New Roman" panose="02020603050405020304" pitchFamily="18" charset="0"/>
              </a:rPr>
              <a:t>butterflies</a:t>
            </a:r>
            <a:r>
              <a:rPr lang="fr-BE" sz="1800" dirty="0">
                <a:effectLst/>
                <a:latin typeface="Times New Roman" panose="02020603050405020304" pitchFamily="18" charset="0"/>
                <a:ea typeface="Times New Roman" panose="02020603050405020304" pitchFamily="18" charset="0"/>
              </a:rPr>
              <a:t> in </a:t>
            </a:r>
            <a:r>
              <a:rPr lang="fr-BE" sz="1800" dirty="0" err="1">
                <a:effectLst/>
                <a:latin typeface="Times New Roman" panose="02020603050405020304" pitchFamily="18" charset="0"/>
                <a:ea typeface="Times New Roman" panose="02020603050405020304" pitchFamily="18" charset="0"/>
              </a:rPr>
              <a:t>England</a:t>
            </a:r>
            <a:r>
              <a:rPr lang="fr-BE" sz="1800" dirty="0">
                <a:effectLst/>
                <a:latin typeface="Times New Roman" panose="02020603050405020304" pitchFamily="18" charset="0"/>
                <a:ea typeface="Times New Roman" panose="02020603050405020304" pitchFamily="18" charset="0"/>
              </a:rPr>
              <a:t> can help to highlight </a:t>
            </a:r>
            <a:r>
              <a:rPr lang="fr-BE" sz="1800" dirty="0" err="1">
                <a:effectLst/>
                <a:latin typeface="Times New Roman" panose="02020603050405020304" pitchFamily="18" charset="0"/>
                <a:ea typeface="Times New Roman" panose="02020603050405020304" pitchFamily="18" charset="0"/>
              </a:rPr>
              <a:t>threats</a:t>
            </a:r>
            <a:r>
              <a:rPr lang="fr-BE" sz="1800" dirty="0">
                <a:effectLst/>
                <a:latin typeface="Times New Roman" panose="02020603050405020304" pitchFamily="18" charset="0"/>
                <a:ea typeface="Times New Roman" panose="02020603050405020304" pitchFamily="18" charset="0"/>
              </a:rPr>
              <a:t> and </a:t>
            </a:r>
            <a:r>
              <a:rPr lang="fr-BE" sz="1800" dirty="0" err="1">
                <a:effectLst/>
                <a:latin typeface="Times New Roman" panose="02020603050405020304" pitchFamily="18" charset="0"/>
                <a:ea typeface="Times New Roman" panose="02020603050405020304" pitchFamily="18" charset="0"/>
              </a:rPr>
              <a:t>results</a:t>
            </a:r>
            <a:r>
              <a:rPr lang="fr-BE" sz="1800" dirty="0">
                <a:effectLst/>
                <a:latin typeface="Times New Roman" panose="02020603050405020304" pitchFamily="18" charset="0"/>
                <a:ea typeface="Times New Roman" panose="02020603050405020304" pitchFamily="18" charset="0"/>
              </a:rPr>
              <a:t> of action </a:t>
            </a:r>
            <a:r>
              <a:rPr lang="fr-BE" sz="1800" dirty="0" err="1">
                <a:effectLst/>
                <a:latin typeface="Times New Roman" panose="02020603050405020304" pitchFamily="18" charset="0"/>
                <a:ea typeface="Times New Roman" panose="02020603050405020304" pitchFamily="18" charset="0"/>
              </a:rPr>
              <a:t>taken</a:t>
            </a:r>
            <a:r>
              <a:rPr lang="fr-BE" sz="1800" dirty="0">
                <a:effectLst/>
                <a:latin typeface="Times New Roman" panose="02020603050405020304" pitchFamily="18" charset="0"/>
                <a:ea typeface="Times New Roman" panose="02020603050405020304" pitchFamily="18" charset="0"/>
              </a:rPr>
              <a:t> in </a:t>
            </a:r>
            <a:r>
              <a:rPr lang="fr-BE" sz="1800" dirty="0" err="1">
                <a:effectLst/>
                <a:latin typeface="Times New Roman" panose="02020603050405020304" pitchFamily="18" charset="0"/>
                <a:ea typeface="Times New Roman" panose="02020603050405020304" pitchFamily="18" charset="0"/>
              </a:rPr>
              <a:t>this</a:t>
            </a:r>
            <a:r>
              <a:rPr lang="fr-BE" sz="1800" dirty="0">
                <a:effectLst/>
                <a:latin typeface="Times New Roman" panose="02020603050405020304" pitchFamily="18" charset="0"/>
                <a:ea typeface="Times New Roman" panose="02020603050405020304" pitchFamily="18" charset="0"/>
              </a:rPr>
              <a:t> </a:t>
            </a:r>
            <a:r>
              <a:rPr lang="fr-BE" sz="1800" dirty="0" err="1">
                <a:effectLst/>
                <a:latin typeface="Times New Roman" panose="02020603050405020304" pitchFamily="18" charset="0"/>
                <a:ea typeface="Times New Roman" panose="02020603050405020304" pitchFamily="18" charset="0"/>
              </a:rPr>
              <a:t>matter</a:t>
            </a:r>
            <a:r>
              <a:rPr lang="fr-BE" sz="1800" dirty="0">
                <a:effectLst/>
                <a:latin typeface="Times New Roman" panose="02020603050405020304" pitchFamily="18" charset="0"/>
                <a:ea typeface="Times New Roman" panose="02020603050405020304" pitchFamily="18" charset="0"/>
              </a:rPr>
              <a:t>.</a:t>
            </a:r>
          </a:p>
          <a:p>
            <a:pPr algn="just">
              <a:lnSpc>
                <a:spcPct val="150000"/>
              </a:lnSpc>
            </a:pPr>
            <a:r>
              <a:rPr lang="fr-BE" sz="1800" dirty="0">
                <a:effectLst/>
                <a:latin typeface="Verdana" panose="020B0604030504040204" pitchFamily="34" charset="0"/>
                <a:ea typeface="Times New Roman" panose="02020603050405020304" pitchFamily="18" charset="0"/>
              </a:rPr>
              <a:t>But the question </a:t>
            </a:r>
            <a:r>
              <a:rPr lang="fr-BE" sz="1800" dirty="0" err="1">
                <a:effectLst/>
                <a:latin typeface="Verdana" panose="020B0604030504040204" pitchFamily="34" charset="0"/>
                <a:ea typeface="Times New Roman" panose="02020603050405020304" pitchFamily="18" charset="0"/>
              </a:rPr>
              <a:t>is</a:t>
            </a:r>
            <a:r>
              <a:rPr lang="fr-BE" sz="1800" dirty="0">
                <a:effectLst/>
                <a:latin typeface="Verdana" panose="020B0604030504040204" pitchFamily="34" charset="0"/>
                <a:ea typeface="Times New Roman" panose="02020603050405020304" pitchFamily="18" charset="0"/>
              </a:rPr>
              <a:t> : can </a:t>
            </a:r>
            <a:r>
              <a:rPr lang="fr-BE" sz="1800" dirty="0" err="1">
                <a:effectLst/>
                <a:latin typeface="Verdana" panose="020B0604030504040204" pitchFamily="34" charset="0"/>
                <a:ea typeface="Times New Roman" panose="02020603050405020304" pitchFamily="18" charset="0"/>
              </a:rPr>
              <a:t>we</a:t>
            </a:r>
            <a:r>
              <a:rPr lang="fr-BE" sz="1800" dirty="0">
                <a:effectLst/>
                <a:latin typeface="Verdana" panose="020B0604030504040204" pitchFamily="34" charset="0"/>
                <a:ea typeface="Times New Roman" panose="02020603050405020304" pitchFamily="18" charset="0"/>
              </a:rPr>
              <a:t> </a:t>
            </a:r>
            <a:r>
              <a:rPr lang="fr-BE" sz="1800" dirty="0" err="1">
                <a:effectLst/>
                <a:latin typeface="Verdana" panose="020B0604030504040204" pitchFamily="34" charset="0"/>
                <a:ea typeface="Times New Roman" panose="02020603050405020304" pitchFamily="18" charset="0"/>
              </a:rPr>
              <a:t>estimate</a:t>
            </a:r>
            <a:r>
              <a:rPr lang="fr-BE" sz="1800" dirty="0">
                <a:effectLst/>
                <a:latin typeface="Verdana" panose="020B0604030504040204" pitchFamily="34" charset="0"/>
                <a:ea typeface="Times New Roman" panose="02020603050405020304" pitchFamily="18" charset="0"/>
              </a:rPr>
              <a:t> </a:t>
            </a:r>
            <a:r>
              <a:rPr lang="fr-BE" sz="1800" dirty="0" err="1">
                <a:effectLst/>
                <a:latin typeface="Verdana" panose="020B0604030504040204" pitchFamily="34" charset="0"/>
                <a:ea typeface="Times New Roman" panose="02020603050405020304" pitchFamily="18" charset="0"/>
              </a:rPr>
              <a:t>reliably</a:t>
            </a:r>
            <a:r>
              <a:rPr lang="fr-BE" sz="1800" dirty="0">
                <a:effectLst/>
                <a:latin typeface="Verdana" panose="020B0604030504040204" pitchFamily="34" charset="0"/>
                <a:ea typeface="Times New Roman" panose="02020603050405020304" pitchFamily="18" charset="0"/>
              </a:rPr>
              <a:t> trends of </a:t>
            </a:r>
            <a:r>
              <a:rPr lang="fr-BE" sz="1800" dirty="0" err="1">
                <a:effectLst/>
                <a:latin typeface="Verdana" panose="020B0604030504040204" pitchFamily="34" charset="0"/>
                <a:ea typeface="Times New Roman" panose="02020603050405020304" pitchFamily="18" charset="0"/>
              </a:rPr>
              <a:t>species</a:t>
            </a:r>
            <a:r>
              <a:rPr lang="fr-BE" sz="1800" dirty="0">
                <a:effectLst/>
                <a:latin typeface="Verdana" panose="020B0604030504040204" pitchFamily="34" charset="0"/>
                <a:ea typeface="Times New Roman" panose="02020603050405020304" pitchFamily="18" charset="0"/>
              </a:rPr>
              <a:t> or group of </a:t>
            </a:r>
            <a:r>
              <a:rPr lang="fr-BE" sz="1800" dirty="0" err="1">
                <a:effectLst/>
                <a:latin typeface="Verdana" panose="020B0604030504040204" pitchFamily="34" charset="0"/>
                <a:ea typeface="Times New Roman" panose="02020603050405020304" pitchFamily="18" charset="0"/>
              </a:rPr>
              <a:t>species</a:t>
            </a:r>
            <a:r>
              <a:rPr lang="fr-BE" sz="1800" dirty="0">
                <a:effectLst/>
                <a:latin typeface="Verdana" panose="020B0604030504040204" pitchFamily="34" charset="0"/>
                <a:ea typeface="Times New Roman" panose="02020603050405020304" pitchFamily="18" charset="0"/>
              </a:rPr>
              <a:t> </a:t>
            </a:r>
            <a:r>
              <a:rPr lang="fr-BE" sz="1800" dirty="0" err="1">
                <a:effectLst/>
                <a:latin typeface="Verdana" panose="020B0604030504040204" pitchFamily="34" charset="0"/>
                <a:ea typeface="Times New Roman" panose="02020603050405020304" pitchFamily="18" charset="0"/>
              </a:rPr>
              <a:t>with</a:t>
            </a:r>
            <a:r>
              <a:rPr lang="fr-BE" sz="1800" dirty="0">
                <a:effectLst/>
                <a:latin typeface="Verdana" panose="020B0604030504040204" pitchFamily="34" charset="0"/>
                <a:ea typeface="Times New Roman" panose="02020603050405020304" pitchFamily="18" charset="0"/>
              </a:rPr>
              <a:t> </a:t>
            </a:r>
            <a:r>
              <a:rPr lang="fr-BE" sz="1800" dirty="0" err="1">
                <a:effectLst/>
                <a:latin typeface="Verdana" panose="020B0604030504040204" pitchFamily="34" charset="0"/>
                <a:ea typeface="Times New Roman" panose="02020603050405020304" pitchFamily="18" charset="0"/>
              </a:rPr>
              <a:t>citizen</a:t>
            </a:r>
            <a:r>
              <a:rPr lang="fr-BE" sz="1800" dirty="0">
                <a:effectLst/>
                <a:latin typeface="Verdana" panose="020B0604030504040204" pitchFamily="34" charset="0"/>
                <a:ea typeface="Times New Roman" panose="02020603050405020304" pitchFamily="18" charset="0"/>
              </a:rPr>
              <a:t> data ?</a:t>
            </a:r>
            <a:endParaRPr lang="fr-BE" sz="1800" dirty="0">
              <a:effectLst/>
              <a:latin typeface="Times New Roman" panose="02020603050405020304" pitchFamily="18" charset="0"/>
              <a:ea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pPr>
              <a:defRPr/>
            </a:pPr>
            <a:fld id="{171F7E1E-5AC1-4787-A819-F90404ED3223}" type="slidenum">
              <a:rPr lang="de-DE" smtClean="0"/>
              <a:pPr>
                <a:defRPr/>
              </a:pPr>
              <a:t>5</a:t>
            </a:fld>
            <a:endParaRPr lang="de-DE"/>
          </a:p>
        </p:txBody>
      </p:sp>
    </p:spTree>
    <p:extLst>
      <p:ext uri="{BB962C8B-B14F-4D97-AF65-F5344CB8AC3E}">
        <p14:creationId xmlns:p14="http://schemas.microsoft.com/office/powerpoint/2010/main" val="2217883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50000"/>
              </a:lnSpc>
            </a:pPr>
            <a:r>
              <a:rPr lang="en-GB" sz="1800" dirty="0">
                <a:effectLst/>
                <a:latin typeface="Verdana" panose="020B0604030504040204" pitchFamily="34" charset="0"/>
                <a:ea typeface="Times New Roman" panose="02020603050405020304" pitchFamily="18" charset="0"/>
              </a:rPr>
              <a:t>Even standardized data suffer from bias and errors. </a:t>
            </a:r>
            <a:endParaRPr lang="fr-BE" sz="1800" dirty="0">
              <a:effectLst/>
              <a:latin typeface="Times New Roman" panose="02020603050405020304" pitchFamily="18" charset="0"/>
              <a:ea typeface="Times New Roman" panose="02020603050405020304" pitchFamily="18" charset="0"/>
            </a:endParaRPr>
          </a:p>
          <a:p>
            <a:pPr algn="just">
              <a:lnSpc>
                <a:spcPct val="150000"/>
              </a:lnSpc>
            </a:pPr>
            <a:r>
              <a:rPr lang="fr-FR" sz="1800" dirty="0" err="1">
                <a:effectLst/>
                <a:latin typeface="Verdana" panose="020B0604030504040204" pitchFamily="34" charset="0"/>
                <a:ea typeface="Times New Roman" panose="02020603050405020304" pitchFamily="18" charset="0"/>
              </a:rPr>
              <a:t>Unbalanced</a:t>
            </a:r>
            <a:r>
              <a:rPr lang="fr-FR" sz="1800" dirty="0">
                <a:effectLst/>
                <a:latin typeface="Verdana" panose="020B0604030504040204" pitchFamily="34" charset="0"/>
                <a:ea typeface="Times New Roman" panose="02020603050405020304" pitchFamily="18" charset="0"/>
              </a:rPr>
              <a:t> observation effort </a:t>
            </a:r>
            <a:r>
              <a:rPr lang="fr-FR" sz="1800" dirty="0" err="1">
                <a:effectLst/>
                <a:latin typeface="Verdana" panose="020B0604030504040204" pitchFamily="34" charset="0"/>
                <a:ea typeface="Times New Roman" panose="02020603050405020304" pitchFamily="18" charset="0"/>
              </a:rPr>
              <a:t>between</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regions</a:t>
            </a:r>
            <a:r>
              <a:rPr lang="fr-FR" sz="1800" dirty="0">
                <a:effectLst/>
                <a:latin typeface="Verdana" panose="020B0604030504040204" pitchFamily="34" charset="0"/>
                <a:ea typeface="Times New Roman" panose="02020603050405020304" pitchFamily="18" charset="0"/>
              </a:rPr>
              <a:t>, sites, </a:t>
            </a:r>
            <a:r>
              <a:rPr lang="fr-FR" sz="1800" dirty="0" err="1">
                <a:effectLst/>
                <a:latin typeface="Verdana" panose="020B0604030504040204" pitchFamily="34" charset="0"/>
                <a:ea typeface="Times New Roman" panose="02020603050405020304" pitchFamily="18" charset="0"/>
              </a:rPr>
              <a:t>grids</a:t>
            </a:r>
            <a:r>
              <a:rPr lang="fr-FR" sz="1800" dirty="0">
                <a:effectLst/>
                <a:latin typeface="Verdana" panose="020B0604030504040204" pitchFamily="34" charset="0"/>
                <a:ea typeface="Times New Roman" panose="02020603050405020304" pitchFamily="18" charset="0"/>
              </a:rPr>
              <a:t> leads to </a:t>
            </a:r>
            <a:r>
              <a:rPr lang="fr-FR" sz="1800" dirty="0" err="1">
                <a:effectLst/>
                <a:latin typeface="Verdana" panose="020B0604030504040204" pitchFamily="34" charset="0"/>
                <a:ea typeface="Times New Roman" panose="02020603050405020304" pitchFamily="18" charset="0"/>
              </a:rPr>
              <a:t>geographical</a:t>
            </a:r>
            <a:r>
              <a:rPr lang="fr-FR" sz="1800" dirty="0">
                <a:effectLst/>
                <a:latin typeface="Verdana" panose="020B0604030504040204" pitchFamily="34" charset="0"/>
                <a:ea typeface="Times New Roman" panose="02020603050405020304" pitchFamily="18" charset="0"/>
              </a:rPr>
              <a:t> and temporal </a:t>
            </a:r>
            <a:r>
              <a:rPr lang="fr-FR" sz="1800" dirty="0" err="1">
                <a:effectLst/>
                <a:latin typeface="Verdana" panose="020B0604030504040204" pitchFamily="34" charset="0"/>
                <a:ea typeface="Times New Roman" panose="02020603050405020304" pitchFamily="18" charset="0"/>
              </a:rPr>
              <a:t>biases</a:t>
            </a:r>
            <a:r>
              <a:rPr lang="fr-FR" sz="1800" dirty="0">
                <a:effectLst/>
                <a:latin typeface="Verdana" panose="020B0604030504040204" pitchFamily="34" charset="0"/>
                <a:ea typeface="Times New Roman" panose="02020603050405020304" pitchFamily="18" charset="0"/>
              </a:rPr>
              <a:t>.</a:t>
            </a:r>
            <a:endParaRPr lang="fr-BE" sz="1800" dirty="0">
              <a:effectLst/>
              <a:latin typeface="Times New Roman" panose="02020603050405020304" pitchFamily="18" charset="0"/>
              <a:ea typeface="Times New Roman" panose="02020603050405020304" pitchFamily="18" charset="0"/>
            </a:endParaRPr>
          </a:p>
          <a:p>
            <a:pPr algn="just">
              <a:lnSpc>
                <a:spcPct val="150000"/>
              </a:lnSpc>
            </a:pPr>
            <a:r>
              <a:rPr lang="fr-FR" sz="1800" dirty="0">
                <a:effectLst/>
                <a:latin typeface="Verdana" panose="020B0604030504040204" pitchFamily="34" charset="0"/>
                <a:ea typeface="Times New Roman" panose="02020603050405020304" pitchFamily="18" charset="0"/>
              </a:rPr>
              <a:t>Not all </a:t>
            </a:r>
            <a:r>
              <a:rPr lang="fr-FR" sz="1800" dirty="0" err="1">
                <a:effectLst/>
                <a:latin typeface="Verdana" panose="020B0604030504040204" pitchFamily="34" charset="0"/>
                <a:ea typeface="Times New Roman" panose="02020603050405020304" pitchFamily="18" charset="0"/>
              </a:rPr>
              <a:t>species</a:t>
            </a:r>
            <a:r>
              <a:rPr lang="fr-FR" sz="1800" dirty="0">
                <a:effectLst/>
                <a:latin typeface="Verdana" panose="020B0604030504040204" pitchFamily="34" charset="0"/>
                <a:ea typeface="Times New Roman" panose="02020603050405020304" pitchFamily="18" charset="0"/>
              </a:rPr>
              <a:t> are </a:t>
            </a:r>
            <a:r>
              <a:rPr lang="fr-FR" sz="1800" dirty="0" err="1">
                <a:effectLst/>
                <a:latin typeface="Verdana" panose="020B0604030504040204" pitchFamily="34" charset="0"/>
                <a:ea typeface="Times New Roman" panose="02020603050405020304" pitchFamily="18" charset="0"/>
              </a:rPr>
              <a:t>detected</a:t>
            </a:r>
            <a:r>
              <a:rPr lang="fr-FR" sz="1800" dirty="0">
                <a:effectLst/>
                <a:latin typeface="Verdana" panose="020B0604030504040204" pitchFamily="34" charset="0"/>
                <a:ea typeface="Times New Roman" panose="02020603050405020304" pitchFamily="18" charset="0"/>
              </a:rPr>
              <a:t> at </a:t>
            </a:r>
            <a:r>
              <a:rPr lang="fr-FR" sz="1800" dirty="0" err="1">
                <a:effectLst/>
                <a:latin typeface="Verdana" panose="020B0604030504040204" pitchFamily="34" charset="0"/>
                <a:ea typeface="Times New Roman" panose="02020603050405020304" pitchFamily="18" charset="0"/>
              </a:rPr>
              <a:t>each</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visit</a:t>
            </a:r>
            <a:r>
              <a:rPr lang="fr-FR" sz="1800" dirty="0">
                <a:effectLst/>
                <a:latin typeface="Verdana" panose="020B0604030504040204" pitchFamily="34" charset="0"/>
                <a:ea typeface="Times New Roman" panose="02020603050405020304" pitchFamily="18" charset="0"/>
              </a:rPr>
              <a:t> and </a:t>
            </a:r>
            <a:r>
              <a:rPr lang="fr-FR" sz="1800" dirty="0" err="1">
                <a:effectLst/>
                <a:latin typeface="Verdana" panose="020B0604030504040204" pitchFamily="34" charset="0"/>
                <a:ea typeface="Times New Roman" panose="02020603050405020304" pitchFamily="18" charset="0"/>
              </a:rPr>
              <a:t>there</a:t>
            </a:r>
            <a:r>
              <a:rPr lang="fr-FR" sz="1800" dirty="0">
                <a:effectLst/>
                <a:latin typeface="Verdana" panose="020B0604030504040204" pitchFamily="34" charset="0"/>
                <a:ea typeface="Times New Roman" panose="02020603050405020304" pitchFamily="18" charset="0"/>
              </a:rPr>
              <a:t> are observer </a:t>
            </a:r>
            <a:r>
              <a:rPr lang="fr-FR" sz="1800" dirty="0" err="1">
                <a:effectLst/>
                <a:latin typeface="Verdana" panose="020B0604030504040204" pitchFamily="34" charset="0"/>
                <a:ea typeface="Times New Roman" panose="02020603050405020304" pitchFamily="18" charset="0"/>
              </a:rPr>
              <a:t>effects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depending</a:t>
            </a:r>
            <a:r>
              <a:rPr lang="fr-FR" sz="1800" dirty="0">
                <a:effectLst/>
                <a:latin typeface="Verdana" panose="020B0604030504040204" pitchFamily="34" charset="0"/>
                <a:ea typeface="Times New Roman" panose="02020603050405020304" pitchFamily="18" charset="0"/>
              </a:rPr>
              <a:t> on </a:t>
            </a:r>
            <a:r>
              <a:rPr lang="fr-FR" sz="1800" dirty="0" err="1">
                <a:effectLst/>
                <a:latin typeface="Verdana" panose="020B0604030504040204" pitchFamily="34" charset="0"/>
                <a:ea typeface="Times New Roman" panose="02020603050405020304" pitchFamily="18" charset="0"/>
              </a:rPr>
              <a:t>their</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skills</a:t>
            </a:r>
            <a:r>
              <a:rPr lang="fr-FR" sz="1800" dirty="0">
                <a:effectLst/>
                <a:latin typeface="Verdana" panose="020B0604030504040204" pitchFamily="34" charset="0"/>
                <a:ea typeface="Times New Roman" panose="02020603050405020304" pitchFamily="18" charset="0"/>
              </a:rPr>
              <a:t>.</a:t>
            </a:r>
            <a:endParaRPr lang="fr-BE" sz="1800" dirty="0">
              <a:effectLst/>
              <a:latin typeface="Times New Roman" panose="02020603050405020304" pitchFamily="18" charset="0"/>
              <a:ea typeface="Times New Roman" panose="02020603050405020304" pitchFamily="18" charset="0"/>
            </a:endParaRPr>
          </a:p>
          <a:p>
            <a:pPr algn="just">
              <a:lnSpc>
                <a:spcPct val="150000"/>
              </a:lnSpc>
            </a:pPr>
            <a:r>
              <a:rPr lang="fr-FR" sz="1800" dirty="0">
                <a:effectLst/>
                <a:latin typeface="Verdana" panose="020B0604030504040204" pitchFamily="34" charset="0"/>
                <a:ea typeface="Times New Roman" panose="02020603050405020304" pitchFamily="18" charset="0"/>
              </a:rPr>
              <a:t>And, of course, </a:t>
            </a:r>
            <a:r>
              <a:rPr lang="fr-FR" sz="1800" dirty="0" err="1">
                <a:effectLst/>
                <a:latin typeface="Verdana" panose="020B0604030504040204" pitchFamily="34" charset="0"/>
                <a:ea typeface="Times New Roman" panose="02020603050405020304" pitchFamily="18" charset="0"/>
              </a:rPr>
              <a:t>they</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may</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be</a:t>
            </a:r>
            <a:r>
              <a:rPr lang="fr-FR" sz="1800" dirty="0">
                <a:effectLst/>
                <a:latin typeface="Verdana" panose="020B0604030504040204" pitchFamily="34" charset="0"/>
                <a:ea typeface="Times New Roman" panose="02020603050405020304" pitchFamily="18" charset="0"/>
              </a:rPr>
              <a:t> identification </a:t>
            </a:r>
            <a:r>
              <a:rPr lang="fr-FR" sz="1800" dirty="0" err="1">
                <a:effectLst/>
                <a:latin typeface="Verdana" panose="020B0604030504040204" pitchFamily="34" charset="0"/>
                <a:ea typeface="Times New Roman" panose="02020603050405020304" pitchFamily="18" charset="0"/>
              </a:rPr>
              <a:t>errors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which</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generates</a:t>
            </a:r>
            <a:r>
              <a:rPr lang="fr-FR" sz="1800" dirty="0">
                <a:effectLst/>
                <a:latin typeface="Verdana" panose="020B0604030504040204" pitchFamily="34" charset="0"/>
                <a:ea typeface="Times New Roman" panose="02020603050405020304" pitchFamily="18" charset="0"/>
              </a:rPr>
              <a:t> false positives.</a:t>
            </a:r>
            <a:endParaRPr lang="fr-BE" sz="1800" dirty="0">
              <a:effectLst/>
              <a:latin typeface="Times New Roman" panose="02020603050405020304" pitchFamily="18" charset="0"/>
              <a:ea typeface="Times New Roman" panose="02020603050405020304" pitchFamily="18" charset="0"/>
            </a:endParaRPr>
          </a:p>
          <a:p>
            <a:pPr algn="just">
              <a:lnSpc>
                <a:spcPct val="150000"/>
              </a:lnSpc>
            </a:pPr>
            <a:r>
              <a:rPr lang="fr-FR" sz="1800" dirty="0">
                <a:effectLst/>
                <a:latin typeface="Verdana" panose="020B0604030504040204" pitchFamily="34" charset="0"/>
                <a:ea typeface="Times New Roman" panose="02020603050405020304" pitchFamily="18" charset="0"/>
              </a:rPr>
              <a:t>But </a:t>
            </a:r>
            <a:r>
              <a:rPr lang="fr-BE" sz="1800" dirty="0" err="1">
                <a:effectLst/>
                <a:latin typeface="Verdana" panose="020B0604030504040204" pitchFamily="34" charset="0"/>
                <a:ea typeface="Times New Roman" panose="02020603050405020304" pitchFamily="18" charset="0"/>
              </a:rPr>
              <a:t>could</a:t>
            </a:r>
            <a:r>
              <a:rPr lang="fr-BE" sz="1800" dirty="0">
                <a:effectLst/>
                <a:latin typeface="Verdana" panose="020B0604030504040204" pitchFamily="34" charset="0"/>
                <a:ea typeface="Times New Roman" panose="02020603050405020304" pitchFamily="18" charset="0"/>
              </a:rPr>
              <a:t> </a:t>
            </a:r>
            <a:r>
              <a:rPr lang="fr-BE" sz="1800" dirty="0" err="1">
                <a:effectLst/>
                <a:latin typeface="Verdana" panose="020B0604030504040204" pitchFamily="34" charset="0"/>
                <a:ea typeface="Times New Roman" panose="02020603050405020304" pitchFamily="18" charset="0"/>
              </a:rPr>
              <a:t>lower</a:t>
            </a:r>
            <a:r>
              <a:rPr lang="fr-BE" sz="1800" dirty="0">
                <a:effectLst/>
                <a:latin typeface="Verdana" panose="020B0604030504040204" pitchFamily="34" charset="0"/>
                <a:ea typeface="Times New Roman" panose="02020603050405020304" pitchFamily="18" charset="0"/>
              </a:rPr>
              <a:t> </a:t>
            </a:r>
            <a:r>
              <a:rPr lang="fr-BE" sz="1800" dirty="0" err="1">
                <a:effectLst/>
                <a:latin typeface="Verdana" panose="020B0604030504040204" pitchFamily="34" charset="0"/>
                <a:ea typeface="Times New Roman" panose="02020603050405020304" pitchFamily="18" charset="0"/>
              </a:rPr>
              <a:t>quality</a:t>
            </a:r>
            <a:r>
              <a:rPr lang="fr-BE" sz="1800" dirty="0">
                <a:effectLst/>
                <a:latin typeface="Verdana" panose="020B0604030504040204" pitchFamily="34" charset="0"/>
                <a:ea typeface="Times New Roman" panose="02020603050405020304" pitchFamily="18" charset="0"/>
              </a:rPr>
              <a:t> data </a:t>
            </a:r>
            <a:r>
              <a:rPr lang="fr-BE" sz="1800" dirty="0" err="1">
                <a:effectLst/>
                <a:latin typeface="Verdana" panose="020B0604030504040204" pitchFamily="34" charset="0"/>
                <a:ea typeface="Times New Roman" panose="02020603050405020304" pitchFamily="18" charset="0"/>
              </a:rPr>
              <a:t>be</a:t>
            </a:r>
            <a:r>
              <a:rPr lang="fr-BE" sz="1800" dirty="0">
                <a:effectLst/>
                <a:latin typeface="Verdana" panose="020B0604030504040204" pitchFamily="34" charset="0"/>
                <a:ea typeface="Times New Roman" panose="02020603050405020304" pitchFamily="18" charset="0"/>
              </a:rPr>
              <a:t> </a:t>
            </a:r>
            <a:r>
              <a:rPr lang="fr-BE" sz="1800" dirty="0" err="1">
                <a:effectLst/>
                <a:latin typeface="Verdana" panose="020B0604030504040204" pitchFamily="34" charset="0"/>
                <a:ea typeface="Times New Roman" panose="02020603050405020304" pitchFamily="18" charset="0"/>
              </a:rPr>
              <a:t>compensated</a:t>
            </a:r>
            <a:r>
              <a:rPr lang="fr-BE" sz="1800" dirty="0">
                <a:effectLst/>
                <a:latin typeface="Verdana" panose="020B0604030504040204" pitchFamily="34" charset="0"/>
                <a:ea typeface="Times New Roman" panose="02020603050405020304" pitchFamily="18" charset="0"/>
              </a:rPr>
              <a:t> by data </a:t>
            </a:r>
            <a:r>
              <a:rPr lang="fr-BE" sz="1800" dirty="0" err="1">
                <a:effectLst/>
                <a:latin typeface="Verdana" panose="020B0604030504040204" pitchFamily="34" charset="0"/>
                <a:ea typeface="Times New Roman" panose="02020603050405020304" pitchFamily="18" charset="0"/>
              </a:rPr>
              <a:t>quantity</a:t>
            </a:r>
            <a:r>
              <a:rPr lang="fr-BE" sz="1800" dirty="0">
                <a:effectLst/>
                <a:latin typeface="Times New Roman" panose="02020603050405020304" pitchFamily="18" charset="0"/>
                <a:ea typeface="Times New Roman" panose="02020603050405020304" pitchFamily="18" charset="0"/>
              </a:rPr>
              <a:t> (</a:t>
            </a:r>
            <a:r>
              <a:rPr lang="fr-BE" sz="1800" dirty="0" err="1">
                <a:effectLst/>
                <a:latin typeface="Times New Roman" panose="02020603050405020304" pitchFamily="18" charset="0"/>
                <a:ea typeface="Times New Roman" panose="02020603050405020304" pitchFamily="18" charset="0"/>
              </a:rPr>
              <a:t>quantity</a:t>
            </a:r>
            <a:r>
              <a:rPr lang="fr-BE" sz="1800" dirty="0">
                <a:effectLst/>
                <a:latin typeface="Times New Roman" panose="02020603050405020304" pitchFamily="18" charset="0"/>
                <a:ea typeface="Times New Roman" panose="02020603050405020304" pitchFamily="18" charset="0"/>
              </a:rPr>
              <a:t> </a:t>
            </a:r>
            <a:r>
              <a:rPr lang="fr-BE" sz="1800" dirty="0" err="1">
                <a:effectLst/>
                <a:latin typeface="Times New Roman" panose="02020603050405020304" pitchFamily="18" charset="0"/>
                <a:ea typeface="Times New Roman" panose="02020603050405020304" pitchFamily="18" charset="0"/>
              </a:rPr>
              <a:t>being</a:t>
            </a:r>
            <a:r>
              <a:rPr lang="fr-BE" sz="1800" dirty="0">
                <a:effectLst/>
                <a:latin typeface="Times New Roman" panose="02020603050405020304" pitchFamily="18" charset="0"/>
                <a:ea typeface="Times New Roman" panose="02020603050405020304" pitchFamily="18" charset="0"/>
              </a:rPr>
              <a:t> one of the main </a:t>
            </a:r>
            <a:r>
              <a:rPr lang="fr-BE" sz="1800" dirty="0" err="1">
                <a:effectLst/>
                <a:latin typeface="Times New Roman" panose="02020603050405020304" pitchFamily="18" charset="0"/>
                <a:ea typeface="Times New Roman" panose="02020603050405020304" pitchFamily="18" charset="0"/>
              </a:rPr>
              <a:t>advantages</a:t>
            </a:r>
            <a:r>
              <a:rPr lang="fr-BE" sz="1800" dirty="0">
                <a:effectLst/>
                <a:latin typeface="Times New Roman" panose="02020603050405020304" pitchFamily="18" charset="0"/>
                <a:ea typeface="Times New Roman" panose="02020603050405020304" pitchFamily="18" charset="0"/>
              </a:rPr>
              <a:t> of </a:t>
            </a:r>
            <a:r>
              <a:rPr lang="fr-BE" sz="1800" dirty="0" err="1">
                <a:effectLst/>
                <a:latin typeface="Times New Roman" panose="02020603050405020304" pitchFamily="18" charset="0"/>
                <a:ea typeface="Times New Roman" panose="02020603050405020304" pitchFamily="18" charset="0"/>
              </a:rPr>
              <a:t>citizen</a:t>
            </a:r>
            <a:r>
              <a:rPr lang="fr-BE" sz="1800" dirty="0">
                <a:effectLst/>
                <a:latin typeface="Times New Roman" panose="02020603050405020304" pitchFamily="18" charset="0"/>
                <a:ea typeface="Times New Roman" panose="02020603050405020304" pitchFamily="18" charset="0"/>
              </a:rPr>
              <a:t> data) ?</a:t>
            </a:r>
          </a:p>
          <a:p>
            <a:endParaRPr lang="fr-BE" dirty="0"/>
          </a:p>
        </p:txBody>
      </p:sp>
      <p:sp>
        <p:nvSpPr>
          <p:cNvPr id="4" name="Espace réservé du numéro de diapositive 3"/>
          <p:cNvSpPr>
            <a:spLocks noGrp="1"/>
          </p:cNvSpPr>
          <p:nvPr>
            <p:ph type="sldNum" sz="quarter" idx="5"/>
          </p:nvPr>
        </p:nvSpPr>
        <p:spPr/>
        <p:txBody>
          <a:bodyPr/>
          <a:lstStyle/>
          <a:p>
            <a:pPr>
              <a:defRPr/>
            </a:pPr>
            <a:fld id="{171F7E1E-5AC1-4787-A819-F90404ED3223}" type="slidenum">
              <a:rPr lang="de-DE" smtClean="0"/>
              <a:pPr>
                <a:defRPr/>
              </a:pPr>
              <a:t>6</a:t>
            </a:fld>
            <a:endParaRPr lang="de-DE"/>
          </a:p>
        </p:txBody>
      </p:sp>
    </p:spTree>
    <p:extLst>
      <p:ext uri="{BB962C8B-B14F-4D97-AF65-F5344CB8AC3E}">
        <p14:creationId xmlns:p14="http://schemas.microsoft.com/office/powerpoint/2010/main" val="2070665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50000"/>
              </a:lnSpc>
            </a:pPr>
            <a:r>
              <a:rPr lang="en-GB" sz="1800" dirty="0">
                <a:effectLst/>
                <a:latin typeface="Verdana" panose="020B0604030504040204" pitchFamily="34" charset="0"/>
                <a:ea typeface="Times New Roman" panose="02020603050405020304" pitchFamily="18" charset="0"/>
              </a:rPr>
              <a:t>Here, I present you some first results of a statistical treatment done on winter bird counts in gardens throughout Wallonia for two decades. We did not use abundances of birds in gardens, but just occurrences of species and, thus, estimated their trends in frequency.</a:t>
            </a:r>
            <a:endParaRPr lang="fr-BE" sz="1800" dirty="0">
              <a:effectLst/>
              <a:latin typeface="Times New Roman" panose="02020603050405020304" pitchFamily="18" charset="0"/>
              <a:ea typeface="Times New Roman" panose="02020603050405020304" pitchFamily="18" charset="0"/>
            </a:endParaRPr>
          </a:p>
          <a:p>
            <a:pPr algn="just">
              <a:lnSpc>
                <a:spcPct val="150000"/>
              </a:lnSpc>
            </a:pPr>
            <a:r>
              <a:rPr lang="en-GB" sz="1800" dirty="0">
                <a:effectLst/>
                <a:latin typeface="Verdana" panose="020B0604030504040204" pitchFamily="34" charset="0"/>
                <a:ea typeface="Times New Roman" panose="02020603050405020304" pitchFamily="18" charset="0"/>
              </a:rPr>
              <a:t>The results are quite interesting as they provide clear trends for 55 common and widespread species (with three examples shown here). </a:t>
            </a:r>
            <a:endParaRPr lang="fr-BE" sz="1800" dirty="0">
              <a:effectLst/>
              <a:latin typeface="Times New Roman" panose="02020603050405020304" pitchFamily="18" charset="0"/>
              <a:ea typeface="Times New Roman" panose="02020603050405020304" pitchFamily="18" charset="0"/>
            </a:endParaRPr>
          </a:p>
          <a:p>
            <a:pPr algn="just">
              <a:lnSpc>
                <a:spcPct val="150000"/>
              </a:lnSpc>
            </a:pPr>
            <a:r>
              <a:rPr lang="en-GB" sz="1800" dirty="0">
                <a:effectLst/>
                <a:latin typeface="Verdana" panose="020B0604030504040204" pitchFamily="34" charset="0"/>
                <a:ea typeface="Times New Roman" panose="02020603050405020304" pitchFamily="18" charset="0"/>
              </a:rPr>
              <a:t>You can notice narrow confidence intervals, because the number of gardens surveyed is huge (in the thousands).</a:t>
            </a:r>
            <a:endParaRPr lang="fr-BE" sz="1800" dirty="0">
              <a:effectLst/>
              <a:latin typeface="Times New Roman" panose="02020603050405020304" pitchFamily="18" charset="0"/>
              <a:ea typeface="Times New Roman" panose="02020603050405020304" pitchFamily="18" charset="0"/>
            </a:endParaRPr>
          </a:p>
          <a:p>
            <a:pPr algn="just">
              <a:lnSpc>
                <a:spcPct val="150000"/>
              </a:lnSpc>
            </a:pPr>
            <a:r>
              <a:rPr lang="en-GB" sz="1800" dirty="0">
                <a:effectLst/>
                <a:latin typeface="Verdana" panose="020B0604030504040204" pitchFamily="34" charset="0"/>
                <a:ea typeface="Times New Roman" panose="02020603050405020304" pitchFamily="18" charset="0"/>
              </a:rPr>
              <a:t>So, for common species, this kind of scheme is proving very successful and the data (more than 2 millions until now) can be analysed quite easily.</a:t>
            </a:r>
            <a:endParaRPr lang="fr-BE" sz="1800" dirty="0">
              <a:effectLst/>
              <a:latin typeface="Times New Roman" panose="02020603050405020304" pitchFamily="18" charset="0"/>
              <a:ea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pPr>
              <a:defRPr/>
            </a:pPr>
            <a:fld id="{171F7E1E-5AC1-4787-A819-F90404ED3223}" type="slidenum">
              <a:rPr lang="de-DE" smtClean="0"/>
              <a:pPr>
                <a:defRPr/>
              </a:pPr>
              <a:t>7</a:t>
            </a:fld>
            <a:endParaRPr lang="de-DE"/>
          </a:p>
        </p:txBody>
      </p:sp>
    </p:spTree>
    <p:extLst>
      <p:ext uri="{BB962C8B-B14F-4D97-AF65-F5344CB8AC3E}">
        <p14:creationId xmlns:p14="http://schemas.microsoft.com/office/powerpoint/2010/main" val="1298768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50000"/>
              </a:lnSpc>
            </a:pPr>
            <a:r>
              <a:rPr lang="fr-FR" sz="1800" dirty="0" err="1">
                <a:effectLst/>
                <a:latin typeface="Verdana" panose="020B0604030504040204" pitchFamily="34" charset="0"/>
                <a:ea typeface="Times New Roman" panose="02020603050405020304" pitchFamily="18" charset="0"/>
              </a:rPr>
              <a:t>Now</a:t>
            </a:r>
            <a:r>
              <a:rPr lang="fr-FR" sz="1800" dirty="0">
                <a:effectLst/>
                <a:latin typeface="Verdana" panose="020B0604030504040204" pitchFamily="34" charset="0"/>
                <a:ea typeface="Times New Roman" panose="02020603050405020304" pitchFamily="18" charset="0"/>
              </a:rPr>
              <a:t>, can </a:t>
            </a:r>
            <a:r>
              <a:rPr lang="fr-FR" sz="1800" dirty="0" err="1">
                <a:effectLst/>
                <a:latin typeface="Verdana" panose="020B0604030504040204" pitchFamily="34" charset="0"/>
                <a:ea typeface="Times New Roman" panose="02020603050405020304" pitchFamily="18" charset="0"/>
              </a:rPr>
              <a:t>we</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say</a:t>
            </a:r>
            <a:r>
              <a:rPr lang="fr-FR" sz="1800" dirty="0">
                <a:effectLst/>
                <a:latin typeface="Verdana" panose="020B0604030504040204" pitchFamily="34" charset="0"/>
                <a:ea typeface="Times New Roman" panose="02020603050405020304" pitchFamily="18" charset="0"/>
              </a:rPr>
              <a:t> the </a:t>
            </a:r>
            <a:r>
              <a:rPr lang="fr-FR" sz="1800" dirty="0" err="1">
                <a:effectLst/>
                <a:latin typeface="Verdana" panose="020B0604030504040204" pitchFamily="34" charset="0"/>
                <a:ea typeface="Times New Roman" panose="02020603050405020304" pitchFamily="18" charset="0"/>
              </a:rPr>
              <a:t>same</a:t>
            </a:r>
            <a:r>
              <a:rPr lang="fr-FR" sz="1800" dirty="0">
                <a:effectLst/>
                <a:latin typeface="Verdana" panose="020B0604030504040204" pitchFamily="34" charset="0"/>
                <a:ea typeface="Times New Roman" panose="02020603050405020304" pitchFamily="18" charset="0"/>
              </a:rPr>
              <a:t> for </a:t>
            </a:r>
            <a:r>
              <a:rPr lang="fr-FR" sz="1800" dirty="0" err="1">
                <a:effectLst/>
                <a:latin typeface="Verdana" panose="020B0604030504040204" pitchFamily="34" charset="0"/>
                <a:ea typeface="Times New Roman" panose="02020603050405020304" pitchFamily="18" charset="0"/>
              </a:rPr>
              <a:t>opportunistic</a:t>
            </a:r>
            <a:r>
              <a:rPr lang="fr-FR" sz="1800" dirty="0">
                <a:effectLst/>
                <a:latin typeface="Verdana" panose="020B0604030504040204" pitchFamily="34" charset="0"/>
                <a:ea typeface="Times New Roman" panose="02020603050405020304" pitchFamily="18" charset="0"/>
              </a:rPr>
              <a:t> data ?</a:t>
            </a:r>
            <a:endParaRPr lang="fr-BE" sz="1800" dirty="0">
              <a:effectLst/>
              <a:latin typeface="Times New Roman" panose="02020603050405020304" pitchFamily="18" charset="0"/>
              <a:ea typeface="Times New Roman" panose="02020603050405020304" pitchFamily="18" charset="0"/>
            </a:endParaRPr>
          </a:p>
          <a:p>
            <a:pPr algn="just">
              <a:lnSpc>
                <a:spcPct val="150000"/>
              </a:lnSpc>
            </a:pPr>
            <a:r>
              <a:rPr lang="fr-FR" sz="1800" dirty="0">
                <a:effectLst/>
                <a:latin typeface="Verdana" panose="020B0604030504040204" pitchFamily="34" charset="0"/>
                <a:ea typeface="Times New Roman" panose="02020603050405020304" pitchFamily="18" charset="0"/>
              </a:rPr>
              <a:t>First, </a:t>
            </a:r>
            <a:r>
              <a:rPr lang="fr-FR" sz="1800" dirty="0" err="1">
                <a:effectLst/>
                <a:latin typeface="Verdana" panose="020B0604030504040204" pitchFamily="34" charset="0"/>
                <a:ea typeface="Times New Roman" panose="02020603050405020304" pitchFamily="18" charset="0"/>
              </a:rPr>
              <a:t>this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kind</a:t>
            </a:r>
            <a:r>
              <a:rPr lang="fr-FR" sz="1800" dirty="0">
                <a:effectLst/>
                <a:latin typeface="Verdana" panose="020B0604030504040204" pitchFamily="34" charset="0"/>
                <a:ea typeface="Times New Roman" panose="02020603050405020304" pitchFamily="18" charset="0"/>
              </a:rPr>
              <a:t> of data </a:t>
            </a:r>
            <a:r>
              <a:rPr lang="fr-FR" sz="1800" dirty="0" err="1">
                <a:effectLst/>
                <a:latin typeface="Verdana" panose="020B0604030504040204" pitchFamily="34" charset="0"/>
                <a:ea typeface="Times New Roman" panose="02020603050405020304" pitchFamily="18" charset="0"/>
              </a:rPr>
              <a:t>suffer</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from</a:t>
            </a:r>
            <a:r>
              <a:rPr lang="fr-FR" sz="1800" dirty="0">
                <a:effectLst/>
                <a:latin typeface="Verdana" panose="020B0604030504040204" pitchFamily="34" charset="0"/>
                <a:ea typeface="Times New Roman" panose="02020603050405020304" pitchFamily="18" charset="0"/>
              </a:rPr>
              <a:t> the </a:t>
            </a:r>
            <a:r>
              <a:rPr lang="fr-FR" sz="1800" dirty="0" err="1">
                <a:effectLst/>
                <a:latin typeface="Verdana" panose="020B0604030504040204" pitchFamily="34" charset="0"/>
                <a:ea typeface="Times New Roman" panose="02020603050405020304" pitchFamily="18" charset="0"/>
              </a:rPr>
              <a:t>same</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biases</a:t>
            </a:r>
            <a:r>
              <a:rPr lang="fr-FR" sz="1800" dirty="0">
                <a:effectLst/>
                <a:latin typeface="Verdana" panose="020B0604030504040204" pitchFamily="34" charset="0"/>
                <a:ea typeface="Times New Roman" panose="02020603050405020304" pitchFamily="18" charset="0"/>
              </a:rPr>
              <a:t> and </a:t>
            </a:r>
            <a:r>
              <a:rPr lang="fr-FR" sz="1800" dirty="0" err="1">
                <a:effectLst/>
                <a:latin typeface="Verdana" panose="020B0604030504040204" pitchFamily="34" charset="0"/>
                <a:ea typeface="Times New Roman" panose="02020603050405020304" pitchFamily="18" charset="0"/>
              </a:rPr>
              <a:t>errors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than</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standardized</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ones</a:t>
            </a:r>
            <a:r>
              <a:rPr lang="fr-FR" sz="1800" dirty="0">
                <a:effectLst/>
                <a:latin typeface="Verdana" panose="020B0604030504040204" pitchFamily="34" charset="0"/>
                <a:ea typeface="Times New Roman" panose="02020603050405020304" pitchFamily="18" charset="0"/>
              </a:rPr>
              <a:t>. </a:t>
            </a:r>
            <a:endParaRPr lang="fr-BE" sz="1800" dirty="0">
              <a:effectLst/>
              <a:latin typeface="Times New Roman" panose="02020603050405020304" pitchFamily="18" charset="0"/>
              <a:ea typeface="Times New Roman" panose="02020603050405020304" pitchFamily="18" charset="0"/>
            </a:endParaRPr>
          </a:p>
          <a:p>
            <a:pPr algn="just">
              <a:lnSpc>
                <a:spcPct val="150000"/>
              </a:lnSpc>
            </a:pPr>
            <a:r>
              <a:rPr lang="fr-FR" sz="1800" dirty="0">
                <a:effectLst/>
                <a:latin typeface="Verdana" panose="020B0604030504040204" pitchFamily="34" charset="0"/>
                <a:ea typeface="Times New Roman" panose="02020603050405020304" pitchFamily="18" charset="0"/>
              </a:rPr>
              <a:t>But </a:t>
            </a:r>
            <a:r>
              <a:rPr lang="fr-FR" sz="1800" dirty="0" err="1">
                <a:effectLst/>
                <a:latin typeface="Verdana" panose="020B0604030504040204" pitchFamily="34" charset="0"/>
                <a:ea typeface="Times New Roman" panose="02020603050405020304" pitchFamily="18" charset="0"/>
              </a:rPr>
              <a:t>two</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other</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biases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add</a:t>
            </a:r>
            <a:r>
              <a:rPr lang="fr-FR" sz="1800" dirty="0">
                <a:effectLst/>
                <a:latin typeface="Verdana" panose="020B0604030504040204" pitchFamily="34" charset="0"/>
                <a:ea typeface="Times New Roman" panose="02020603050405020304" pitchFamily="18" charset="0"/>
              </a:rPr>
              <a:t> to </a:t>
            </a:r>
            <a:r>
              <a:rPr lang="fr-FR" sz="1800" dirty="0" err="1">
                <a:effectLst/>
                <a:latin typeface="Verdana" panose="020B0604030504040204" pitchFamily="34" charset="0"/>
                <a:ea typeface="Times New Roman" panose="02020603050405020304" pitchFamily="18" charset="0"/>
              </a:rPr>
              <a:t>them</a:t>
            </a:r>
            <a:r>
              <a:rPr lang="fr-FR" sz="1800" dirty="0">
                <a:effectLst/>
                <a:latin typeface="Verdana" panose="020B0604030504040204" pitchFamily="34" charset="0"/>
                <a:ea typeface="Times New Roman" panose="02020603050405020304" pitchFamily="18" charset="0"/>
              </a:rPr>
              <a:t> :</a:t>
            </a:r>
            <a:endParaRPr lang="fr-BE" sz="18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Symbol" panose="05050102010706020507" pitchFamily="18" charset="2"/>
              <a:buChar char=""/>
            </a:pPr>
            <a:r>
              <a:rPr lang="fr-FR" sz="1800" dirty="0" err="1">
                <a:effectLst/>
                <a:latin typeface="Verdana" panose="020B0604030504040204" pitchFamily="34" charset="0"/>
                <a:ea typeface="Times New Roman" panose="02020603050405020304" pitchFamily="18" charset="0"/>
              </a:rPr>
              <a:t>field</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methods</a:t>
            </a:r>
            <a:r>
              <a:rPr lang="fr-FR" sz="1800" dirty="0">
                <a:effectLst/>
                <a:latin typeface="Verdana" panose="020B0604030504040204" pitchFamily="34" charset="0"/>
                <a:ea typeface="Times New Roman" panose="02020603050405020304" pitchFamily="18" charset="0"/>
              </a:rPr>
              <a:t> and </a:t>
            </a:r>
            <a:r>
              <a:rPr lang="fr-FR" sz="1800" dirty="0" err="1">
                <a:effectLst/>
                <a:latin typeface="Verdana" panose="020B0604030504040204" pitchFamily="34" charset="0"/>
                <a:ea typeface="Times New Roman" panose="02020603050405020304" pitchFamily="18" charset="0"/>
              </a:rPr>
              <a:t>intensity</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vary</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between</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observers</a:t>
            </a:r>
            <a:r>
              <a:rPr lang="fr-FR" sz="1800" dirty="0">
                <a:effectLst/>
                <a:latin typeface="Verdana" panose="020B0604030504040204" pitchFamily="34" charset="0"/>
                <a:ea typeface="Times New Roman" panose="02020603050405020304" pitchFamily="18" charset="0"/>
              </a:rPr>
              <a:t> and </a:t>
            </a:r>
            <a:r>
              <a:rPr lang="fr-FR" sz="1800" dirty="0" err="1">
                <a:effectLst/>
                <a:latin typeface="Verdana" panose="020B0604030504040204" pitchFamily="34" charset="0"/>
                <a:ea typeface="Times New Roman" panose="02020603050405020304" pitchFamily="18" charset="0"/>
              </a:rPr>
              <a:t>visits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which</a:t>
            </a:r>
            <a:r>
              <a:rPr lang="fr-FR" sz="1800" dirty="0">
                <a:effectLst/>
                <a:latin typeface="Verdana" panose="020B0604030504040204" pitchFamily="34" charset="0"/>
                <a:ea typeface="Times New Roman" panose="02020603050405020304" pitchFamily="18" charset="0"/>
              </a:rPr>
              <a:t> can </a:t>
            </a:r>
            <a:r>
              <a:rPr lang="fr-FR" sz="1800" dirty="0" err="1">
                <a:effectLst/>
                <a:latin typeface="Verdana" panose="020B0604030504040204" pitchFamily="34" charset="0"/>
                <a:ea typeface="Times New Roman" panose="02020603050405020304" pitchFamily="18" charset="0"/>
              </a:rPr>
              <a:t>be</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called</a:t>
            </a:r>
            <a:r>
              <a:rPr lang="fr-FR" sz="1800" dirty="0">
                <a:effectLst/>
                <a:latin typeface="Verdana" panose="020B0604030504040204" pitchFamily="34" charset="0"/>
                <a:ea typeface="Times New Roman" panose="02020603050405020304" pitchFamily="18" charset="0"/>
              </a:rPr>
              <a:t> « </a:t>
            </a:r>
            <a:r>
              <a:rPr lang="fr-FR" sz="1800" dirty="0" err="1">
                <a:effectLst/>
                <a:latin typeface="Verdana" panose="020B0604030504040204" pitchFamily="34" charset="0"/>
                <a:ea typeface="Times New Roman" panose="02020603050405020304" pitchFamily="18" charset="0"/>
              </a:rPr>
              <a:t>methodological</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bias</a:t>
            </a:r>
            <a:r>
              <a:rPr lang="fr-FR" sz="1800" dirty="0">
                <a:effectLst/>
                <a:latin typeface="Verdana" panose="020B0604030504040204" pitchFamily="34" charset="0"/>
                <a:ea typeface="Times New Roman" panose="02020603050405020304" pitchFamily="18" charset="0"/>
              </a:rPr>
              <a:t> », and</a:t>
            </a:r>
            <a:endParaRPr lang="fr-BE" sz="18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Symbol" panose="05050102010706020507" pitchFamily="18" charset="2"/>
              <a:buChar char=""/>
            </a:pPr>
            <a:r>
              <a:rPr lang="fr-FR" sz="1800" dirty="0">
                <a:effectLst/>
                <a:latin typeface="Verdana" panose="020B0604030504040204" pitchFamily="34" charset="0"/>
                <a:ea typeface="Times New Roman" panose="02020603050405020304" pitchFamily="18" charset="0"/>
              </a:rPr>
              <a:t>not all </a:t>
            </a:r>
            <a:r>
              <a:rPr lang="fr-FR" sz="1800" dirty="0" err="1">
                <a:effectLst/>
                <a:latin typeface="Verdana" panose="020B0604030504040204" pitchFamily="34" charset="0"/>
                <a:ea typeface="Times New Roman" panose="02020603050405020304" pitchFamily="18" charset="0"/>
              </a:rPr>
              <a:t>species</a:t>
            </a:r>
            <a:r>
              <a:rPr lang="fr-FR" sz="1800" dirty="0">
                <a:effectLst/>
                <a:latin typeface="Verdana" panose="020B0604030504040204" pitchFamily="34" charset="0"/>
                <a:ea typeface="Times New Roman" panose="02020603050405020304" pitchFamily="18" charset="0"/>
              </a:rPr>
              <a:t> are </a:t>
            </a:r>
            <a:r>
              <a:rPr lang="fr-FR" sz="1800" dirty="0" err="1">
                <a:effectLst/>
                <a:latin typeface="Verdana" panose="020B0604030504040204" pitchFamily="34" charset="0"/>
                <a:ea typeface="Times New Roman" panose="02020603050405020304" pitchFamily="18" charset="0"/>
              </a:rPr>
              <a:t>systematically</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reported</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generating</a:t>
            </a:r>
            <a:r>
              <a:rPr lang="fr-FR" sz="1800" dirty="0">
                <a:effectLst/>
                <a:latin typeface="Verdana" panose="020B0604030504040204" pitchFamily="34" charset="0"/>
                <a:ea typeface="Times New Roman" panose="02020603050405020304" pitchFamily="18" charset="0"/>
              </a:rPr>
              <a:t> a « </a:t>
            </a:r>
            <a:r>
              <a:rPr lang="fr-FR" sz="1800" dirty="0" err="1">
                <a:effectLst/>
                <a:latin typeface="Verdana" panose="020B0604030504040204" pitchFamily="34" charset="0"/>
                <a:ea typeface="Times New Roman" panose="02020603050405020304" pitchFamily="18" charset="0"/>
              </a:rPr>
              <a:t>reporting</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bias</a:t>
            </a:r>
            <a:r>
              <a:rPr lang="fr-FR" sz="1800" dirty="0">
                <a:effectLst/>
                <a:latin typeface="Verdana" panose="020B0604030504040204" pitchFamily="34" charset="0"/>
                <a:ea typeface="Times New Roman" panose="02020603050405020304" pitchFamily="18" charset="0"/>
              </a:rPr>
              <a:t> ».</a:t>
            </a:r>
            <a:endParaRPr lang="fr-BE" sz="1800" dirty="0">
              <a:effectLst/>
              <a:latin typeface="Times New Roman" panose="02020603050405020304" pitchFamily="18" charset="0"/>
              <a:ea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pPr>
              <a:defRPr/>
            </a:pPr>
            <a:fld id="{171F7E1E-5AC1-4787-A819-F90404ED3223}" type="slidenum">
              <a:rPr lang="de-DE" smtClean="0"/>
              <a:pPr>
                <a:defRPr/>
              </a:pPr>
              <a:t>8</a:t>
            </a:fld>
            <a:endParaRPr lang="de-DE"/>
          </a:p>
        </p:txBody>
      </p:sp>
    </p:spTree>
    <p:extLst>
      <p:ext uri="{BB962C8B-B14F-4D97-AF65-F5344CB8AC3E}">
        <p14:creationId xmlns:p14="http://schemas.microsoft.com/office/powerpoint/2010/main" val="3891074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50000"/>
              </a:lnSpc>
            </a:pPr>
            <a:r>
              <a:rPr lang="fr-FR" sz="1800" dirty="0">
                <a:effectLst/>
                <a:latin typeface="Verdana" panose="020B0604030504040204" pitchFamily="34" charset="0"/>
                <a:ea typeface="Times New Roman" panose="02020603050405020304" pitchFamily="18" charset="0"/>
              </a:rPr>
              <a:t>So, how to deal </a:t>
            </a:r>
            <a:r>
              <a:rPr lang="fr-FR" sz="1800" dirty="0" err="1">
                <a:effectLst/>
                <a:latin typeface="Verdana" panose="020B0604030504040204" pitchFamily="34" charset="0"/>
                <a:ea typeface="Times New Roman" panose="02020603050405020304" pitchFamily="18" charset="0"/>
              </a:rPr>
              <a:t>with</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these</a:t>
            </a:r>
            <a:r>
              <a:rPr lang="fr-FR" sz="1800" dirty="0">
                <a:effectLst/>
                <a:latin typeface="Verdana" panose="020B0604030504040204" pitchFamily="34" charset="0"/>
                <a:ea typeface="Times New Roman" panose="02020603050405020304" pitchFamily="18" charset="0"/>
              </a:rPr>
              <a:t> data </a:t>
            </a:r>
            <a:r>
              <a:rPr lang="fr-FR" sz="1800" dirty="0" err="1">
                <a:effectLst/>
                <a:latin typeface="Verdana" panose="020B0604030504040204" pitchFamily="34" charset="0"/>
                <a:ea typeface="Times New Roman" panose="02020603050405020304" pitchFamily="18" charset="0"/>
              </a:rPr>
              <a:t>biases</a:t>
            </a:r>
            <a:r>
              <a:rPr lang="fr-FR" sz="1800" dirty="0">
                <a:effectLst/>
                <a:latin typeface="Verdana" panose="020B0604030504040204" pitchFamily="34" charset="0"/>
                <a:ea typeface="Times New Roman" panose="02020603050405020304" pitchFamily="18" charset="0"/>
              </a:rPr>
              <a:t> for trend </a:t>
            </a:r>
            <a:r>
              <a:rPr lang="fr-FR" sz="1800" dirty="0" err="1">
                <a:effectLst/>
                <a:latin typeface="Verdana" panose="020B0604030504040204" pitchFamily="34" charset="0"/>
                <a:ea typeface="Times New Roman" panose="02020603050405020304" pitchFamily="18" charset="0"/>
              </a:rPr>
              <a:t>analyzes</a:t>
            </a:r>
            <a:r>
              <a:rPr lang="fr-FR" sz="1800" dirty="0">
                <a:effectLst/>
                <a:latin typeface="Verdana" panose="020B0604030504040204" pitchFamily="34" charset="0"/>
                <a:ea typeface="Times New Roman" panose="02020603050405020304" pitchFamily="18" charset="0"/>
              </a:rPr>
              <a:t> ?</a:t>
            </a:r>
            <a:endParaRPr lang="fr-BE" sz="1800" dirty="0">
              <a:effectLst/>
              <a:latin typeface="Times New Roman" panose="02020603050405020304" pitchFamily="18" charset="0"/>
              <a:ea typeface="Times New Roman" panose="02020603050405020304" pitchFamily="18" charset="0"/>
            </a:endParaRPr>
          </a:p>
          <a:p>
            <a:pPr>
              <a:lnSpc>
                <a:spcPct val="150000"/>
              </a:lnSpc>
            </a:pPr>
            <a:r>
              <a:rPr lang="fr-FR" sz="1800" dirty="0">
                <a:effectLst/>
                <a:latin typeface="Verdana" panose="020B0604030504040204" pitchFamily="34" charset="0"/>
                <a:ea typeface="Times New Roman" panose="02020603050405020304" pitchFamily="18" charset="0"/>
              </a:rPr>
              <a:t>I </a:t>
            </a:r>
            <a:r>
              <a:rPr lang="fr-FR" sz="1800" dirty="0" err="1">
                <a:effectLst/>
                <a:latin typeface="Verdana" panose="020B0604030504040204" pitchFamily="34" charset="0"/>
                <a:ea typeface="Times New Roman" panose="02020603050405020304" pitchFamily="18" charset="0"/>
              </a:rPr>
              <a:t>see</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three</a:t>
            </a:r>
            <a:r>
              <a:rPr lang="fr-FR" sz="1800" dirty="0">
                <a:effectLst/>
                <a:latin typeface="Verdana" panose="020B0604030504040204" pitchFamily="34" charset="0"/>
                <a:ea typeface="Times New Roman" panose="02020603050405020304" pitchFamily="18" charset="0"/>
              </a:rPr>
              <a:t> key points.</a:t>
            </a:r>
            <a:endParaRPr lang="fr-BE" sz="1800" dirty="0">
              <a:effectLst/>
              <a:latin typeface="Times New Roman" panose="02020603050405020304" pitchFamily="18" charset="0"/>
              <a:ea typeface="Times New Roman" panose="02020603050405020304" pitchFamily="18" charset="0"/>
            </a:endParaRPr>
          </a:p>
          <a:p>
            <a:pPr algn="just">
              <a:lnSpc>
                <a:spcPct val="150000"/>
              </a:lnSpc>
            </a:pPr>
            <a:r>
              <a:rPr lang="fr-FR" sz="1800" dirty="0">
                <a:effectLst/>
                <a:latin typeface="Verdana" panose="020B0604030504040204" pitchFamily="34" charset="0"/>
                <a:ea typeface="Times New Roman" panose="02020603050405020304" pitchFamily="18" charset="0"/>
              </a:rPr>
              <a:t>First : </a:t>
            </a:r>
            <a:r>
              <a:rPr lang="fr-FR" sz="1800" dirty="0" err="1">
                <a:effectLst/>
                <a:latin typeface="Verdana" panose="020B0604030504040204" pitchFamily="34" charset="0"/>
                <a:ea typeface="Times New Roman" panose="02020603050405020304" pitchFamily="18" charset="0"/>
              </a:rPr>
              <a:t>abundance</a:t>
            </a:r>
            <a:r>
              <a:rPr lang="fr-FR" sz="1800" dirty="0">
                <a:effectLst/>
                <a:latin typeface="Verdana" panose="020B0604030504040204" pitchFamily="34" charset="0"/>
                <a:ea typeface="Times New Roman" panose="02020603050405020304" pitchFamily="18" charset="0"/>
              </a:rPr>
              <a:t> data are not usable and </a:t>
            </a:r>
            <a:r>
              <a:rPr lang="fr-FR" sz="1800" dirty="0" err="1">
                <a:effectLst/>
                <a:latin typeface="Verdana" panose="020B0604030504040204" pitchFamily="34" charset="0"/>
                <a:ea typeface="Times New Roman" panose="02020603050405020304" pitchFamily="18" charset="0"/>
              </a:rPr>
              <a:t>it</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is</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needed</a:t>
            </a:r>
            <a:r>
              <a:rPr lang="fr-FR" sz="1800" dirty="0">
                <a:effectLst/>
                <a:latin typeface="Verdana" panose="020B0604030504040204" pitchFamily="34" charset="0"/>
                <a:ea typeface="Times New Roman" panose="02020603050405020304" pitchFamily="18" charset="0"/>
              </a:rPr>
              <a:t> to </a:t>
            </a:r>
            <a:r>
              <a:rPr lang="fr-FR" sz="1800" dirty="0" err="1">
                <a:effectLst/>
                <a:latin typeface="Verdana" panose="020B0604030504040204" pitchFamily="34" charset="0"/>
                <a:ea typeface="Times New Roman" panose="02020603050405020304" pitchFamily="18" charset="0"/>
              </a:rPr>
              <a:t>work</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with</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presence</a:t>
            </a:r>
            <a:r>
              <a:rPr lang="fr-FR" sz="1800" dirty="0">
                <a:effectLst/>
                <a:latin typeface="Verdana" panose="020B0604030504040204" pitchFamily="34" charset="0"/>
                <a:ea typeface="Times New Roman" panose="02020603050405020304" pitchFamily="18" charset="0"/>
              </a:rPr>
              <a:t>/absence…or, more </a:t>
            </a:r>
            <a:r>
              <a:rPr lang="fr-FR" sz="1800" dirty="0" err="1">
                <a:effectLst/>
                <a:latin typeface="Verdana" panose="020B0604030504040204" pitchFamily="34" charset="0"/>
                <a:ea typeface="Times New Roman" panose="02020603050405020304" pitchFamily="18" charset="0"/>
              </a:rPr>
              <a:t>correctly</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with</a:t>
            </a:r>
            <a:r>
              <a:rPr lang="fr-FR" sz="1800" dirty="0">
                <a:effectLst/>
                <a:latin typeface="Verdana" panose="020B0604030504040204" pitchFamily="34" charset="0"/>
                <a:ea typeface="Times New Roman" panose="02020603050405020304" pitchFamily="18" charset="0"/>
              </a:rPr>
              <a:t> </a:t>
            </a:r>
            <a:r>
              <a:rPr lang="fr-FR" sz="1800" dirty="0" err="1">
                <a:effectLst/>
                <a:latin typeface="Verdana" panose="020B0604030504040204" pitchFamily="34" charset="0"/>
                <a:ea typeface="Times New Roman" panose="02020603050405020304" pitchFamily="18" charset="0"/>
              </a:rPr>
              <a:t>detection</a:t>
            </a:r>
            <a:r>
              <a:rPr lang="fr-FR" sz="1800" dirty="0">
                <a:effectLst/>
                <a:latin typeface="Verdana" panose="020B0604030504040204" pitchFamily="34" charset="0"/>
                <a:ea typeface="Times New Roman" panose="02020603050405020304" pitchFamily="18" charset="0"/>
              </a:rPr>
              <a:t>/non-</a:t>
            </a:r>
            <a:r>
              <a:rPr lang="fr-FR" sz="1800" dirty="0" err="1">
                <a:effectLst/>
                <a:latin typeface="Verdana" panose="020B0604030504040204" pitchFamily="34" charset="0"/>
                <a:ea typeface="Times New Roman" panose="02020603050405020304" pitchFamily="18" charset="0"/>
              </a:rPr>
              <a:t>detection</a:t>
            </a:r>
            <a:r>
              <a:rPr lang="fr-FR" sz="1800" dirty="0">
                <a:effectLst/>
                <a:latin typeface="Verdana" panose="020B0604030504040204" pitchFamily="34" charset="0"/>
                <a:ea typeface="Times New Roman" panose="02020603050405020304" pitchFamily="18" charset="0"/>
              </a:rPr>
              <a:t> data.</a:t>
            </a:r>
            <a:endParaRPr lang="fr-BE" sz="1800" dirty="0">
              <a:effectLst/>
              <a:latin typeface="Times New Roman" panose="02020603050405020304" pitchFamily="18" charset="0"/>
              <a:ea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pPr>
              <a:defRPr/>
            </a:pPr>
            <a:fld id="{171F7E1E-5AC1-4787-A819-F90404ED3223}" type="slidenum">
              <a:rPr lang="de-DE" smtClean="0"/>
              <a:pPr>
                <a:defRPr/>
              </a:pPr>
              <a:t>9</a:t>
            </a:fld>
            <a:endParaRPr lang="de-DE"/>
          </a:p>
        </p:txBody>
      </p:sp>
    </p:spTree>
    <p:extLst>
      <p:ext uri="{BB962C8B-B14F-4D97-AF65-F5344CB8AC3E}">
        <p14:creationId xmlns:p14="http://schemas.microsoft.com/office/powerpoint/2010/main" val="3478389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7B9A74D-EEB2-4B9A-98A4-7956D60B2504}"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ABBA663-5BD4-4940-8FB4-B82682A321C7}"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a:t>Cliquez pour modifier le style du titre</a:t>
            </a:r>
            <a:endParaRPr lang="de-DE"/>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078E50D-BB33-46AF-9256-84AD91DFE62F}"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de-D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A37F380-321B-48CC-8605-61F59C739A5B}"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FD76159-3D31-403D-8750-013A73C9F13D}"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de-DE"/>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12ABD8C-6A31-4A8D-AD96-C5474D7E2706}"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BA2AC6A8-2312-44F0-8F0F-743FDFAFBA4E}"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F2D2CC7A-1559-4A1D-9DBC-66AE8144A7F5}"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0DD84357-B5CF-40D1-B359-996704E92056}"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2D267EE-51C1-4C56-B771-A0E853AE2C3E}"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58F755E-F2D8-46AF-BC0A-677763BC893E}"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66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 du masque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56D8524-CDEC-40B0-A9E0-500C959EBCFD}"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emf"/></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plein air, zones humides, Marécage, Marais d’eau douce&#10;&#10;Description générée automatiquement">
            <a:extLst>
              <a:ext uri="{FF2B5EF4-FFF2-40B4-BE49-F238E27FC236}">
                <a16:creationId xmlns:a16="http://schemas.microsoft.com/office/drawing/2014/main" id="{6B090752-B251-9CEA-3807-2F9F935A84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400"/>
            <a:ext cx="9144000" cy="7029400"/>
          </a:xfrm>
          <a:prstGeom prst="rect">
            <a:avLst/>
          </a:prstGeom>
        </p:spPr>
      </p:pic>
      <p:sp>
        <p:nvSpPr>
          <p:cNvPr id="2051" name="Rectangle 3"/>
          <p:cNvSpPr>
            <a:spLocks noGrp="1" noChangeArrowheads="1"/>
          </p:cNvSpPr>
          <p:nvPr>
            <p:ph type="subTitle" idx="1"/>
          </p:nvPr>
        </p:nvSpPr>
        <p:spPr>
          <a:xfrm>
            <a:off x="323528" y="1557339"/>
            <a:ext cx="8424862" cy="4968006"/>
          </a:xfrm>
        </p:spPr>
        <p:txBody>
          <a:bodyPr/>
          <a:lstStyle/>
          <a:p>
            <a:r>
              <a:rPr lang="fr-FR" altLang="fr-FR" b="1" dirty="0" err="1">
                <a:solidFill>
                  <a:srgbClr val="FFC000"/>
                </a:solidFill>
                <a:latin typeface="Verdana" pitchFamily="34" charset="0"/>
              </a:rPr>
              <a:t>Analysis</a:t>
            </a:r>
            <a:r>
              <a:rPr lang="fr-FR" altLang="fr-FR" b="1" dirty="0">
                <a:solidFill>
                  <a:srgbClr val="FFC000"/>
                </a:solidFill>
                <a:latin typeface="Verdana" pitchFamily="34" charset="0"/>
              </a:rPr>
              <a:t> of </a:t>
            </a:r>
            <a:r>
              <a:rPr lang="fr-FR" altLang="fr-FR" b="1" dirty="0" err="1">
                <a:solidFill>
                  <a:srgbClr val="FFC000"/>
                </a:solidFill>
                <a:latin typeface="Verdana" pitchFamily="34" charset="0"/>
              </a:rPr>
              <a:t>citizen</a:t>
            </a:r>
            <a:r>
              <a:rPr lang="fr-FR" altLang="fr-FR" b="1" dirty="0">
                <a:solidFill>
                  <a:srgbClr val="FFC000"/>
                </a:solidFill>
                <a:latin typeface="Verdana" pitchFamily="34" charset="0"/>
              </a:rPr>
              <a:t> science data</a:t>
            </a:r>
            <a:endParaRPr lang="fr-FR" altLang="fr-FR" sz="2800" b="1" dirty="0">
              <a:solidFill>
                <a:srgbClr val="FFC000"/>
              </a:solidFill>
              <a:latin typeface="Verdana" pitchFamily="34" charset="0"/>
            </a:endParaRPr>
          </a:p>
          <a:p>
            <a:r>
              <a:rPr lang="fr-BE" altLang="fr-FR" sz="2000" b="1" dirty="0">
                <a:solidFill>
                  <a:srgbClr val="FFC000"/>
                </a:solidFill>
                <a:latin typeface="Verdana" pitchFamily="34" charset="0"/>
              </a:rPr>
              <a:t>How </a:t>
            </a:r>
            <a:r>
              <a:rPr lang="fr-BE" altLang="fr-FR" sz="2000" b="1" dirty="0" err="1">
                <a:solidFill>
                  <a:srgbClr val="FFC000"/>
                </a:solidFill>
                <a:latin typeface="Verdana" pitchFamily="34" charset="0"/>
              </a:rPr>
              <a:t>statistical</a:t>
            </a:r>
            <a:r>
              <a:rPr lang="fr-BE" altLang="fr-FR" sz="2000" b="1" dirty="0">
                <a:solidFill>
                  <a:srgbClr val="FFC000"/>
                </a:solidFill>
                <a:latin typeface="Verdana" pitchFamily="34" charset="0"/>
              </a:rPr>
              <a:t> modeling can help </a:t>
            </a:r>
            <a:r>
              <a:rPr lang="fr-BE" altLang="fr-FR" sz="2000" b="1" dirty="0" err="1">
                <a:solidFill>
                  <a:srgbClr val="FFC000"/>
                </a:solidFill>
                <a:latin typeface="Verdana" pitchFamily="34" charset="0"/>
              </a:rPr>
              <a:t>estimate</a:t>
            </a:r>
            <a:r>
              <a:rPr lang="fr-BE" altLang="fr-FR" sz="2000" b="1" dirty="0">
                <a:solidFill>
                  <a:srgbClr val="FFC000"/>
                </a:solidFill>
                <a:latin typeface="Verdana" pitchFamily="34" charset="0"/>
              </a:rPr>
              <a:t> trends</a:t>
            </a:r>
            <a:br>
              <a:rPr lang="fr-FR" altLang="fr-FR" b="1" dirty="0">
                <a:solidFill>
                  <a:srgbClr val="FFFF99"/>
                </a:solidFill>
                <a:latin typeface="Verdana" pitchFamily="34" charset="0"/>
              </a:rPr>
            </a:br>
            <a:endParaRPr lang="fr-FR" altLang="fr-FR" sz="2400" dirty="0">
              <a:solidFill>
                <a:srgbClr val="FFFF99"/>
              </a:solidFill>
              <a:latin typeface="Verdana" pitchFamily="34" charset="0"/>
            </a:endParaRPr>
          </a:p>
          <a:p>
            <a:pPr algn="r"/>
            <a:endParaRPr lang="fr-FR" altLang="fr-FR" sz="2000" b="1" dirty="0">
              <a:solidFill>
                <a:srgbClr val="FFFF99"/>
              </a:solidFill>
              <a:latin typeface="Verdana" pitchFamily="34" charset="0"/>
            </a:endParaRPr>
          </a:p>
          <a:p>
            <a:pPr algn="r"/>
            <a:endParaRPr lang="fr-FR" altLang="fr-FR" sz="2000" b="1" dirty="0">
              <a:solidFill>
                <a:srgbClr val="FFFF99"/>
              </a:solidFill>
              <a:latin typeface="Verdana" pitchFamily="34" charset="0"/>
            </a:endParaRPr>
          </a:p>
          <a:p>
            <a:pPr lvl="1" algn="l"/>
            <a:endParaRPr lang="fr-FR" altLang="fr-FR" sz="2000" b="1" dirty="0">
              <a:solidFill>
                <a:srgbClr val="FFFF99"/>
              </a:solidFill>
              <a:latin typeface="Verdana" pitchFamily="34" charset="0"/>
            </a:endParaRPr>
          </a:p>
          <a:p>
            <a:pPr lvl="1" algn="l"/>
            <a:endParaRPr lang="fr-FR" altLang="fr-FR" sz="2000" b="1" dirty="0">
              <a:solidFill>
                <a:srgbClr val="FFFF99"/>
              </a:solidFill>
              <a:latin typeface="Verdana" pitchFamily="34" charset="0"/>
            </a:endParaRPr>
          </a:p>
          <a:p>
            <a:pPr lvl="1" algn="l"/>
            <a:r>
              <a:rPr lang="fr-FR" altLang="fr-FR" sz="2000" b="1" dirty="0">
                <a:solidFill>
                  <a:srgbClr val="FFFF99"/>
                </a:solidFill>
                <a:latin typeface="Verdana" pitchFamily="34" charset="0"/>
              </a:rPr>
              <a:t>Philippe Goffart</a:t>
            </a:r>
            <a:endParaRPr lang="fr-FR" altLang="fr-FR" sz="1800" b="1" dirty="0">
              <a:solidFill>
                <a:srgbClr val="FFFF99"/>
              </a:solidFill>
              <a:latin typeface="Verdana" pitchFamily="34" charset="0"/>
            </a:endParaRPr>
          </a:p>
          <a:p>
            <a:pPr lvl="1" algn="l"/>
            <a:r>
              <a:rPr lang="fr-FR" altLang="fr-FR" sz="1100" b="1" dirty="0">
                <a:solidFill>
                  <a:srgbClr val="FFFF99"/>
                </a:solidFill>
                <a:latin typeface="Verdana" pitchFamily="34" charset="0"/>
              </a:rPr>
              <a:t>DEMNA (SPW/DGARNE)</a:t>
            </a:r>
          </a:p>
          <a:p>
            <a:pPr lvl="1" algn="l"/>
            <a:r>
              <a:rPr lang="fr-FR" altLang="fr-FR" sz="1100" b="1" dirty="0">
                <a:solidFill>
                  <a:srgbClr val="FFFF99"/>
                </a:solidFill>
                <a:latin typeface="Verdana" pitchFamily="34" charset="0"/>
              </a:rPr>
              <a:t>Namur, March 2024</a:t>
            </a:r>
          </a:p>
          <a:p>
            <a:pPr algn="r"/>
            <a:endParaRPr lang="fr-FR" sz="1600" dirty="0">
              <a:solidFill>
                <a:srgbClr val="FFFF99"/>
              </a:solidFill>
              <a:latin typeface="Comic Sans MS" pitchFamily="66" charset="0"/>
            </a:endParaRPr>
          </a:p>
        </p:txBody>
      </p:sp>
      <p:pic>
        <p:nvPicPr>
          <p:cNvPr id="2" name="Image 1" descr="Lhippothoe.JPG">
            <a:extLst>
              <a:ext uri="{FF2B5EF4-FFF2-40B4-BE49-F238E27FC236}">
                <a16:creationId xmlns:a16="http://schemas.microsoft.com/office/drawing/2014/main" id="{98716A27-08D2-3E1E-59E6-EEC6755B3A68}"/>
              </a:ext>
            </a:extLst>
          </p:cNvPr>
          <p:cNvPicPr>
            <a:picLocks noChangeAspect="1"/>
          </p:cNvPicPr>
          <p:nvPr/>
        </p:nvPicPr>
        <p:blipFill>
          <a:blip r:embed="rId4" cstate="print"/>
          <a:srcRect t="2532"/>
          <a:stretch>
            <a:fillRect/>
          </a:stretch>
        </p:blipFill>
        <p:spPr>
          <a:xfrm>
            <a:off x="6660232" y="4327695"/>
            <a:ext cx="2178310" cy="2197650"/>
          </a:xfrm>
          <a:prstGeom prst="rect">
            <a:avLst/>
          </a:prstGeom>
        </p:spPr>
      </p:pic>
    </p:spTree>
    <p:extLst>
      <p:ext uri="{BB962C8B-B14F-4D97-AF65-F5344CB8AC3E}">
        <p14:creationId xmlns:p14="http://schemas.microsoft.com/office/powerpoint/2010/main" val="2314594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81000"/>
            <a:ext cx="7772400" cy="1143000"/>
          </a:xfrm>
        </p:spPr>
        <p:txBody>
          <a:bodyPr/>
          <a:lstStyle/>
          <a:p>
            <a:r>
              <a:rPr lang="fr-FR" altLang="fr-FR" sz="3600" dirty="0">
                <a:solidFill>
                  <a:srgbClr val="FFCC00"/>
                </a:solidFill>
                <a:latin typeface="Verdana" pitchFamily="34" charset="0"/>
              </a:rPr>
              <a:t>Use of </a:t>
            </a:r>
            <a:r>
              <a:rPr lang="fr-FR" altLang="fr-FR" sz="3600" dirty="0" err="1">
                <a:solidFill>
                  <a:srgbClr val="FFCC00"/>
                </a:solidFill>
                <a:latin typeface="Verdana" pitchFamily="34" charset="0"/>
              </a:rPr>
              <a:t>opportunistic</a:t>
            </a:r>
            <a:r>
              <a:rPr lang="fr-FR" altLang="fr-FR" sz="3600" dirty="0">
                <a:solidFill>
                  <a:srgbClr val="FFCC00"/>
                </a:solidFill>
                <a:latin typeface="Verdana" pitchFamily="34" charset="0"/>
              </a:rPr>
              <a:t> data</a:t>
            </a:r>
            <a:endParaRPr lang="fr-FR" sz="3600" dirty="0">
              <a:solidFill>
                <a:srgbClr val="FFCC00"/>
              </a:solidFill>
              <a:latin typeface="Verdana" pitchFamily="34" charset="0"/>
            </a:endParaRPr>
          </a:p>
        </p:txBody>
      </p:sp>
      <p:sp>
        <p:nvSpPr>
          <p:cNvPr id="4099" name="Rectangle 3"/>
          <p:cNvSpPr>
            <a:spLocks noGrp="1" noChangeArrowheads="1"/>
          </p:cNvSpPr>
          <p:nvPr>
            <p:ph type="body" idx="1"/>
          </p:nvPr>
        </p:nvSpPr>
        <p:spPr>
          <a:xfrm>
            <a:off x="540668" y="2348880"/>
            <a:ext cx="7991772" cy="3349830"/>
          </a:xfrm>
        </p:spPr>
        <p:txBody>
          <a:bodyPr/>
          <a:lstStyle/>
          <a:p>
            <a:pPr>
              <a:buFontTx/>
              <a:buNone/>
            </a:pPr>
            <a:r>
              <a:rPr lang="fr-FR" sz="2400" b="1" dirty="0">
                <a:solidFill>
                  <a:srgbClr val="FFFF99"/>
                </a:solidFill>
                <a:latin typeface="Verdana" pitchFamily="34" charset="0"/>
              </a:rPr>
              <a:t>Key points for </a:t>
            </a:r>
            <a:r>
              <a:rPr lang="fr-FR" sz="2400" b="1" dirty="0" err="1">
                <a:solidFill>
                  <a:srgbClr val="FFFF99"/>
                </a:solidFill>
                <a:latin typeface="Verdana" pitchFamily="34" charset="0"/>
              </a:rPr>
              <a:t>analyzes</a:t>
            </a:r>
            <a:endParaRPr lang="fr-FR" sz="2400" b="1" dirty="0">
              <a:solidFill>
                <a:srgbClr val="FFFF99"/>
              </a:solidFill>
              <a:latin typeface="Verdana" pitchFamily="34" charset="0"/>
            </a:endParaRPr>
          </a:p>
          <a:p>
            <a:pPr>
              <a:buFontTx/>
              <a:buNone/>
            </a:pPr>
            <a:endParaRPr lang="fr-FR" sz="2400" b="1" dirty="0">
              <a:solidFill>
                <a:srgbClr val="FFFF99"/>
              </a:solidFill>
              <a:latin typeface="Verdana" pitchFamily="34" charset="0"/>
            </a:endParaRPr>
          </a:p>
          <a:p>
            <a:pPr marL="57150" indent="0">
              <a:buNone/>
            </a:pPr>
            <a:r>
              <a:rPr lang="fr-FR" sz="1800" b="1" dirty="0">
                <a:solidFill>
                  <a:srgbClr val="FF0000"/>
                </a:solidFill>
                <a:latin typeface="Verdana" pitchFamily="34" charset="0"/>
              </a:rPr>
              <a:t>2. Methods of </a:t>
            </a:r>
            <a:r>
              <a:rPr lang="fr-FR" sz="1800" b="1" dirty="0" err="1">
                <a:solidFill>
                  <a:srgbClr val="FF0000"/>
                </a:solidFill>
                <a:latin typeface="Verdana" pitchFamily="34" charset="0"/>
              </a:rPr>
              <a:t>observing</a:t>
            </a:r>
            <a:r>
              <a:rPr lang="fr-FR" sz="1800" b="1" dirty="0">
                <a:solidFill>
                  <a:srgbClr val="FF0000"/>
                </a:solidFill>
                <a:latin typeface="Verdana" pitchFamily="34" charset="0"/>
              </a:rPr>
              <a:t> and </a:t>
            </a:r>
            <a:r>
              <a:rPr lang="fr-FR" sz="1800" b="1" dirty="0" err="1">
                <a:solidFill>
                  <a:srgbClr val="FF0000"/>
                </a:solidFill>
                <a:latin typeface="Verdana" pitchFamily="34" charset="0"/>
              </a:rPr>
              <a:t>reporting</a:t>
            </a:r>
            <a:r>
              <a:rPr lang="fr-FR" sz="1800" b="1" dirty="0">
                <a:solidFill>
                  <a:srgbClr val="FF0000"/>
                </a:solidFill>
                <a:latin typeface="Verdana" pitchFamily="34" charset="0"/>
              </a:rPr>
              <a:t> </a:t>
            </a:r>
            <a:r>
              <a:rPr lang="fr-FR" sz="1800" b="1" dirty="0" err="1">
                <a:solidFill>
                  <a:srgbClr val="FF0000"/>
                </a:solidFill>
                <a:latin typeface="Verdana" pitchFamily="34" charset="0"/>
              </a:rPr>
              <a:t>vary</a:t>
            </a:r>
            <a:r>
              <a:rPr lang="fr-FR" sz="1800" b="1" dirty="0">
                <a:solidFill>
                  <a:srgbClr val="FF0000"/>
                </a:solidFill>
                <a:latin typeface="Verdana" pitchFamily="34" charset="0"/>
              </a:rPr>
              <a:t> </a:t>
            </a:r>
            <a:r>
              <a:rPr lang="fr-FR" sz="1800" b="1" dirty="0" err="1">
                <a:solidFill>
                  <a:srgbClr val="FF0000"/>
                </a:solidFill>
                <a:latin typeface="Verdana" pitchFamily="34" charset="0"/>
              </a:rPr>
              <a:t>between</a:t>
            </a:r>
            <a:r>
              <a:rPr lang="fr-FR" sz="1800" b="1" dirty="0">
                <a:solidFill>
                  <a:srgbClr val="FF0000"/>
                </a:solidFill>
                <a:latin typeface="Verdana" pitchFamily="34" charset="0"/>
              </a:rPr>
              <a:t> people and </a:t>
            </a:r>
            <a:r>
              <a:rPr lang="fr-FR" sz="1800" b="1" dirty="0" err="1">
                <a:solidFill>
                  <a:srgbClr val="FF0000"/>
                </a:solidFill>
                <a:latin typeface="Verdana" pitchFamily="34" charset="0"/>
              </a:rPr>
              <a:t>through</a:t>
            </a:r>
            <a:r>
              <a:rPr lang="fr-FR" sz="1800" b="1" dirty="0">
                <a:solidFill>
                  <a:srgbClr val="FF0000"/>
                </a:solidFill>
                <a:latin typeface="Verdana" pitchFamily="34" charset="0"/>
              </a:rPr>
              <a:t> time</a:t>
            </a:r>
          </a:p>
          <a:p>
            <a:pPr marL="457200" lvl="1" indent="0" algn="r">
              <a:buNone/>
            </a:pPr>
            <a:endParaRPr lang="fr-FR" sz="1800" dirty="0">
              <a:solidFill>
                <a:srgbClr val="FFFF99"/>
              </a:solidFill>
              <a:latin typeface="Verdana" pitchFamily="34" charset="0"/>
            </a:endParaRPr>
          </a:p>
          <a:p>
            <a:pPr lvl="1">
              <a:buFont typeface="Wingdings" panose="05000000000000000000" pitchFamily="2" charset="2"/>
              <a:buChar char="Ø"/>
            </a:pPr>
            <a:r>
              <a:rPr lang="fr-FR" sz="1800" dirty="0">
                <a:solidFill>
                  <a:srgbClr val="FFFF99"/>
                </a:solidFill>
                <a:latin typeface="Verdana" pitchFamily="34" charset="0"/>
              </a:rPr>
              <a:t>Need to know the range of </a:t>
            </a:r>
            <a:r>
              <a:rPr lang="fr-FR" sz="1800" dirty="0" err="1">
                <a:solidFill>
                  <a:srgbClr val="FFFF99"/>
                </a:solidFill>
                <a:latin typeface="Verdana" pitchFamily="34" charset="0"/>
              </a:rPr>
              <a:t>naturalist</a:t>
            </a:r>
            <a:r>
              <a:rPr lang="fr-FR" sz="1800" dirty="0">
                <a:solidFill>
                  <a:srgbClr val="FFFF99"/>
                </a:solidFill>
                <a:latin typeface="Verdana" pitchFamily="34" charset="0"/>
              </a:rPr>
              <a:t> </a:t>
            </a:r>
            <a:r>
              <a:rPr lang="fr-FR" sz="1800" dirty="0" err="1">
                <a:solidFill>
                  <a:srgbClr val="FFFF99"/>
                </a:solidFill>
                <a:latin typeface="Verdana" pitchFamily="34" charset="0"/>
              </a:rPr>
              <a:t>behaviour</a:t>
            </a:r>
            <a:r>
              <a:rPr lang="fr-FR" sz="1800" dirty="0">
                <a:solidFill>
                  <a:srgbClr val="FFFF99"/>
                </a:solidFill>
                <a:latin typeface="Verdana" pitchFamily="34" charset="0"/>
              </a:rPr>
              <a:t> in the </a:t>
            </a:r>
            <a:r>
              <a:rPr lang="fr-FR" sz="1800" dirty="0" err="1">
                <a:solidFill>
                  <a:srgbClr val="FFFF99"/>
                </a:solidFill>
                <a:latin typeface="Verdana" pitchFamily="34" charset="0"/>
              </a:rPr>
              <a:t>field</a:t>
            </a:r>
            <a:endParaRPr lang="fr-FR" sz="1800" dirty="0">
              <a:solidFill>
                <a:srgbClr val="FFFF99"/>
              </a:solidFill>
              <a:latin typeface="Verdana" pitchFamily="34" charset="0"/>
            </a:endParaRPr>
          </a:p>
          <a:p>
            <a:pPr marL="457200" lvl="1" indent="0" algn="r">
              <a:buNone/>
            </a:pPr>
            <a:endParaRPr lang="fr-FR" sz="1800" dirty="0">
              <a:solidFill>
                <a:srgbClr val="FFCC00"/>
              </a:solidFill>
              <a:latin typeface="Verdana" pitchFamily="34" charset="0"/>
            </a:endParaRPr>
          </a:p>
          <a:p>
            <a:pPr marL="457200" lvl="1" indent="0" algn="r">
              <a:buNone/>
            </a:pPr>
            <a:r>
              <a:rPr lang="fr-FR" sz="1800" dirty="0">
                <a:solidFill>
                  <a:srgbClr val="FFCC00"/>
                </a:solidFill>
                <a:latin typeface="Verdana" pitchFamily="34" charset="0"/>
              </a:rPr>
              <a:t>=&gt; </a:t>
            </a:r>
            <a:r>
              <a:rPr lang="fr-FR" sz="1800" dirty="0" err="1">
                <a:solidFill>
                  <a:srgbClr val="FFCC00"/>
                </a:solidFill>
                <a:latin typeface="Verdana" pitchFamily="34" charset="0"/>
              </a:rPr>
              <a:t>appropriate</a:t>
            </a:r>
            <a:r>
              <a:rPr lang="fr-FR" sz="1800" dirty="0">
                <a:solidFill>
                  <a:srgbClr val="FFCC00"/>
                </a:solidFill>
                <a:latin typeface="Verdana" pitchFamily="34" charset="0"/>
              </a:rPr>
              <a:t> </a:t>
            </a:r>
            <a:r>
              <a:rPr lang="fr-FR" sz="1800" dirty="0" err="1">
                <a:solidFill>
                  <a:srgbClr val="FFCC00"/>
                </a:solidFill>
                <a:latin typeface="Verdana" pitchFamily="34" charset="0"/>
              </a:rPr>
              <a:t>selection</a:t>
            </a:r>
            <a:r>
              <a:rPr lang="fr-FR" sz="1800" dirty="0">
                <a:solidFill>
                  <a:srgbClr val="FFCC00"/>
                </a:solidFill>
                <a:latin typeface="Verdana" pitchFamily="34" charset="0"/>
              </a:rPr>
              <a:t> of the data</a:t>
            </a:r>
          </a:p>
          <a:p>
            <a:pPr marL="457200" lvl="1" indent="0" algn="r">
              <a:buNone/>
            </a:pPr>
            <a:r>
              <a:rPr lang="fr-FR" sz="1800" dirty="0">
                <a:solidFill>
                  <a:srgbClr val="FFCC00"/>
                </a:solidFill>
                <a:latin typeface="Verdana" pitchFamily="34" charset="0"/>
              </a:rPr>
              <a:t>=&gt; adaptative </a:t>
            </a:r>
            <a:r>
              <a:rPr lang="fr-FR" sz="1800" dirty="0" err="1">
                <a:solidFill>
                  <a:srgbClr val="FFCC00"/>
                </a:solidFill>
                <a:latin typeface="Verdana" pitchFamily="34" charset="0"/>
              </a:rPr>
              <a:t>modelling</a:t>
            </a:r>
            <a:r>
              <a:rPr lang="fr-FR" sz="1800" dirty="0">
                <a:solidFill>
                  <a:srgbClr val="FFCC00"/>
                </a:solidFill>
                <a:latin typeface="Verdana" pitchFamily="34" charset="0"/>
              </a:rPr>
              <a:t> </a:t>
            </a:r>
          </a:p>
          <a:p>
            <a:pPr marL="457200" lvl="1" indent="0" algn="r">
              <a:buNone/>
            </a:pPr>
            <a:endParaRPr lang="fr-FR" sz="1800" dirty="0">
              <a:solidFill>
                <a:srgbClr val="FFCC00"/>
              </a:solidFill>
              <a:latin typeface="Verdana" pitchFamily="34" charset="0"/>
            </a:endParaRPr>
          </a:p>
        </p:txBody>
      </p:sp>
    </p:spTree>
    <p:extLst>
      <p:ext uri="{BB962C8B-B14F-4D97-AF65-F5344CB8AC3E}">
        <p14:creationId xmlns:p14="http://schemas.microsoft.com/office/powerpoint/2010/main" val="2300301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81000"/>
            <a:ext cx="7772400" cy="1143000"/>
          </a:xfrm>
        </p:spPr>
        <p:txBody>
          <a:bodyPr/>
          <a:lstStyle/>
          <a:p>
            <a:r>
              <a:rPr lang="fr-FR" altLang="fr-FR" sz="3600" dirty="0">
                <a:solidFill>
                  <a:srgbClr val="FFCC00"/>
                </a:solidFill>
                <a:latin typeface="Verdana" pitchFamily="34" charset="0"/>
              </a:rPr>
              <a:t>Use of </a:t>
            </a:r>
            <a:r>
              <a:rPr lang="fr-FR" altLang="fr-FR" sz="3600" dirty="0" err="1">
                <a:solidFill>
                  <a:srgbClr val="FFCC00"/>
                </a:solidFill>
                <a:latin typeface="Verdana" pitchFamily="34" charset="0"/>
              </a:rPr>
              <a:t>opportunistic</a:t>
            </a:r>
            <a:r>
              <a:rPr lang="fr-FR" altLang="fr-FR" sz="3600" dirty="0">
                <a:solidFill>
                  <a:srgbClr val="FFCC00"/>
                </a:solidFill>
                <a:latin typeface="Verdana" pitchFamily="34" charset="0"/>
              </a:rPr>
              <a:t> data</a:t>
            </a:r>
            <a:endParaRPr lang="fr-FR" sz="3600" dirty="0">
              <a:solidFill>
                <a:srgbClr val="FFCC00"/>
              </a:solidFill>
              <a:latin typeface="Verdana" pitchFamily="34" charset="0"/>
            </a:endParaRPr>
          </a:p>
        </p:txBody>
      </p:sp>
      <p:sp>
        <p:nvSpPr>
          <p:cNvPr id="4099" name="Rectangle 3"/>
          <p:cNvSpPr>
            <a:spLocks noGrp="1" noChangeArrowheads="1"/>
          </p:cNvSpPr>
          <p:nvPr>
            <p:ph type="body" idx="1"/>
          </p:nvPr>
        </p:nvSpPr>
        <p:spPr>
          <a:xfrm>
            <a:off x="539552" y="2348880"/>
            <a:ext cx="8062664" cy="4032448"/>
          </a:xfrm>
        </p:spPr>
        <p:txBody>
          <a:bodyPr/>
          <a:lstStyle/>
          <a:p>
            <a:pPr>
              <a:buFontTx/>
              <a:buNone/>
            </a:pPr>
            <a:r>
              <a:rPr lang="fr-FR" sz="2400" b="1" dirty="0">
                <a:solidFill>
                  <a:srgbClr val="FFFF99"/>
                </a:solidFill>
                <a:latin typeface="Verdana" pitchFamily="34" charset="0"/>
              </a:rPr>
              <a:t>Key points for </a:t>
            </a:r>
            <a:r>
              <a:rPr lang="fr-FR" sz="2400" b="1" dirty="0" err="1">
                <a:solidFill>
                  <a:srgbClr val="FFFF99"/>
                </a:solidFill>
                <a:latin typeface="Verdana" pitchFamily="34" charset="0"/>
              </a:rPr>
              <a:t>analyzes</a:t>
            </a:r>
            <a:endParaRPr lang="fr-FR" sz="2400" b="1" dirty="0">
              <a:solidFill>
                <a:srgbClr val="FFFF99"/>
              </a:solidFill>
              <a:latin typeface="Verdana" pitchFamily="34" charset="0"/>
            </a:endParaRPr>
          </a:p>
          <a:p>
            <a:pPr marL="457200" lvl="1" indent="0" algn="r">
              <a:buNone/>
            </a:pPr>
            <a:endParaRPr lang="fr-FR" sz="1800" dirty="0">
              <a:solidFill>
                <a:srgbClr val="FFFF99"/>
              </a:solidFill>
              <a:latin typeface="Verdana" pitchFamily="34" charset="0"/>
            </a:endParaRPr>
          </a:p>
          <a:p>
            <a:pPr marL="57150" indent="0">
              <a:buNone/>
            </a:pPr>
            <a:r>
              <a:rPr lang="fr-FR" sz="1800" b="1" dirty="0">
                <a:solidFill>
                  <a:srgbClr val="FF0000"/>
                </a:solidFill>
                <a:latin typeface="Verdana" pitchFamily="34" charset="0"/>
              </a:rPr>
              <a:t>3. </a:t>
            </a:r>
            <a:r>
              <a:rPr lang="fr-FR" sz="1800" b="1" dirty="0" err="1">
                <a:solidFill>
                  <a:srgbClr val="FF0000"/>
                </a:solidFill>
                <a:latin typeface="Verdana" pitchFamily="34" charset="0"/>
              </a:rPr>
              <a:t>Search</a:t>
            </a:r>
            <a:r>
              <a:rPr lang="fr-FR" sz="1800" b="1" dirty="0">
                <a:solidFill>
                  <a:srgbClr val="FF0000"/>
                </a:solidFill>
                <a:latin typeface="Verdana" pitchFamily="34" charset="0"/>
              </a:rPr>
              <a:t> </a:t>
            </a:r>
            <a:r>
              <a:rPr lang="fr-FR" sz="1800" b="1" dirty="0" err="1">
                <a:solidFill>
                  <a:srgbClr val="FF0000"/>
                </a:solidFill>
                <a:latin typeface="Verdana" pitchFamily="34" charset="0"/>
              </a:rPr>
              <a:t>intensity</a:t>
            </a:r>
            <a:r>
              <a:rPr lang="fr-FR" sz="1800" b="1" dirty="0">
                <a:solidFill>
                  <a:srgbClr val="FF0000"/>
                </a:solidFill>
                <a:latin typeface="Verdana" pitchFamily="34" charset="0"/>
              </a:rPr>
              <a:t> </a:t>
            </a:r>
            <a:r>
              <a:rPr lang="fr-FR" sz="1800" b="1" dirty="0" err="1">
                <a:solidFill>
                  <a:srgbClr val="FF0000"/>
                </a:solidFill>
                <a:latin typeface="Verdana" pitchFamily="34" charset="0"/>
              </a:rPr>
              <a:t>vary</a:t>
            </a:r>
            <a:r>
              <a:rPr lang="fr-FR" sz="1800" b="1" dirty="0">
                <a:solidFill>
                  <a:srgbClr val="FF0000"/>
                </a:solidFill>
                <a:latin typeface="Verdana" pitchFamily="34" charset="0"/>
              </a:rPr>
              <a:t> </a:t>
            </a:r>
            <a:r>
              <a:rPr lang="fr-FR" sz="1800" b="1" dirty="0" err="1">
                <a:solidFill>
                  <a:srgbClr val="FF0000"/>
                </a:solidFill>
                <a:latin typeface="Verdana" pitchFamily="34" charset="0"/>
              </a:rPr>
              <a:t>between</a:t>
            </a:r>
            <a:r>
              <a:rPr lang="fr-FR" sz="1800" b="1" dirty="0">
                <a:solidFill>
                  <a:srgbClr val="FF0000"/>
                </a:solidFill>
                <a:latin typeface="Verdana" pitchFamily="34" charset="0"/>
              </a:rPr>
              <a:t> </a:t>
            </a:r>
            <a:r>
              <a:rPr lang="fr-FR" sz="1800" b="1" dirty="0" err="1">
                <a:solidFill>
                  <a:srgbClr val="FF0000"/>
                </a:solidFill>
                <a:latin typeface="Verdana" pitchFamily="34" charset="0"/>
              </a:rPr>
              <a:t>visits</a:t>
            </a:r>
            <a:r>
              <a:rPr lang="fr-FR" sz="1800" b="1" dirty="0">
                <a:solidFill>
                  <a:srgbClr val="FF0000"/>
                </a:solidFill>
                <a:latin typeface="Verdana" pitchFamily="34" charset="0"/>
              </a:rPr>
              <a:t> :</a:t>
            </a:r>
          </a:p>
          <a:p>
            <a:pPr lvl="1">
              <a:buFont typeface="Wingdings" panose="05000000000000000000" pitchFamily="2" charset="2"/>
              <a:buChar char="§"/>
            </a:pPr>
            <a:r>
              <a:rPr lang="fr-FR" sz="1400" b="1" dirty="0">
                <a:solidFill>
                  <a:srgbClr val="FF0000"/>
                </a:solidFill>
                <a:latin typeface="Verdana" pitchFamily="34" charset="0"/>
              </a:rPr>
              <a:t>Duration </a:t>
            </a:r>
            <a:r>
              <a:rPr lang="fr-FR" sz="1400" b="1" dirty="0" err="1">
                <a:solidFill>
                  <a:srgbClr val="FF0000"/>
                </a:solidFill>
                <a:latin typeface="Verdana" pitchFamily="34" charset="0"/>
              </a:rPr>
              <a:t>effect</a:t>
            </a:r>
            <a:endParaRPr lang="fr-FR" sz="1400" b="1" dirty="0">
              <a:solidFill>
                <a:srgbClr val="FF0000"/>
              </a:solidFill>
              <a:latin typeface="Verdana" pitchFamily="34" charset="0"/>
            </a:endParaRPr>
          </a:p>
          <a:p>
            <a:pPr lvl="1">
              <a:buFont typeface="Wingdings" panose="05000000000000000000" pitchFamily="2" charset="2"/>
              <a:buChar char="§"/>
            </a:pPr>
            <a:r>
              <a:rPr lang="fr-FR" sz="1400" b="1" dirty="0">
                <a:solidFill>
                  <a:srgbClr val="FF0000"/>
                </a:solidFill>
                <a:latin typeface="Verdana" pitchFamily="34" charset="0"/>
              </a:rPr>
              <a:t>Route </a:t>
            </a:r>
            <a:r>
              <a:rPr lang="fr-FR" sz="1400" b="1" dirty="0" err="1">
                <a:solidFill>
                  <a:srgbClr val="FF0000"/>
                </a:solidFill>
                <a:latin typeface="Verdana" pitchFamily="34" charset="0"/>
              </a:rPr>
              <a:t>taken</a:t>
            </a:r>
            <a:r>
              <a:rPr lang="fr-FR" sz="1400" b="1" dirty="0">
                <a:solidFill>
                  <a:srgbClr val="FF0000"/>
                </a:solidFill>
                <a:latin typeface="Verdana" pitchFamily="34" charset="0"/>
              </a:rPr>
              <a:t> </a:t>
            </a:r>
            <a:r>
              <a:rPr lang="fr-FR" sz="1400" b="1" dirty="0" err="1">
                <a:solidFill>
                  <a:srgbClr val="FF0000"/>
                </a:solidFill>
                <a:latin typeface="Verdana" pitchFamily="34" charset="0"/>
              </a:rPr>
              <a:t>effect</a:t>
            </a:r>
            <a:endParaRPr lang="fr-FR" sz="1400" b="1" dirty="0">
              <a:solidFill>
                <a:srgbClr val="FF0000"/>
              </a:solidFill>
              <a:latin typeface="Verdana" pitchFamily="34" charset="0"/>
            </a:endParaRPr>
          </a:p>
          <a:p>
            <a:pPr lvl="1">
              <a:buFont typeface="Wingdings" panose="05000000000000000000" pitchFamily="2" charset="2"/>
              <a:buChar char="§"/>
            </a:pPr>
            <a:r>
              <a:rPr lang="fr-FR" sz="1400" b="1" dirty="0">
                <a:solidFill>
                  <a:srgbClr val="FF0000"/>
                </a:solidFill>
                <a:latin typeface="Verdana" pitchFamily="34" charset="0"/>
              </a:rPr>
              <a:t>Time of </a:t>
            </a:r>
            <a:r>
              <a:rPr lang="fr-FR" sz="1400" b="1" dirty="0" err="1">
                <a:solidFill>
                  <a:srgbClr val="FF0000"/>
                </a:solidFill>
                <a:latin typeface="Verdana" pitchFamily="34" charset="0"/>
              </a:rPr>
              <a:t>day</a:t>
            </a:r>
            <a:r>
              <a:rPr lang="fr-FR" sz="1400" b="1" dirty="0">
                <a:solidFill>
                  <a:srgbClr val="FF0000"/>
                </a:solidFill>
                <a:latin typeface="Verdana" pitchFamily="34" charset="0"/>
              </a:rPr>
              <a:t> </a:t>
            </a:r>
            <a:r>
              <a:rPr lang="fr-FR" sz="1400" b="1" dirty="0" err="1">
                <a:solidFill>
                  <a:srgbClr val="FF0000"/>
                </a:solidFill>
                <a:latin typeface="Verdana" pitchFamily="34" charset="0"/>
              </a:rPr>
              <a:t>effect</a:t>
            </a:r>
            <a:endParaRPr lang="fr-FR" sz="1400" b="1" dirty="0">
              <a:solidFill>
                <a:srgbClr val="FF0000"/>
              </a:solidFill>
              <a:latin typeface="Verdana" pitchFamily="34" charset="0"/>
            </a:endParaRPr>
          </a:p>
          <a:p>
            <a:pPr lvl="1">
              <a:buFont typeface="Wingdings" panose="05000000000000000000" pitchFamily="2" charset="2"/>
              <a:buChar char="§"/>
            </a:pPr>
            <a:r>
              <a:rPr lang="fr-FR" sz="1400" b="1" dirty="0" err="1">
                <a:solidFill>
                  <a:srgbClr val="FF0000"/>
                </a:solidFill>
                <a:latin typeface="Verdana" pitchFamily="34" charset="0"/>
              </a:rPr>
              <a:t>Weather</a:t>
            </a:r>
            <a:r>
              <a:rPr lang="fr-FR" sz="1400" b="1" dirty="0">
                <a:solidFill>
                  <a:srgbClr val="FF0000"/>
                </a:solidFill>
                <a:latin typeface="Verdana" pitchFamily="34" charset="0"/>
              </a:rPr>
              <a:t> conditions </a:t>
            </a:r>
            <a:r>
              <a:rPr lang="fr-FR" sz="1400" b="1" dirty="0" err="1">
                <a:solidFill>
                  <a:srgbClr val="FF0000"/>
                </a:solidFill>
                <a:latin typeface="Verdana" pitchFamily="34" charset="0"/>
              </a:rPr>
              <a:t>effect</a:t>
            </a:r>
            <a:endParaRPr lang="fr-FR" sz="1400" b="1" dirty="0">
              <a:solidFill>
                <a:srgbClr val="FF0000"/>
              </a:solidFill>
              <a:latin typeface="Verdana" pitchFamily="34" charset="0"/>
            </a:endParaRPr>
          </a:p>
          <a:p>
            <a:pPr lvl="1">
              <a:buFont typeface="Wingdings" panose="05000000000000000000" pitchFamily="2" charset="2"/>
              <a:buChar char="§"/>
            </a:pPr>
            <a:r>
              <a:rPr lang="fr-FR" sz="1400" b="1" dirty="0">
                <a:solidFill>
                  <a:srgbClr val="FF0000"/>
                </a:solidFill>
                <a:latin typeface="Verdana" pitchFamily="34" charset="0"/>
              </a:rPr>
              <a:t>People </a:t>
            </a:r>
            <a:r>
              <a:rPr lang="fr-FR" sz="1400" b="1" dirty="0" err="1">
                <a:solidFill>
                  <a:srgbClr val="FF0000"/>
                </a:solidFill>
                <a:latin typeface="Verdana" pitchFamily="34" charset="0"/>
              </a:rPr>
              <a:t>effect</a:t>
            </a:r>
            <a:endParaRPr lang="fr-FR" sz="1400" b="1" dirty="0">
              <a:solidFill>
                <a:srgbClr val="FF0000"/>
              </a:solidFill>
              <a:latin typeface="Verdana" pitchFamily="34" charset="0"/>
            </a:endParaRPr>
          </a:p>
          <a:p>
            <a:pPr marL="457200" lvl="1" indent="0" algn="r">
              <a:buNone/>
            </a:pPr>
            <a:endParaRPr lang="fr-FR" sz="1800" dirty="0">
              <a:solidFill>
                <a:srgbClr val="FFFF99"/>
              </a:solidFill>
              <a:latin typeface="Verdana" pitchFamily="34" charset="0"/>
            </a:endParaRPr>
          </a:p>
          <a:p>
            <a:pPr lvl="1">
              <a:buFont typeface="Wingdings" panose="05000000000000000000" pitchFamily="2" charset="2"/>
              <a:buChar char="Ø"/>
            </a:pPr>
            <a:r>
              <a:rPr lang="fr-FR" sz="1800" dirty="0">
                <a:solidFill>
                  <a:srgbClr val="FFFF99"/>
                </a:solidFill>
                <a:latin typeface="Verdana" pitchFamily="34" charset="0"/>
              </a:rPr>
              <a:t>Need to </a:t>
            </a:r>
            <a:r>
              <a:rPr lang="fr-FR" sz="1800" dirty="0" err="1">
                <a:solidFill>
                  <a:srgbClr val="FFFF99"/>
                </a:solidFill>
                <a:latin typeface="Verdana" pitchFamily="34" charset="0"/>
              </a:rPr>
              <a:t>evaluate</a:t>
            </a:r>
            <a:r>
              <a:rPr lang="fr-FR" sz="1800" dirty="0">
                <a:solidFill>
                  <a:srgbClr val="FFFF99"/>
                </a:solidFill>
                <a:latin typeface="Verdana" pitchFamily="34" charset="0"/>
              </a:rPr>
              <a:t> and </a:t>
            </a:r>
            <a:r>
              <a:rPr lang="fr-FR" sz="1800" dirty="0" err="1">
                <a:solidFill>
                  <a:srgbClr val="FFFF99"/>
                </a:solidFill>
                <a:latin typeface="Verdana" pitchFamily="34" charset="0"/>
              </a:rPr>
              <a:t>take</a:t>
            </a:r>
            <a:r>
              <a:rPr lang="fr-FR" sz="1800" dirty="0">
                <a:solidFill>
                  <a:srgbClr val="FFFF99"/>
                </a:solidFill>
                <a:latin typeface="Verdana" pitchFamily="34" charset="0"/>
              </a:rPr>
              <a:t> </a:t>
            </a:r>
            <a:r>
              <a:rPr lang="fr-FR" sz="1800" dirty="0" err="1">
                <a:solidFill>
                  <a:srgbClr val="FFFF99"/>
                </a:solidFill>
                <a:latin typeface="Verdana" pitchFamily="34" charset="0"/>
              </a:rPr>
              <a:t>account</a:t>
            </a:r>
            <a:r>
              <a:rPr lang="fr-FR" sz="1800" dirty="0">
                <a:solidFill>
                  <a:srgbClr val="FFFF99"/>
                </a:solidFill>
                <a:latin typeface="Verdana" pitchFamily="34" charset="0"/>
              </a:rPr>
              <a:t> the sampling effort </a:t>
            </a:r>
            <a:r>
              <a:rPr lang="fr-FR" sz="1800" dirty="0" err="1">
                <a:solidFill>
                  <a:srgbClr val="FFFF99"/>
                </a:solidFill>
                <a:latin typeface="Verdana" pitchFamily="34" charset="0"/>
              </a:rPr>
              <a:t>when</a:t>
            </a:r>
            <a:r>
              <a:rPr lang="fr-FR" sz="1800" dirty="0">
                <a:solidFill>
                  <a:srgbClr val="FFFF99"/>
                </a:solidFill>
                <a:latin typeface="Verdana" pitchFamily="34" charset="0"/>
              </a:rPr>
              <a:t> </a:t>
            </a:r>
            <a:r>
              <a:rPr lang="fr-FR" sz="1800" dirty="0" err="1">
                <a:solidFill>
                  <a:srgbClr val="FFFF99"/>
                </a:solidFill>
                <a:latin typeface="Verdana" pitchFamily="34" charset="0"/>
              </a:rPr>
              <a:t>modelling</a:t>
            </a:r>
            <a:endParaRPr lang="fr-FR" sz="1800" dirty="0">
              <a:solidFill>
                <a:srgbClr val="FFFF99"/>
              </a:solidFill>
              <a:latin typeface="Verdana" pitchFamily="34" charset="0"/>
            </a:endParaRPr>
          </a:p>
          <a:p>
            <a:pPr marL="457200" lvl="1" indent="0" algn="r">
              <a:buNone/>
            </a:pPr>
            <a:endParaRPr lang="fr-FR" sz="1800" dirty="0">
              <a:solidFill>
                <a:srgbClr val="FFCC00"/>
              </a:solidFill>
              <a:latin typeface="Verdana" pitchFamily="34" charset="0"/>
            </a:endParaRPr>
          </a:p>
          <a:p>
            <a:pPr marL="457200" lvl="1" indent="0" algn="r">
              <a:buNone/>
            </a:pPr>
            <a:r>
              <a:rPr lang="fr-FR" sz="1800" dirty="0">
                <a:solidFill>
                  <a:srgbClr val="FFCC00"/>
                </a:solidFill>
                <a:latin typeface="Verdana" pitchFamily="34" charset="0"/>
              </a:rPr>
              <a:t>=&gt; adaptative </a:t>
            </a:r>
            <a:r>
              <a:rPr lang="fr-FR" sz="1800" dirty="0" err="1">
                <a:solidFill>
                  <a:srgbClr val="FFCC00"/>
                </a:solidFill>
                <a:latin typeface="Verdana" pitchFamily="34" charset="0"/>
              </a:rPr>
              <a:t>modelling</a:t>
            </a:r>
            <a:r>
              <a:rPr lang="fr-FR" sz="1800" dirty="0">
                <a:solidFill>
                  <a:srgbClr val="FFCC00"/>
                </a:solidFill>
                <a:latin typeface="Verdana" pitchFamily="34" charset="0"/>
              </a:rPr>
              <a:t> </a:t>
            </a:r>
            <a:endParaRPr lang="fr-FR" sz="1800" dirty="0">
              <a:solidFill>
                <a:srgbClr val="FFFF99"/>
              </a:solidFill>
              <a:latin typeface="Verdana" pitchFamily="34" charset="0"/>
            </a:endParaRPr>
          </a:p>
          <a:p>
            <a:pPr>
              <a:buFontTx/>
              <a:buNone/>
            </a:pPr>
            <a:endParaRPr lang="fr-FR" sz="2400" dirty="0">
              <a:solidFill>
                <a:srgbClr val="FFFF99"/>
              </a:solidFill>
              <a:latin typeface="Verdana" pitchFamily="34" charset="0"/>
            </a:endParaRPr>
          </a:p>
        </p:txBody>
      </p:sp>
    </p:spTree>
    <p:extLst>
      <p:ext uri="{BB962C8B-B14F-4D97-AF65-F5344CB8AC3E}">
        <p14:creationId xmlns:p14="http://schemas.microsoft.com/office/powerpoint/2010/main" val="4049036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81000"/>
            <a:ext cx="7772400" cy="1143000"/>
          </a:xfrm>
        </p:spPr>
        <p:txBody>
          <a:bodyPr/>
          <a:lstStyle/>
          <a:p>
            <a:r>
              <a:rPr lang="fr-FR" altLang="fr-FR" sz="3600" dirty="0">
                <a:solidFill>
                  <a:srgbClr val="FFCC00"/>
                </a:solidFill>
                <a:latin typeface="Verdana" pitchFamily="34" charset="0"/>
              </a:rPr>
              <a:t>Use of </a:t>
            </a:r>
            <a:r>
              <a:rPr lang="fr-FR" altLang="fr-FR" sz="3600" dirty="0" err="1">
                <a:solidFill>
                  <a:srgbClr val="FFCC00"/>
                </a:solidFill>
                <a:latin typeface="Verdana" pitchFamily="34" charset="0"/>
              </a:rPr>
              <a:t>opportunistic</a:t>
            </a:r>
            <a:r>
              <a:rPr lang="fr-FR" altLang="fr-FR" sz="3600" dirty="0">
                <a:solidFill>
                  <a:srgbClr val="FFCC00"/>
                </a:solidFill>
                <a:latin typeface="Verdana" pitchFamily="34" charset="0"/>
              </a:rPr>
              <a:t> data</a:t>
            </a:r>
            <a:endParaRPr lang="fr-FR" sz="3600" dirty="0">
              <a:solidFill>
                <a:srgbClr val="FFCC00"/>
              </a:solidFill>
              <a:latin typeface="Verdana" pitchFamily="34" charset="0"/>
            </a:endParaRPr>
          </a:p>
        </p:txBody>
      </p:sp>
      <p:sp>
        <p:nvSpPr>
          <p:cNvPr id="4099" name="Rectangle 3"/>
          <p:cNvSpPr>
            <a:spLocks noGrp="1" noChangeArrowheads="1"/>
          </p:cNvSpPr>
          <p:nvPr>
            <p:ph type="body" idx="1"/>
          </p:nvPr>
        </p:nvSpPr>
        <p:spPr>
          <a:xfrm>
            <a:off x="685800" y="1617663"/>
            <a:ext cx="7486600" cy="4906962"/>
          </a:xfrm>
        </p:spPr>
        <p:txBody>
          <a:bodyPr/>
          <a:lstStyle/>
          <a:p>
            <a:pPr>
              <a:buNone/>
            </a:pPr>
            <a:r>
              <a:rPr lang="fr-FR" sz="1800" b="1" dirty="0" err="1">
                <a:solidFill>
                  <a:srgbClr val="FFFF99"/>
                </a:solidFill>
                <a:latin typeface="Verdana" pitchFamily="34" charset="0"/>
              </a:rPr>
              <a:t>Modelling</a:t>
            </a:r>
            <a:r>
              <a:rPr lang="fr-FR" sz="1800" b="1" dirty="0">
                <a:solidFill>
                  <a:srgbClr val="FFFF99"/>
                </a:solidFill>
                <a:latin typeface="Verdana" pitchFamily="34" charset="0"/>
              </a:rPr>
              <a:t> </a:t>
            </a:r>
            <a:r>
              <a:rPr lang="fr-FR" sz="1800" b="1" dirty="0" err="1">
                <a:solidFill>
                  <a:srgbClr val="FFFF99"/>
                </a:solidFill>
                <a:latin typeface="Verdana" pitchFamily="34" charset="0"/>
              </a:rPr>
              <a:t>developments</a:t>
            </a:r>
            <a:r>
              <a:rPr lang="fr-FR" sz="1800" b="1" dirty="0">
                <a:solidFill>
                  <a:srgbClr val="FFFF99"/>
                </a:solidFill>
                <a:latin typeface="Verdana" pitchFamily="34" charset="0"/>
              </a:rPr>
              <a:t> </a:t>
            </a:r>
            <a:r>
              <a:rPr lang="fr-FR" sz="1800" b="1" dirty="0" err="1">
                <a:solidFill>
                  <a:srgbClr val="FFFF99"/>
                </a:solidFill>
                <a:latin typeface="Verdana" pitchFamily="34" charset="0"/>
              </a:rPr>
              <a:t>targetting</a:t>
            </a:r>
            <a:r>
              <a:rPr lang="fr-FR" sz="1800" b="1" dirty="0">
                <a:solidFill>
                  <a:srgbClr val="FFFF99"/>
                </a:solidFill>
                <a:latin typeface="Verdana" pitchFamily="34" charset="0"/>
              </a:rPr>
              <a:t> </a:t>
            </a:r>
            <a:r>
              <a:rPr lang="fr-FR" sz="1800" b="1" dirty="0" err="1">
                <a:solidFill>
                  <a:srgbClr val="FFFF99"/>
                </a:solidFill>
                <a:latin typeface="Verdana" pitchFamily="34" charset="0"/>
              </a:rPr>
              <a:t>opportunistic</a:t>
            </a:r>
            <a:r>
              <a:rPr lang="fr-FR" sz="1800" b="1" dirty="0">
                <a:solidFill>
                  <a:srgbClr val="FFFF99"/>
                </a:solidFill>
                <a:latin typeface="Verdana" pitchFamily="34" charset="0"/>
              </a:rPr>
              <a:t> data</a:t>
            </a:r>
          </a:p>
          <a:p>
            <a:pPr>
              <a:buFontTx/>
              <a:buNone/>
            </a:pPr>
            <a:endParaRPr lang="fr-FR" sz="1800" dirty="0">
              <a:solidFill>
                <a:srgbClr val="FFFF99"/>
              </a:solidFill>
              <a:latin typeface="Verdana" pitchFamily="34" charset="0"/>
            </a:endParaRPr>
          </a:p>
          <a:p>
            <a:pPr lvl="1">
              <a:buFont typeface="Wingdings" pitchFamily="2" charset="2"/>
              <a:buChar char="§"/>
            </a:pPr>
            <a:endParaRPr lang="fr-FR" sz="1400" dirty="0">
              <a:solidFill>
                <a:srgbClr val="FFFF99"/>
              </a:solidFill>
              <a:latin typeface="Verdana" pitchFamily="34" charset="0"/>
            </a:endParaRPr>
          </a:p>
          <a:p>
            <a:pPr>
              <a:buFontTx/>
              <a:buNone/>
            </a:pPr>
            <a:r>
              <a:rPr lang="fr-FR" sz="1800" dirty="0">
                <a:solidFill>
                  <a:srgbClr val="FFFF99"/>
                </a:solidFill>
                <a:latin typeface="Verdana" pitchFamily="34" charset="0"/>
              </a:rPr>
              <a:t> </a:t>
            </a:r>
          </a:p>
          <a:p>
            <a:pPr>
              <a:buFontTx/>
              <a:buNone/>
            </a:pPr>
            <a:endParaRPr lang="fr-FR" sz="2400" dirty="0">
              <a:solidFill>
                <a:srgbClr val="FFFF99"/>
              </a:solidFill>
              <a:latin typeface="Verdana" pitchFamily="34" charset="0"/>
            </a:endParaRPr>
          </a:p>
        </p:txBody>
      </p:sp>
      <p:pic>
        <p:nvPicPr>
          <p:cNvPr id="3" name="Image 2">
            <a:extLst>
              <a:ext uri="{FF2B5EF4-FFF2-40B4-BE49-F238E27FC236}">
                <a16:creationId xmlns:a16="http://schemas.microsoft.com/office/drawing/2014/main" id="{30F2646C-F41E-DF18-0C4B-7DE6DE8E505A}"/>
              </a:ext>
            </a:extLst>
          </p:cNvPr>
          <p:cNvPicPr>
            <a:picLocks noChangeAspect="1"/>
          </p:cNvPicPr>
          <p:nvPr/>
        </p:nvPicPr>
        <p:blipFill>
          <a:blip r:embed="rId3"/>
          <a:stretch>
            <a:fillRect/>
          </a:stretch>
        </p:blipFill>
        <p:spPr>
          <a:xfrm>
            <a:off x="370888" y="2347761"/>
            <a:ext cx="8402223" cy="2162477"/>
          </a:xfrm>
          <a:prstGeom prst="rect">
            <a:avLst/>
          </a:prstGeom>
        </p:spPr>
      </p:pic>
      <p:pic>
        <p:nvPicPr>
          <p:cNvPr id="6" name="Image 5">
            <a:extLst>
              <a:ext uri="{FF2B5EF4-FFF2-40B4-BE49-F238E27FC236}">
                <a16:creationId xmlns:a16="http://schemas.microsoft.com/office/drawing/2014/main" id="{304F43CB-DA23-8869-2046-93BBE6A3060D}"/>
              </a:ext>
            </a:extLst>
          </p:cNvPr>
          <p:cNvPicPr>
            <a:picLocks noChangeAspect="1"/>
          </p:cNvPicPr>
          <p:nvPr/>
        </p:nvPicPr>
        <p:blipFill>
          <a:blip r:embed="rId3"/>
          <a:stretch>
            <a:fillRect/>
          </a:stretch>
        </p:blipFill>
        <p:spPr>
          <a:xfrm>
            <a:off x="370888" y="2347761"/>
            <a:ext cx="8402223" cy="2162477"/>
          </a:xfrm>
          <a:prstGeom prst="rect">
            <a:avLst/>
          </a:prstGeom>
        </p:spPr>
      </p:pic>
      <p:pic>
        <p:nvPicPr>
          <p:cNvPr id="10" name="Image 9">
            <a:extLst>
              <a:ext uri="{FF2B5EF4-FFF2-40B4-BE49-F238E27FC236}">
                <a16:creationId xmlns:a16="http://schemas.microsoft.com/office/drawing/2014/main" id="{D56C2DF1-50C2-09A7-933F-73E176E4D007}"/>
              </a:ext>
            </a:extLst>
          </p:cNvPr>
          <p:cNvPicPr>
            <a:picLocks noChangeAspect="1"/>
          </p:cNvPicPr>
          <p:nvPr/>
        </p:nvPicPr>
        <p:blipFill>
          <a:blip r:embed="rId3"/>
          <a:stretch>
            <a:fillRect/>
          </a:stretch>
        </p:blipFill>
        <p:spPr>
          <a:xfrm>
            <a:off x="370888" y="2347761"/>
            <a:ext cx="8402223" cy="2162477"/>
          </a:xfrm>
          <a:prstGeom prst="rect">
            <a:avLst/>
          </a:prstGeom>
        </p:spPr>
      </p:pic>
      <p:sp>
        <p:nvSpPr>
          <p:cNvPr id="11" name="Rectangle 3">
            <a:extLst>
              <a:ext uri="{FF2B5EF4-FFF2-40B4-BE49-F238E27FC236}">
                <a16:creationId xmlns:a16="http://schemas.microsoft.com/office/drawing/2014/main" id="{0E601283-A2A8-8E3C-CEC2-D621D0C9B0EC}"/>
              </a:ext>
            </a:extLst>
          </p:cNvPr>
          <p:cNvSpPr txBox="1">
            <a:spLocks noChangeArrowheads="1"/>
          </p:cNvSpPr>
          <p:nvPr/>
        </p:nvSpPr>
        <p:spPr bwMode="auto">
          <a:xfrm>
            <a:off x="714912" y="5013176"/>
            <a:ext cx="7772400" cy="1152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gn="ctr">
              <a:buFontTx/>
              <a:buNone/>
            </a:pPr>
            <a:r>
              <a:rPr lang="fr-FR" sz="1800" b="1" kern="0" dirty="0" err="1">
                <a:solidFill>
                  <a:srgbClr val="FFFF99"/>
                </a:solidFill>
                <a:latin typeface="Verdana" pitchFamily="34" charset="0"/>
              </a:rPr>
              <a:t>Principle</a:t>
            </a:r>
            <a:r>
              <a:rPr lang="fr-FR" sz="1800" b="1" kern="0" dirty="0">
                <a:solidFill>
                  <a:srgbClr val="FFFF99"/>
                </a:solidFill>
                <a:latin typeface="Verdana" pitchFamily="34" charset="0"/>
              </a:rPr>
              <a:t> : </a:t>
            </a:r>
            <a:r>
              <a:rPr lang="fr-FR" sz="1800" kern="0" dirty="0">
                <a:solidFill>
                  <a:srgbClr val="FFFF99"/>
                </a:solidFill>
                <a:latin typeface="Verdana" pitchFamily="34" charset="0"/>
              </a:rPr>
              <a:t>to use and </a:t>
            </a:r>
            <a:r>
              <a:rPr lang="fr-FR" sz="1800" kern="0" dirty="0" err="1">
                <a:solidFill>
                  <a:srgbClr val="FFFF99"/>
                </a:solidFill>
                <a:latin typeface="Verdana" pitchFamily="34" charset="0"/>
              </a:rPr>
              <a:t>include</a:t>
            </a:r>
            <a:r>
              <a:rPr lang="fr-FR" sz="1800" kern="0" dirty="0">
                <a:solidFill>
                  <a:srgbClr val="FFFF99"/>
                </a:solidFill>
                <a:latin typeface="Verdana" pitchFamily="34" charset="0"/>
              </a:rPr>
              <a:t> a </a:t>
            </a:r>
            <a:r>
              <a:rPr lang="fr-FR" sz="1800" kern="0" dirty="0">
                <a:solidFill>
                  <a:srgbClr val="FFCC00"/>
                </a:solidFill>
                <a:latin typeface="Verdana" pitchFamily="34" charset="0"/>
              </a:rPr>
              <a:t>« </a:t>
            </a:r>
            <a:r>
              <a:rPr lang="fr-FR" sz="1800" kern="0" dirty="0" err="1">
                <a:solidFill>
                  <a:srgbClr val="FFCC00"/>
                </a:solidFill>
                <a:latin typeface="Verdana" pitchFamily="34" charset="0"/>
              </a:rPr>
              <a:t>list</a:t>
            </a:r>
            <a:r>
              <a:rPr lang="fr-FR" sz="1800" kern="0" dirty="0">
                <a:solidFill>
                  <a:srgbClr val="FFCC00"/>
                </a:solidFill>
                <a:latin typeface="Verdana" pitchFamily="34" charset="0"/>
              </a:rPr>
              <a:t> </a:t>
            </a:r>
            <a:r>
              <a:rPr lang="fr-FR" sz="1800" kern="0" dirty="0" err="1">
                <a:solidFill>
                  <a:srgbClr val="FFCC00"/>
                </a:solidFill>
                <a:latin typeface="Verdana" pitchFamily="34" charset="0"/>
              </a:rPr>
              <a:t>length</a:t>
            </a:r>
            <a:r>
              <a:rPr lang="fr-FR" sz="1800" kern="0" dirty="0">
                <a:solidFill>
                  <a:srgbClr val="FFCC00"/>
                </a:solidFill>
                <a:latin typeface="Verdana" pitchFamily="34" charset="0"/>
              </a:rPr>
              <a:t> » </a:t>
            </a:r>
            <a:r>
              <a:rPr lang="fr-FR" sz="1800" kern="0" dirty="0">
                <a:solidFill>
                  <a:srgbClr val="FFFF99"/>
                </a:solidFill>
                <a:latin typeface="Verdana" pitchFamily="34" charset="0"/>
              </a:rPr>
              <a:t>variable </a:t>
            </a:r>
          </a:p>
          <a:p>
            <a:pPr algn="ctr">
              <a:buFontTx/>
              <a:buNone/>
            </a:pPr>
            <a:r>
              <a:rPr lang="fr-FR" sz="1600" kern="0" dirty="0">
                <a:solidFill>
                  <a:srgbClr val="FFFF99"/>
                </a:solidFill>
                <a:latin typeface="Verdana" pitchFamily="34" charset="0"/>
              </a:rPr>
              <a:t>(= </a:t>
            </a:r>
            <a:r>
              <a:rPr lang="fr-FR" sz="1600" kern="0" dirty="0" err="1">
                <a:solidFill>
                  <a:srgbClr val="FFFF99"/>
                </a:solidFill>
                <a:latin typeface="Verdana" pitchFamily="34" charset="0"/>
              </a:rPr>
              <a:t>number</a:t>
            </a:r>
            <a:r>
              <a:rPr lang="fr-FR" sz="1600" kern="0" dirty="0">
                <a:solidFill>
                  <a:srgbClr val="FFFF99"/>
                </a:solidFill>
                <a:latin typeface="Verdana" pitchFamily="34" charset="0"/>
              </a:rPr>
              <a:t> of </a:t>
            </a:r>
            <a:r>
              <a:rPr lang="fr-FR" sz="1600" kern="0" dirty="0" err="1">
                <a:solidFill>
                  <a:srgbClr val="FFFF99"/>
                </a:solidFill>
                <a:latin typeface="Verdana" pitchFamily="34" charset="0"/>
              </a:rPr>
              <a:t>species</a:t>
            </a:r>
            <a:r>
              <a:rPr lang="fr-FR" sz="1600" kern="0" dirty="0">
                <a:solidFill>
                  <a:srgbClr val="FFFF99"/>
                </a:solidFill>
                <a:latin typeface="Verdana" pitchFamily="34" charset="0"/>
              </a:rPr>
              <a:t> </a:t>
            </a:r>
            <a:r>
              <a:rPr lang="fr-FR" sz="1600" kern="0" dirty="0" err="1">
                <a:solidFill>
                  <a:srgbClr val="FFFF99"/>
                </a:solidFill>
                <a:latin typeface="Verdana" pitchFamily="34" charset="0"/>
              </a:rPr>
              <a:t>seen</a:t>
            </a:r>
            <a:r>
              <a:rPr lang="fr-FR" sz="1600" kern="0" dirty="0">
                <a:solidFill>
                  <a:srgbClr val="FFFF99"/>
                </a:solidFill>
                <a:latin typeface="Verdana" pitchFamily="34" charset="0"/>
              </a:rPr>
              <a:t> </a:t>
            </a:r>
            <a:r>
              <a:rPr lang="fr-FR" sz="1600" kern="0" dirty="0" err="1">
                <a:solidFill>
                  <a:srgbClr val="FFFF99"/>
                </a:solidFill>
                <a:latin typeface="Verdana" pitchFamily="34" charset="0"/>
              </a:rPr>
              <a:t>during</a:t>
            </a:r>
            <a:r>
              <a:rPr lang="fr-FR" sz="1600" kern="0" dirty="0">
                <a:solidFill>
                  <a:srgbClr val="FFFF99"/>
                </a:solidFill>
                <a:latin typeface="Verdana" pitchFamily="34" charset="0"/>
              </a:rPr>
              <a:t> a </a:t>
            </a:r>
            <a:r>
              <a:rPr lang="fr-FR" sz="1600" kern="0" dirty="0" err="1">
                <a:solidFill>
                  <a:srgbClr val="FFFF99"/>
                </a:solidFill>
                <a:latin typeface="Verdana" pitchFamily="34" charset="0"/>
              </a:rPr>
              <a:t>visit</a:t>
            </a:r>
            <a:r>
              <a:rPr lang="fr-FR" sz="1600" kern="0" dirty="0">
                <a:solidFill>
                  <a:srgbClr val="FFFF99"/>
                </a:solidFill>
                <a:latin typeface="Verdana" pitchFamily="34" charset="0"/>
              </a:rPr>
              <a:t>)</a:t>
            </a:r>
            <a:r>
              <a:rPr lang="fr-FR" sz="2000" kern="0" dirty="0">
                <a:solidFill>
                  <a:srgbClr val="FFFF99"/>
                </a:solidFill>
                <a:latin typeface="Verdana" pitchFamily="34" charset="0"/>
              </a:rPr>
              <a:t> </a:t>
            </a:r>
          </a:p>
          <a:p>
            <a:pPr algn="ctr">
              <a:buFontTx/>
              <a:buNone/>
            </a:pPr>
            <a:r>
              <a:rPr lang="fr-FR" sz="1800" kern="0" dirty="0">
                <a:solidFill>
                  <a:srgbClr val="FFFF99"/>
                </a:solidFill>
                <a:latin typeface="Verdana" pitchFamily="34" charset="0"/>
              </a:rPr>
              <a:t>as a </a:t>
            </a:r>
            <a:r>
              <a:rPr lang="fr-FR" sz="1800" kern="0" dirty="0">
                <a:solidFill>
                  <a:srgbClr val="FFCC00"/>
                </a:solidFill>
                <a:latin typeface="Verdana" pitchFamily="34" charset="0"/>
              </a:rPr>
              <a:t>proxy for </a:t>
            </a:r>
            <a:r>
              <a:rPr lang="fr-FR" sz="1800" kern="0" dirty="0" err="1">
                <a:solidFill>
                  <a:srgbClr val="FFCC00"/>
                </a:solidFill>
                <a:latin typeface="Verdana" pitchFamily="34" charset="0"/>
              </a:rPr>
              <a:t>search</a:t>
            </a:r>
            <a:r>
              <a:rPr lang="fr-FR" sz="1800" kern="0" dirty="0">
                <a:solidFill>
                  <a:srgbClr val="FFCC00"/>
                </a:solidFill>
                <a:latin typeface="Verdana" pitchFamily="34" charset="0"/>
              </a:rPr>
              <a:t> </a:t>
            </a:r>
            <a:r>
              <a:rPr lang="fr-FR" sz="1800" kern="0" dirty="0" err="1">
                <a:solidFill>
                  <a:srgbClr val="FFCC00"/>
                </a:solidFill>
                <a:latin typeface="Verdana" pitchFamily="34" charset="0"/>
              </a:rPr>
              <a:t>intensity</a:t>
            </a:r>
            <a:r>
              <a:rPr lang="fr-FR" sz="1800" kern="0" dirty="0">
                <a:solidFill>
                  <a:srgbClr val="FFCC00"/>
                </a:solidFill>
                <a:latin typeface="Verdana" pitchFamily="34" charset="0"/>
              </a:rPr>
              <a:t> </a:t>
            </a:r>
            <a:r>
              <a:rPr lang="fr-FR" sz="1800" kern="0" dirty="0">
                <a:solidFill>
                  <a:srgbClr val="FFFF99"/>
                </a:solidFill>
                <a:latin typeface="Verdana" pitchFamily="34" charset="0"/>
              </a:rPr>
              <a:t>in the model</a:t>
            </a:r>
          </a:p>
        </p:txBody>
      </p:sp>
    </p:spTree>
    <p:extLst>
      <p:ext uri="{BB962C8B-B14F-4D97-AF65-F5344CB8AC3E}">
        <p14:creationId xmlns:p14="http://schemas.microsoft.com/office/powerpoint/2010/main" val="3288757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81000"/>
            <a:ext cx="7772400" cy="1143000"/>
          </a:xfrm>
        </p:spPr>
        <p:txBody>
          <a:bodyPr/>
          <a:lstStyle/>
          <a:p>
            <a:r>
              <a:rPr lang="fr-FR" altLang="fr-FR" sz="3600" dirty="0">
                <a:solidFill>
                  <a:srgbClr val="FFCC00"/>
                </a:solidFill>
                <a:latin typeface="Verdana" pitchFamily="34" charset="0"/>
              </a:rPr>
              <a:t>Use of </a:t>
            </a:r>
            <a:r>
              <a:rPr lang="fr-FR" altLang="fr-FR" sz="3600" dirty="0" err="1">
                <a:solidFill>
                  <a:srgbClr val="FFCC00"/>
                </a:solidFill>
                <a:latin typeface="Verdana" pitchFamily="34" charset="0"/>
              </a:rPr>
              <a:t>opportunistic</a:t>
            </a:r>
            <a:r>
              <a:rPr lang="fr-FR" altLang="fr-FR" sz="3600" dirty="0">
                <a:solidFill>
                  <a:srgbClr val="FFCC00"/>
                </a:solidFill>
                <a:latin typeface="Verdana" pitchFamily="34" charset="0"/>
              </a:rPr>
              <a:t> data</a:t>
            </a:r>
            <a:endParaRPr lang="fr-FR" sz="3600" dirty="0">
              <a:solidFill>
                <a:srgbClr val="FFCC00"/>
              </a:solidFill>
              <a:latin typeface="Verdana" pitchFamily="34" charset="0"/>
            </a:endParaRPr>
          </a:p>
        </p:txBody>
      </p:sp>
      <p:sp>
        <p:nvSpPr>
          <p:cNvPr id="4099" name="Rectangle 3"/>
          <p:cNvSpPr>
            <a:spLocks noGrp="1" noChangeArrowheads="1"/>
          </p:cNvSpPr>
          <p:nvPr>
            <p:ph type="body" idx="1"/>
          </p:nvPr>
        </p:nvSpPr>
        <p:spPr>
          <a:xfrm>
            <a:off x="685800" y="1617663"/>
            <a:ext cx="7486600" cy="4906962"/>
          </a:xfrm>
        </p:spPr>
        <p:txBody>
          <a:bodyPr/>
          <a:lstStyle/>
          <a:p>
            <a:pPr>
              <a:buNone/>
            </a:pPr>
            <a:r>
              <a:rPr lang="fr-FR" sz="1800" b="1" dirty="0" err="1">
                <a:solidFill>
                  <a:srgbClr val="FFFF99"/>
                </a:solidFill>
                <a:latin typeface="Verdana" pitchFamily="34" charset="0"/>
              </a:rPr>
              <a:t>Modelling</a:t>
            </a:r>
            <a:r>
              <a:rPr lang="fr-FR" sz="1800" b="1" dirty="0">
                <a:solidFill>
                  <a:srgbClr val="FFFF99"/>
                </a:solidFill>
                <a:latin typeface="Verdana" pitchFamily="34" charset="0"/>
              </a:rPr>
              <a:t> </a:t>
            </a:r>
            <a:r>
              <a:rPr lang="fr-FR" sz="1800" b="1" dirty="0" err="1">
                <a:solidFill>
                  <a:srgbClr val="FFFF99"/>
                </a:solidFill>
                <a:latin typeface="Verdana" pitchFamily="34" charset="0"/>
              </a:rPr>
              <a:t>developments</a:t>
            </a:r>
            <a:r>
              <a:rPr lang="fr-FR" sz="1800" b="1" dirty="0">
                <a:solidFill>
                  <a:srgbClr val="FFFF99"/>
                </a:solidFill>
                <a:latin typeface="Verdana" pitchFamily="34" charset="0"/>
              </a:rPr>
              <a:t> </a:t>
            </a:r>
            <a:r>
              <a:rPr lang="fr-FR" sz="1800" b="1" dirty="0" err="1">
                <a:solidFill>
                  <a:srgbClr val="FFFF99"/>
                </a:solidFill>
                <a:latin typeface="Verdana" pitchFamily="34" charset="0"/>
              </a:rPr>
              <a:t>targetting</a:t>
            </a:r>
            <a:r>
              <a:rPr lang="fr-FR" sz="1800" b="1" dirty="0">
                <a:solidFill>
                  <a:srgbClr val="FFFF99"/>
                </a:solidFill>
                <a:latin typeface="Verdana" pitchFamily="34" charset="0"/>
              </a:rPr>
              <a:t> </a:t>
            </a:r>
            <a:r>
              <a:rPr lang="fr-FR" sz="1800" b="1" dirty="0" err="1">
                <a:solidFill>
                  <a:srgbClr val="FFFF99"/>
                </a:solidFill>
                <a:latin typeface="Verdana" pitchFamily="34" charset="0"/>
              </a:rPr>
              <a:t>opportunistic</a:t>
            </a:r>
            <a:r>
              <a:rPr lang="fr-FR" sz="1800" b="1" dirty="0">
                <a:solidFill>
                  <a:srgbClr val="FFFF99"/>
                </a:solidFill>
                <a:latin typeface="Verdana" pitchFamily="34" charset="0"/>
              </a:rPr>
              <a:t> data</a:t>
            </a:r>
          </a:p>
          <a:p>
            <a:pPr>
              <a:buFontTx/>
              <a:buNone/>
            </a:pPr>
            <a:endParaRPr lang="fr-FR" sz="1800" dirty="0">
              <a:solidFill>
                <a:srgbClr val="FFFF99"/>
              </a:solidFill>
              <a:latin typeface="Verdana" pitchFamily="34" charset="0"/>
            </a:endParaRPr>
          </a:p>
          <a:p>
            <a:pPr lvl="1">
              <a:buFont typeface="Wingdings" pitchFamily="2" charset="2"/>
              <a:buChar char="§"/>
            </a:pPr>
            <a:endParaRPr lang="fr-FR" sz="1400" dirty="0">
              <a:solidFill>
                <a:srgbClr val="FFFF99"/>
              </a:solidFill>
              <a:latin typeface="Verdana" pitchFamily="34" charset="0"/>
            </a:endParaRPr>
          </a:p>
          <a:p>
            <a:pPr>
              <a:buFontTx/>
              <a:buNone/>
            </a:pPr>
            <a:r>
              <a:rPr lang="fr-FR" sz="1800" dirty="0">
                <a:solidFill>
                  <a:srgbClr val="FFFF99"/>
                </a:solidFill>
                <a:latin typeface="Verdana" pitchFamily="34" charset="0"/>
              </a:rPr>
              <a:t> </a:t>
            </a:r>
          </a:p>
          <a:p>
            <a:pPr>
              <a:buFontTx/>
              <a:buNone/>
            </a:pPr>
            <a:endParaRPr lang="fr-FR" sz="2400" dirty="0">
              <a:solidFill>
                <a:srgbClr val="FFFF99"/>
              </a:solidFill>
              <a:latin typeface="Verdana" pitchFamily="34" charset="0"/>
            </a:endParaRPr>
          </a:p>
        </p:txBody>
      </p:sp>
      <p:pic>
        <p:nvPicPr>
          <p:cNvPr id="5" name="Image 4">
            <a:extLst>
              <a:ext uri="{FF2B5EF4-FFF2-40B4-BE49-F238E27FC236}">
                <a16:creationId xmlns:a16="http://schemas.microsoft.com/office/drawing/2014/main" id="{BD28114C-9E26-E76C-0A67-EF564AE0FDF8}"/>
              </a:ext>
            </a:extLst>
          </p:cNvPr>
          <p:cNvPicPr>
            <a:picLocks noChangeAspect="1"/>
          </p:cNvPicPr>
          <p:nvPr/>
        </p:nvPicPr>
        <p:blipFill rotWithShape="1">
          <a:blip r:embed="rId3"/>
          <a:srcRect b="31250"/>
          <a:stretch/>
        </p:blipFill>
        <p:spPr>
          <a:xfrm>
            <a:off x="339536" y="2132856"/>
            <a:ext cx="5472607" cy="1352778"/>
          </a:xfrm>
          <a:prstGeom prst="rect">
            <a:avLst/>
          </a:prstGeom>
        </p:spPr>
      </p:pic>
      <p:pic>
        <p:nvPicPr>
          <p:cNvPr id="7" name="Image 6">
            <a:extLst>
              <a:ext uri="{FF2B5EF4-FFF2-40B4-BE49-F238E27FC236}">
                <a16:creationId xmlns:a16="http://schemas.microsoft.com/office/drawing/2014/main" id="{202115D2-F040-CF99-3F59-F9B9070C5958}"/>
              </a:ext>
            </a:extLst>
          </p:cNvPr>
          <p:cNvPicPr>
            <a:picLocks noChangeAspect="1"/>
          </p:cNvPicPr>
          <p:nvPr/>
        </p:nvPicPr>
        <p:blipFill>
          <a:blip r:embed="rId4"/>
          <a:stretch>
            <a:fillRect/>
          </a:stretch>
        </p:blipFill>
        <p:spPr>
          <a:xfrm>
            <a:off x="1907704" y="3204173"/>
            <a:ext cx="5483488" cy="1820429"/>
          </a:xfrm>
          <a:prstGeom prst="rect">
            <a:avLst/>
          </a:prstGeom>
        </p:spPr>
      </p:pic>
      <p:pic>
        <p:nvPicPr>
          <p:cNvPr id="9" name="Image 8">
            <a:extLst>
              <a:ext uri="{FF2B5EF4-FFF2-40B4-BE49-F238E27FC236}">
                <a16:creationId xmlns:a16="http://schemas.microsoft.com/office/drawing/2014/main" id="{15722796-0286-C034-B7F0-A6783A1F8ED0}"/>
              </a:ext>
            </a:extLst>
          </p:cNvPr>
          <p:cNvPicPr>
            <a:picLocks noChangeAspect="1"/>
          </p:cNvPicPr>
          <p:nvPr/>
        </p:nvPicPr>
        <p:blipFill>
          <a:blip r:embed="rId5"/>
          <a:stretch>
            <a:fillRect/>
          </a:stretch>
        </p:blipFill>
        <p:spPr>
          <a:xfrm>
            <a:off x="2339752" y="4920022"/>
            <a:ext cx="6690373" cy="1837435"/>
          </a:xfrm>
          <a:prstGeom prst="rect">
            <a:avLst/>
          </a:prstGeom>
        </p:spPr>
      </p:pic>
    </p:spTree>
    <p:extLst>
      <p:ext uri="{BB962C8B-B14F-4D97-AF65-F5344CB8AC3E}">
        <p14:creationId xmlns:p14="http://schemas.microsoft.com/office/powerpoint/2010/main" val="1537179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914400" y="457200"/>
            <a:ext cx="6934200" cy="584775"/>
          </a:xfrm>
          <a:prstGeom prst="rect">
            <a:avLst/>
          </a:prstGeom>
          <a:noFill/>
          <a:ln w="9525">
            <a:noFill/>
            <a:miter lim="800000"/>
            <a:headEnd/>
            <a:tailEnd/>
          </a:ln>
        </p:spPr>
        <p:txBody>
          <a:bodyPr>
            <a:spAutoFit/>
          </a:bodyPr>
          <a:lstStyle/>
          <a:p>
            <a:pPr algn="ctr"/>
            <a:r>
              <a:rPr lang="fr-FR" sz="3200">
                <a:solidFill>
                  <a:srgbClr val="FFCC00"/>
                </a:solidFill>
                <a:latin typeface="Verdana" pitchFamily="34" charset="0"/>
              </a:rPr>
              <a:t>References</a:t>
            </a:r>
            <a:endParaRPr lang="fr-FR" sz="3200" dirty="0">
              <a:solidFill>
                <a:srgbClr val="FFCC00"/>
              </a:solidFill>
              <a:latin typeface="Verdana" pitchFamily="34" charset="0"/>
            </a:endParaRPr>
          </a:p>
        </p:txBody>
      </p:sp>
      <p:sp>
        <p:nvSpPr>
          <p:cNvPr id="46083" name="Text Box 3"/>
          <p:cNvSpPr txBox="1">
            <a:spLocks noChangeArrowheads="1"/>
          </p:cNvSpPr>
          <p:nvPr/>
        </p:nvSpPr>
        <p:spPr bwMode="auto">
          <a:xfrm>
            <a:off x="762000" y="1905000"/>
            <a:ext cx="7620000" cy="1616075"/>
          </a:xfrm>
          <a:prstGeom prst="rect">
            <a:avLst/>
          </a:prstGeom>
          <a:noFill/>
          <a:ln w="9525">
            <a:noFill/>
            <a:miter lim="800000"/>
            <a:headEnd/>
            <a:tailEnd/>
          </a:ln>
        </p:spPr>
        <p:txBody>
          <a:bodyPr>
            <a:spAutoFit/>
          </a:bodyPr>
          <a:lstStyle/>
          <a:p>
            <a:pPr algn="ctr"/>
            <a:endParaRPr lang="fr-FR" sz="2800" b="1">
              <a:solidFill>
                <a:srgbClr val="FFFF99"/>
              </a:solidFill>
              <a:latin typeface="Verdana" pitchFamily="34" charset="0"/>
            </a:endParaRPr>
          </a:p>
          <a:p>
            <a:pPr algn="ctr"/>
            <a:endParaRPr lang="fr-FR" sz="2800" b="1">
              <a:solidFill>
                <a:srgbClr val="FFFF99"/>
              </a:solidFill>
              <a:latin typeface="Verdana" pitchFamily="34" charset="0"/>
            </a:endParaRPr>
          </a:p>
          <a:p>
            <a:pPr algn="ctr"/>
            <a:endParaRPr lang="fr-FR">
              <a:solidFill>
                <a:srgbClr val="FFFF99"/>
              </a:solidFill>
              <a:latin typeface="Verdana" pitchFamily="34" charset="0"/>
            </a:endParaRPr>
          </a:p>
          <a:p>
            <a:pPr algn="ctr">
              <a:buFontTx/>
              <a:buChar char="•"/>
            </a:pPr>
            <a:endParaRPr lang="fr-FR" sz="2000">
              <a:solidFill>
                <a:srgbClr val="FFFF99"/>
              </a:solidFill>
              <a:latin typeface="Verdana" pitchFamily="34" charset="0"/>
            </a:endParaRPr>
          </a:p>
        </p:txBody>
      </p:sp>
      <p:sp>
        <p:nvSpPr>
          <p:cNvPr id="46084" name="Text Box 4"/>
          <p:cNvSpPr txBox="1">
            <a:spLocks noChangeArrowheads="1"/>
          </p:cNvSpPr>
          <p:nvPr/>
        </p:nvSpPr>
        <p:spPr bwMode="auto">
          <a:xfrm>
            <a:off x="179512" y="1124744"/>
            <a:ext cx="8202488" cy="5970865"/>
          </a:xfrm>
          <a:prstGeom prst="rect">
            <a:avLst/>
          </a:prstGeom>
          <a:noFill/>
          <a:ln w="9525">
            <a:noFill/>
            <a:miter lim="800000"/>
            <a:headEnd/>
            <a:tailEnd/>
          </a:ln>
        </p:spPr>
        <p:txBody>
          <a:bodyPr wrap="square">
            <a:spAutoFit/>
          </a:bodyPr>
          <a:lstStyle/>
          <a:p>
            <a:r>
              <a:rPr lang="fr-FR" sz="1200" dirty="0">
                <a:solidFill>
                  <a:srgbClr val="FFFF99"/>
                </a:solidFill>
                <a:latin typeface="Verdana" pitchFamily="34" charset="0"/>
              </a:rPr>
              <a:t>              </a:t>
            </a:r>
            <a:r>
              <a:rPr lang="fr-FR" sz="1200" dirty="0" err="1">
                <a:solidFill>
                  <a:srgbClr val="FFFF99"/>
                </a:solidFill>
                <a:latin typeface="Verdana" pitchFamily="34" charset="0"/>
              </a:rPr>
              <a:t>Kéry</a:t>
            </a:r>
            <a:r>
              <a:rPr lang="fr-FR" sz="1200" dirty="0">
                <a:solidFill>
                  <a:srgbClr val="FFFF99"/>
                </a:solidFill>
                <a:latin typeface="Verdana" pitchFamily="34" charset="0"/>
              </a:rPr>
              <a:t> (2010)                           Korner-</a:t>
            </a:r>
            <a:r>
              <a:rPr lang="fr-FR" sz="1200" dirty="0" err="1">
                <a:solidFill>
                  <a:srgbClr val="FFFF99"/>
                </a:solidFill>
                <a:latin typeface="Verdana" pitchFamily="34" charset="0"/>
              </a:rPr>
              <a:t>Nievergelt</a:t>
            </a:r>
            <a:r>
              <a:rPr lang="fr-FR" sz="1200" dirty="0">
                <a:solidFill>
                  <a:srgbClr val="FFFF99"/>
                </a:solidFill>
                <a:latin typeface="Verdana" pitchFamily="34" charset="0"/>
              </a:rPr>
              <a:t> </a:t>
            </a:r>
            <a:r>
              <a:rPr lang="fr-FR" sz="1200" i="1" dirty="0">
                <a:solidFill>
                  <a:srgbClr val="FFFF99"/>
                </a:solidFill>
                <a:latin typeface="Verdana" pitchFamily="34" charset="0"/>
              </a:rPr>
              <a:t>et al.</a:t>
            </a:r>
            <a:r>
              <a:rPr lang="fr-FR" sz="1200" dirty="0">
                <a:solidFill>
                  <a:srgbClr val="FFFF99"/>
                </a:solidFill>
                <a:latin typeface="Verdana" pitchFamily="34" charset="0"/>
              </a:rPr>
              <a:t> (2015)           </a:t>
            </a:r>
            <a:r>
              <a:rPr lang="fr-FR" sz="1200" dirty="0" err="1">
                <a:solidFill>
                  <a:srgbClr val="FFFF99"/>
                </a:solidFill>
                <a:latin typeface="Verdana" pitchFamily="34" charset="0"/>
              </a:rPr>
              <a:t>Kéry</a:t>
            </a:r>
            <a:r>
              <a:rPr lang="fr-FR" sz="1200" dirty="0">
                <a:solidFill>
                  <a:srgbClr val="FFFF99"/>
                </a:solidFill>
                <a:latin typeface="Verdana" pitchFamily="34" charset="0"/>
              </a:rPr>
              <a:t> &amp; Schaub (2012) </a:t>
            </a:r>
          </a:p>
          <a:p>
            <a:endParaRPr lang="fr-FR" sz="1400" dirty="0">
              <a:solidFill>
                <a:srgbClr val="FFFF99"/>
              </a:solidFill>
              <a:latin typeface="Verdana" pitchFamily="34" charset="0"/>
            </a:endParaRPr>
          </a:p>
          <a:p>
            <a:endParaRPr lang="fr-FR" sz="1400" dirty="0">
              <a:solidFill>
                <a:srgbClr val="FFFF99"/>
              </a:solidFill>
              <a:latin typeface="Verdana" pitchFamily="34" charset="0"/>
            </a:endParaRPr>
          </a:p>
          <a:p>
            <a:endParaRPr lang="fr-FR" sz="1400" dirty="0">
              <a:solidFill>
                <a:srgbClr val="FFFF99"/>
              </a:solidFill>
              <a:latin typeface="Verdana" pitchFamily="34" charset="0"/>
            </a:endParaRPr>
          </a:p>
          <a:p>
            <a:endParaRPr lang="fr-FR" sz="1400" dirty="0">
              <a:solidFill>
                <a:srgbClr val="FFFF99"/>
              </a:solidFill>
              <a:latin typeface="Verdana" pitchFamily="34" charset="0"/>
            </a:endParaRPr>
          </a:p>
          <a:p>
            <a:r>
              <a:rPr lang="fr-FR" sz="1400" dirty="0">
                <a:solidFill>
                  <a:srgbClr val="FFFF99"/>
                </a:solidFill>
                <a:latin typeface="Verdana" pitchFamily="34" charset="0"/>
              </a:rPr>
              <a:t>						</a:t>
            </a:r>
            <a:endParaRPr lang="fr-FR" sz="1000" dirty="0">
              <a:solidFill>
                <a:srgbClr val="FFFF99"/>
              </a:solidFill>
              <a:latin typeface="Verdana" pitchFamily="34" charset="0"/>
            </a:endParaRPr>
          </a:p>
          <a:p>
            <a:r>
              <a:rPr lang="fr-FR" sz="1000" dirty="0">
                <a:solidFill>
                  <a:srgbClr val="FFFF99"/>
                </a:solidFill>
                <a:latin typeface="Verdana" pitchFamily="34" charset="0"/>
              </a:rPr>
              <a:t>						</a:t>
            </a:r>
          </a:p>
          <a:p>
            <a:endParaRPr lang="fr-FR" sz="1400" dirty="0">
              <a:solidFill>
                <a:srgbClr val="FFFF99"/>
              </a:solidFill>
              <a:latin typeface="Verdana" pitchFamily="34" charset="0"/>
            </a:endParaRPr>
          </a:p>
          <a:p>
            <a:r>
              <a:rPr lang="fr-FR" sz="1400" dirty="0">
                <a:solidFill>
                  <a:srgbClr val="FFFF99"/>
                </a:solidFill>
                <a:latin typeface="Verdana" pitchFamily="34" charset="0"/>
              </a:rPr>
              <a:t>						</a:t>
            </a:r>
            <a:endParaRPr lang="fr-FR" sz="1050" dirty="0">
              <a:solidFill>
                <a:srgbClr val="FFFF99"/>
              </a:solidFill>
              <a:latin typeface="Verdana" pitchFamily="34" charset="0"/>
            </a:endParaRPr>
          </a:p>
          <a:p>
            <a:r>
              <a:rPr lang="fr-FR" sz="1050" dirty="0">
                <a:solidFill>
                  <a:srgbClr val="FFFF99"/>
                </a:solidFill>
                <a:latin typeface="Verdana" pitchFamily="34" charset="0"/>
              </a:rPr>
              <a:t>						</a:t>
            </a:r>
          </a:p>
          <a:p>
            <a:endParaRPr lang="fr-FR" sz="1400" dirty="0">
              <a:solidFill>
                <a:srgbClr val="FFFF99"/>
              </a:solidFill>
              <a:latin typeface="Verdana" pitchFamily="34" charset="0"/>
            </a:endParaRPr>
          </a:p>
          <a:p>
            <a:endParaRPr lang="fr-FR" sz="1400" dirty="0">
              <a:solidFill>
                <a:srgbClr val="FFFF99"/>
              </a:solidFill>
              <a:latin typeface="Verdana" pitchFamily="34" charset="0"/>
            </a:endParaRPr>
          </a:p>
          <a:p>
            <a:endParaRPr lang="fr-FR" sz="1400" dirty="0">
              <a:solidFill>
                <a:srgbClr val="FFFF99"/>
              </a:solidFill>
              <a:latin typeface="Verdana" pitchFamily="34" charset="0"/>
            </a:endParaRPr>
          </a:p>
          <a:p>
            <a:pPr algn="r"/>
            <a:r>
              <a:rPr lang="fr-FR" sz="1200" dirty="0">
                <a:solidFill>
                  <a:srgbClr val="FFFF99"/>
                </a:solidFill>
                <a:latin typeface="Verdana" pitchFamily="34" charset="0"/>
              </a:rPr>
              <a:t>  </a:t>
            </a:r>
          </a:p>
          <a:p>
            <a:endParaRPr lang="fr-FR" sz="1400" dirty="0">
              <a:solidFill>
                <a:srgbClr val="FFFF99"/>
              </a:solidFill>
              <a:latin typeface="Verdana" pitchFamily="34" charset="0"/>
            </a:endParaRPr>
          </a:p>
          <a:p>
            <a:endParaRPr lang="fr-FR" sz="1400" dirty="0">
              <a:solidFill>
                <a:srgbClr val="FFFF99"/>
              </a:solidFill>
              <a:latin typeface="Verdana" pitchFamily="34" charset="0"/>
            </a:endParaRPr>
          </a:p>
          <a:p>
            <a:r>
              <a:rPr lang="fr-FR" sz="1400" dirty="0">
                <a:solidFill>
                  <a:srgbClr val="FFFF99"/>
                </a:solidFill>
                <a:latin typeface="Verdana" pitchFamily="34" charset="0"/>
              </a:rPr>
              <a:t>							</a:t>
            </a:r>
          </a:p>
          <a:p>
            <a:endParaRPr lang="fr-FR" sz="1400" dirty="0">
              <a:solidFill>
                <a:srgbClr val="FFFF99"/>
              </a:solidFill>
              <a:latin typeface="Verdana" pitchFamily="34" charset="0"/>
            </a:endParaRPr>
          </a:p>
          <a:p>
            <a:endParaRPr lang="fr-FR" sz="1400" dirty="0">
              <a:solidFill>
                <a:srgbClr val="FFFF99"/>
              </a:solidFill>
              <a:latin typeface="Verdana" pitchFamily="34" charset="0"/>
            </a:endParaRPr>
          </a:p>
          <a:p>
            <a:endParaRPr lang="fr-FR" sz="1400" dirty="0">
              <a:solidFill>
                <a:srgbClr val="FFFF99"/>
              </a:solidFill>
              <a:latin typeface="Verdana" pitchFamily="34" charset="0"/>
            </a:endParaRPr>
          </a:p>
          <a:p>
            <a:endParaRPr lang="fr-FR" sz="1400" dirty="0">
              <a:solidFill>
                <a:srgbClr val="FFFF99"/>
              </a:solidFill>
              <a:latin typeface="Verdana" pitchFamily="34" charset="0"/>
            </a:endParaRPr>
          </a:p>
          <a:p>
            <a:endParaRPr lang="fr-FR" sz="1400" dirty="0">
              <a:solidFill>
                <a:srgbClr val="FFFF99"/>
              </a:solidFill>
              <a:latin typeface="Verdana" pitchFamily="34" charset="0"/>
            </a:endParaRPr>
          </a:p>
          <a:p>
            <a:r>
              <a:rPr lang="fr-FR" sz="1050" dirty="0">
                <a:solidFill>
                  <a:srgbClr val="FFFF99"/>
                </a:solidFill>
                <a:latin typeface="Verdana" pitchFamily="34" charset="0"/>
              </a:rPr>
              <a:t>							</a:t>
            </a:r>
          </a:p>
          <a:p>
            <a:r>
              <a:rPr lang="fr-FR" sz="1400" dirty="0">
                <a:solidFill>
                  <a:srgbClr val="FFFF99"/>
                </a:solidFill>
                <a:latin typeface="Verdana" pitchFamily="34" charset="0"/>
              </a:rPr>
              <a:t>			    	</a:t>
            </a:r>
          </a:p>
          <a:p>
            <a:r>
              <a:rPr lang="fr-FR" sz="1400" dirty="0">
                <a:solidFill>
                  <a:srgbClr val="FFFF99"/>
                </a:solidFill>
                <a:latin typeface="Verdana" pitchFamily="34" charset="0"/>
              </a:rPr>
              <a:t>	</a:t>
            </a:r>
            <a:r>
              <a:rPr lang="fr-FR" sz="1200" dirty="0">
                <a:solidFill>
                  <a:srgbClr val="FFFF99"/>
                </a:solidFill>
                <a:latin typeface="Verdana" pitchFamily="34" charset="0"/>
              </a:rPr>
              <a:t>           						</a:t>
            </a:r>
          </a:p>
          <a:p>
            <a:r>
              <a:rPr lang="fr-FR" sz="1200" dirty="0">
                <a:solidFill>
                  <a:srgbClr val="FFFF99"/>
                </a:solidFill>
                <a:latin typeface="Verdana" pitchFamily="34" charset="0"/>
              </a:rPr>
              <a:t>					          </a:t>
            </a:r>
          </a:p>
          <a:p>
            <a:r>
              <a:rPr lang="fr-FR" sz="1200" dirty="0">
                <a:solidFill>
                  <a:srgbClr val="FFFF99"/>
                </a:solidFill>
                <a:latin typeface="Verdana" pitchFamily="34" charset="0"/>
              </a:rPr>
              <a:t>              </a:t>
            </a:r>
            <a:r>
              <a:rPr lang="fr-FR" sz="1200" dirty="0" err="1">
                <a:solidFill>
                  <a:srgbClr val="FFFF99"/>
                </a:solidFill>
                <a:latin typeface="Verdana" pitchFamily="34" charset="0"/>
              </a:rPr>
              <a:t>MacKenzie</a:t>
            </a:r>
            <a:r>
              <a:rPr lang="fr-FR" sz="1200" dirty="0">
                <a:solidFill>
                  <a:srgbClr val="FFFF99"/>
                </a:solidFill>
                <a:latin typeface="Verdana" pitchFamily="34" charset="0"/>
              </a:rPr>
              <a:t> </a:t>
            </a:r>
            <a:r>
              <a:rPr lang="fr-FR" sz="1200" i="1" dirty="0">
                <a:solidFill>
                  <a:srgbClr val="FFFF99"/>
                </a:solidFill>
                <a:latin typeface="Verdana" pitchFamily="34" charset="0"/>
              </a:rPr>
              <a:t>et al. </a:t>
            </a:r>
            <a:r>
              <a:rPr lang="fr-FR" sz="1200" dirty="0">
                <a:solidFill>
                  <a:srgbClr val="FFFF99"/>
                </a:solidFill>
                <a:latin typeface="Verdana" pitchFamily="34" charset="0"/>
              </a:rPr>
              <a:t>(2017)                </a:t>
            </a:r>
            <a:r>
              <a:rPr lang="fr-FR" sz="1200" dirty="0" err="1">
                <a:solidFill>
                  <a:srgbClr val="FFFF99"/>
                </a:solidFill>
                <a:latin typeface="Verdana" pitchFamily="34" charset="0"/>
              </a:rPr>
              <a:t>Kéry</a:t>
            </a:r>
            <a:r>
              <a:rPr lang="fr-FR" sz="1200" dirty="0">
                <a:solidFill>
                  <a:srgbClr val="FFFF99"/>
                </a:solidFill>
                <a:latin typeface="Verdana" pitchFamily="34" charset="0"/>
              </a:rPr>
              <a:t> &amp; Royle (2016)                       </a:t>
            </a:r>
            <a:r>
              <a:rPr lang="fr-FR" sz="1200" dirty="0" err="1">
                <a:solidFill>
                  <a:srgbClr val="FFFF99"/>
                </a:solidFill>
                <a:latin typeface="Verdana" pitchFamily="34" charset="0"/>
              </a:rPr>
              <a:t>Kéry</a:t>
            </a:r>
            <a:r>
              <a:rPr lang="fr-FR" sz="1200" dirty="0">
                <a:solidFill>
                  <a:srgbClr val="FFFF99"/>
                </a:solidFill>
                <a:latin typeface="Verdana" pitchFamily="34" charset="0"/>
              </a:rPr>
              <a:t> &amp; Royle (2020)</a:t>
            </a:r>
          </a:p>
          <a:p>
            <a:endParaRPr lang="fr-FR" sz="1100" dirty="0">
              <a:solidFill>
                <a:srgbClr val="FFFF99"/>
              </a:solidFill>
              <a:latin typeface="Verdana" pitchFamily="34" charset="0"/>
            </a:endParaRPr>
          </a:p>
          <a:p>
            <a:endParaRPr lang="fr-FR" sz="1400" dirty="0">
              <a:solidFill>
                <a:srgbClr val="FFFF99"/>
              </a:solidFill>
              <a:latin typeface="Verdana" pitchFamily="34" charset="0"/>
            </a:endParaRPr>
          </a:p>
        </p:txBody>
      </p:sp>
      <p:pic>
        <p:nvPicPr>
          <p:cNvPr id="5" name="Image 4" descr="Presse-papiers-4.jpg"/>
          <p:cNvPicPr>
            <a:picLocks noChangeAspect="1"/>
          </p:cNvPicPr>
          <p:nvPr/>
        </p:nvPicPr>
        <p:blipFill>
          <a:blip r:embed="rId3" cstate="print"/>
          <a:stretch>
            <a:fillRect/>
          </a:stretch>
        </p:blipFill>
        <p:spPr>
          <a:xfrm>
            <a:off x="1044232" y="1486337"/>
            <a:ext cx="1424191" cy="2089526"/>
          </a:xfrm>
          <a:prstGeom prst="rect">
            <a:avLst/>
          </a:prstGeom>
        </p:spPr>
      </p:pic>
      <p:pic>
        <p:nvPicPr>
          <p:cNvPr id="6" name="Image 5" descr="Presse-papiers-3.jpg"/>
          <p:cNvPicPr>
            <a:picLocks noChangeAspect="1"/>
          </p:cNvPicPr>
          <p:nvPr/>
        </p:nvPicPr>
        <p:blipFill>
          <a:blip r:embed="rId4" cstate="print"/>
          <a:stretch>
            <a:fillRect/>
          </a:stretch>
        </p:blipFill>
        <p:spPr>
          <a:xfrm>
            <a:off x="6666581" y="1486337"/>
            <a:ext cx="1433187" cy="2123946"/>
          </a:xfrm>
          <a:prstGeom prst="rect">
            <a:avLst/>
          </a:prstGeom>
        </p:spPr>
      </p:pic>
      <p:pic>
        <p:nvPicPr>
          <p:cNvPr id="10" name="Image 9" descr="Korner.jpg"/>
          <p:cNvPicPr>
            <a:picLocks noChangeAspect="1"/>
          </p:cNvPicPr>
          <p:nvPr/>
        </p:nvPicPr>
        <p:blipFill>
          <a:blip r:embed="rId5" cstate="print"/>
          <a:stretch>
            <a:fillRect/>
          </a:stretch>
        </p:blipFill>
        <p:spPr>
          <a:xfrm>
            <a:off x="3877273" y="1498162"/>
            <a:ext cx="1389453" cy="2112955"/>
          </a:xfrm>
          <a:prstGeom prst="rect">
            <a:avLst/>
          </a:prstGeom>
        </p:spPr>
      </p:pic>
      <p:pic>
        <p:nvPicPr>
          <p:cNvPr id="8" name="Image 7" descr="Presse-papiers-5.jpg"/>
          <p:cNvPicPr>
            <a:picLocks noChangeAspect="1"/>
          </p:cNvPicPr>
          <p:nvPr/>
        </p:nvPicPr>
        <p:blipFill>
          <a:blip r:embed="rId6" cstate="print"/>
          <a:stretch>
            <a:fillRect/>
          </a:stretch>
        </p:blipFill>
        <p:spPr>
          <a:xfrm>
            <a:off x="1034225" y="3807700"/>
            <a:ext cx="1737575" cy="2593099"/>
          </a:xfrm>
          <a:prstGeom prst="rect">
            <a:avLst/>
          </a:prstGeom>
        </p:spPr>
      </p:pic>
      <p:pic>
        <p:nvPicPr>
          <p:cNvPr id="7" name="Image 6" descr="Presse-papiers-6.jpg"/>
          <p:cNvPicPr>
            <a:picLocks noChangeAspect="1"/>
          </p:cNvPicPr>
          <p:nvPr/>
        </p:nvPicPr>
        <p:blipFill>
          <a:blip r:embed="rId7" cstate="print"/>
          <a:stretch>
            <a:fillRect/>
          </a:stretch>
        </p:blipFill>
        <p:spPr>
          <a:xfrm>
            <a:off x="3482468" y="3820076"/>
            <a:ext cx="2079006" cy="2530112"/>
          </a:xfrm>
          <a:prstGeom prst="rect">
            <a:avLst/>
          </a:prstGeom>
        </p:spPr>
      </p:pic>
      <p:pic>
        <p:nvPicPr>
          <p:cNvPr id="3" name="Image 2">
            <a:extLst>
              <a:ext uri="{FF2B5EF4-FFF2-40B4-BE49-F238E27FC236}">
                <a16:creationId xmlns:a16="http://schemas.microsoft.com/office/drawing/2014/main" id="{7AC76E19-A5F4-711C-AA30-887DC05A5762}"/>
              </a:ext>
            </a:extLst>
          </p:cNvPr>
          <p:cNvPicPr>
            <a:picLocks noChangeAspect="1"/>
          </p:cNvPicPr>
          <p:nvPr/>
        </p:nvPicPr>
        <p:blipFill>
          <a:blip r:embed="rId8"/>
          <a:stretch>
            <a:fillRect/>
          </a:stretch>
        </p:blipFill>
        <p:spPr>
          <a:xfrm>
            <a:off x="6058333" y="3820076"/>
            <a:ext cx="2051442" cy="253011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95"/>
          <p:cNvSpPr>
            <a:spLocks noChangeArrowheads="1"/>
          </p:cNvSpPr>
          <p:nvPr/>
        </p:nvSpPr>
        <p:spPr bwMode="auto">
          <a:xfrm>
            <a:off x="533400" y="1828800"/>
            <a:ext cx="7854950" cy="2438400"/>
          </a:xfrm>
          <a:prstGeom prst="rect">
            <a:avLst/>
          </a:prstGeom>
          <a:noFill/>
          <a:ln w="9525">
            <a:noFill/>
            <a:miter lim="800000"/>
            <a:headEnd/>
            <a:tailEnd/>
          </a:ln>
        </p:spPr>
        <p:txBody>
          <a:bodyPr/>
          <a:lstStyle/>
          <a:p>
            <a:pPr marL="342900" indent="-342900">
              <a:spcBef>
                <a:spcPct val="20000"/>
              </a:spcBef>
            </a:pPr>
            <a:endParaRPr lang="fr-FR" altLang="fr-FR">
              <a:solidFill>
                <a:srgbClr val="FFFF99"/>
              </a:solidFill>
              <a:latin typeface="Verdana" pitchFamily="34" charset="0"/>
            </a:endParaRPr>
          </a:p>
        </p:txBody>
      </p:sp>
      <p:sp>
        <p:nvSpPr>
          <p:cNvPr id="6149" name="Rectangle 6"/>
          <p:cNvSpPr>
            <a:spLocks noChangeArrowheads="1"/>
          </p:cNvSpPr>
          <p:nvPr/>
        </p:nvSpPr>
        <p:spPr bwMode="auto">
          <a:xfrm>
            <a:off x="424656" y="1455882"/>
            <a:ext cx="8294688" cy="369332"/>
          </a:xfrm>
          <a:prstGeom prst="rect">
            <a:avLst/>
          </a:prstGeom>
          <a:noFill/>
          <a:ln w="12700" cap="sq">
            <a:noFill/>
            <a:miter lim="800000"/>
            <a:headEnd type="none" w="sm" len="sm"/>
            <a:tailEnd type="none" w="sm" len="sm"/>
          </a:ln>
        </p:spPr>
        <p:txBody>
          <a:bodyPr>
            <a:spAutoFit/>
          </a:bodyPr>
          <a:lstStyle/>
          <a:p>
            <a:pPr>
              <a:defRPr/>
            </a:pPr>
            <a:r>
              <a:rPr lang="fr-FR" sz="1800" dirty="0">
                <a:solidFill>
                  <a:schemeClr val="accent1">
                    <a:lumMod val="60000"/>
                    <a:lumOff val="40000"/>
                  </a:schemeClr>
                </a:solidFill>
                <a:latin typeface="Verdana" pitchFamily="34" charset="0"/>
              </a:rPr>
              <a:t>Violet Copper </a:t>
            </a:r>
            <a:r>
              <a:rPr lang="fr-FR" sz="1800" i="1" dirty="0">
                <a:solidFill>
                  <a:schemeClr val="accent1">
                    <a:lumMod val="60000"/>
                    <a:lumOff val="40000"/>
                  </a:schemeClr>
                </a:solidFill>
                <a:latin typeface="Verdana" pitchFamily="34" charset="0"/>
              </a:rPr>
              <a:t>(</a:t>
            </a:r>
            <a:r>
              <a:rPr lang="fr-FR" sz="1800" i="1" dirty="0" err="1">
                <a:solidFill>
                  <a:schemeClr val="accent1">
                    <a:lumMod val="60000"/>
                    <a:lumOff val="40000"/>
                  </a:schemeClr>
                </a:solidFill>
                <a:latin typeface="Verdana" pitchFamily="34" charset="0"/>
              </a:rPr>
              <a:t>Lycaena</a:t>
            </a:r>
            <a:r>
              <a:rPr lang="fr-FR" sz="1800" i="1" dirty="0">
                <a:solidFill>
                  <a:schemeClr val="accent1">
                    <a:lumMod val="60000"/>
                    <a:lumOff val="40000"/>
                  </a:schemeClr>
                </a:solidFill>
                <a:latin typeface="Verdana" pitchFamily="34" charset="0"/>
              </a:rPr>
              <a:t> </a:t>
            </a:r>
            <a:r>
              <a:rPr lang="fr-FR" sz="1800" i="1" dirty="0" err="1">
                <a:solidFill>
                  <a:schemeClr val="accent1">
                    <a:lumMod val="60000"/>
                    <a:lumOff val="40000"/>
                  </a:schemeClr>
                </a:solidFill>
                <a:latin typeface="Verdana" pitchFamily="34" charset="0"/>
              </a:rPr>
              <a:t>helle</a:t>
            </a:r>
            <a:r>
              <a:rPr lang="fr-FR" sz="1800" i="1" dirty="0">
                <a:solidFill>
                  <a:schemeClr val="accent1">
                    <a:lumMod val="60000"/>
                    <a:lumOff val="40000"/>
                  </a:schemeClr>
                </a:solidFill>
                <a:latin typeface="Verdana" pitchFamily="34" charset="0"/>
              </a:rPr>
              <a:t>)</a:t>
            </a:r>
            <a:endParaRPr lang="fr-FR" sz="1800" i="1" dirty="0">
              <a:solidFill>
                <a:srgbClr val="FFC000"/>
              </a:solidFill>
              <a:latin typeface="Comic Sans MS" pitchFamily="66" charset="0"/>
            </a:endParaRPr>
          </a:p>
        </p:txBody>
      </p:sp>
      <p:sp>
        <p:nvSpPr>
          <p:cNvPr id="4" name="Rectangle 2">
            <a:extLst>
              <a:ext uri="{FF2B5EF4-FFF2-40B4-BE49-F238E27FC236}">
                <a16:creationId xmlns:a16="http://schemas.microsoft.com/office/drawing/2014/main" id="{9AF793EB-BFB5-33BA-1243-5DA4890C7513}"/>
              </a:ext>
            </a:extLst>
          </p:cNvPr>
          <p:cNvSpPr>
            <a:spLocks noGrp="1" noChangeArrowheads="1"/>
          </p:cNvSpPr>
          <p:nvPr>
            <p:ph type="title"/>
          </p:nvPr>
        </p:nvSpPr>
        <p:spPr>
          <a:xfrm>
            <a:off x="685800" y="381000"/>
            <a:ext cx="7772400" cy="1143000"/>
          </a:xfrm>
        </p:spPr>
        <p:txBody>
          <a:bodyPr/>
          <a:lstStyle/>
          <a:p>
            <a:r>
              <a:rPr lang="fr-FR" altLang="fr-FR" sz="3600" dirty="0">
                <a:solidFill>
                  <a:srgbClr val="FFCC00"/>
                </a:solidFill>
                <a:latin typeface="Verdana" pitchFamily="34" charset="0"/>
              </a:rPr>
              <a:t>Use of </a:t>
            </a:r>
            <a:r>
              <a:rPr lang="fr-FR" altLang="fr-FR" sz="3600" dirty="0" err="1">
                <a:solidFill>
                  <a:srgbClr val="FFCC00"/>
                </a:solidFill>
                <a:latin typeface="Verdana" pitchFamily="34" charset="0"/>
              </a:rPr>
              <a:t>opportunistic</a:t>
            </a:r>
            <a:r>
              <a:rPr lang="fr-FR" altLang="fr-FR" sz="3600" dirty="0">
                <a:solidFill>
                  <a:srgbClr val="FFCC00"/>
                </a:solidFill>
                <a:latin typeface="Verdana" pitchFamily="34" charset="0"/>
              </a:rPr>
              <a:t> data</a:t>
            </a:r>
            <a:endParaRPr lang="fr-FR" sz="3600" dirty="0">
              <a:solidFill>
                <a:srgbClr val="FFCC00"/>
              </a:solidFill>
              <a:latin typeface="Verdana" pitchFamily="34" charset="0"/>
            </a:endParaRPr>
          </a:p>
        </p:txBody>
      </p:sp>
      <p:pic>
        <p:nvPicPr>
          <p:cNvPr id="6" name="Image 5" descr="Rplot89.jpeg">
            <a:extLst>
              <a:ext uri="{FF2B5EF4-FFF2-40B4-BE49-F238E27FC236}">
                <a16:creationId xmlns:a16="http://schemas.microsoft.com/office/drawing/2014/main" id="{241EE930-CFE5-EE00-242A-CE1217DE2053}"/>
              </a:ext>
            </a:extLst>
          </p:cNvPr>
          <p:cNvPicPr>
            <a:picLocks noChangeAspect="1"/>
          </p:cNvPicPr>
          <p:nvPr/>
        </p:nvPicPr>
        <p:blipFill>
          <a:blip r:embed="rId3" cstate="print"/>
          <a:stretch>
            <a:fillRect/>
          </a:stretch>
        </p:blipFill>
        <p:spPr>
          <a:xfrm>
            <a:off x="827584" y="1882932"/>
            <a:ext cx="5521401" cy="3922332"/>
          </a:xfrm>
          <a:prstGeom prst="rect">
            <a:avLst/>
          </a:prstGeom>
        </p:spPr>
      </p:pic>
      <p:pic>
        <p:nvPicPr>
          <p:cNvPr id="7" name="Image 6">
            <a:extLst>
              <a:ext uri="{FF2B5EF4-FFF2-40B4-BE49-F238E27FC236}">
                <a16:creationId xmlns:a16="http://schemas.microsoft.com/office/drawing/2014/main" id="{A1B9416B-EA7F-2CAF-8DCF-92D0FC598C8C}"/>
              </a:ext>
            </a:extLst>
          </p:cNvPr>
          <p:cNvPicPr/>
          <p:nvPr/>
        </p:nvPicPr>
        <p:blipFill>
          <a:blip r:embed="rId4" cstate="print"/>
          <a:srcRect/>
          <a:stretch>
            <a:fillRect/>
          </a:stretch>
        </p:blipFill>
        <p:spPr bwMode="auto">
          <a:xfrm>
            <a:off x="6369878" y="1268760"/>
            <a:ext cx="2594610" cy="3757710"/>
          </a:xfrm>
          <a:prstGeom prst="rect">
            <a:avLst/>
          </a:prstGeom>
          <a:noFill/>
          <a:ln w="3175">
            <a:solidFill>
              <a:schemeClr val="tx1"/>
            </a:solidFill>
            <a:miter lim="800000"/>
            <a:headEnd/>
            <a:tailEnd/>
          </a:ln>
        </p:spPr>
      </p:pic>
      <p:pic>
        <p:nvPicPr>
          <p:cNvPr id="3" name="Image 2" descr="L_helle_PhG_2.jpg">
            <a:extLst>
              <a:ext uri="{FF2B5EF4-FFF2-40B4-BE49-F238E27FC236}">
                <a16:creationId xmlns:a16="http://schemas.microsoft.com/office/drawing/2014/main" id="{0E2878AE-93CB-D364-5070-269D6297D726}"/>
              </a:ext>
            </a:extLst>
          </p:cNvPr>
          <p:cNvPicPr>
            <a:picLocks noChangeAspect="1"/>
          </p:cNvPicPr>
          <p:nvPr/>
        </p:nvPicPr>
        <p:blipFill>
          <a:blip r:embed="rId5" cstate="print"/>
          <a:srcRect l="2407" t="12835" r="18176" b="3429"/>
          <a:stretch>
            <a:fillRect/>
          </a:stretch>
        </p:blipFill>
        <p:spPr>
          <a:xfrm>
            <a:off x="294144" y="4581128"/>
            <a:ext cx="2549664" cy="20162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95"/>
          <p:cNvSpPr>
            <a:spLocks noChangeArrowheads="1"/>
          </p:cNvSpPr>
          <p:nvPr/>
        </p:nvSpPr>
        <p:spPr bwMode="auto">
          <a:xfrm>
            <a:off x="533400" y="1828800"/>
            <a:ext cx="7854950" cy="2438400"/>
          </a:xfrm>
          <a:prstGeom prst="rect">
            <a:avLst/>
          </a:prstGeom>
          <a:noFill/>
          <a:ln w="9525">
            <a:noFill/>
            <a:miter lim="800000"/>
            <a:headEnd/>
            <a:tailEnd/>
          </a:ln>
        </p:spPr>
        <p:txBody>
          <a:bodyPr/>
          <a:lstStyle/>
          <a:p>
            <a:pPr marL="342900" indent="-342900">
              <a:spcBef>
                <a:spcPct val="20000"/>
              </a:spcBef>
            </a:pPr>
            <a:endParaRPr lang="fr-FR" altLang="fr-FR">
              <a:solidFill>
                <a:srgbClr val="FFFF99"/>
              </a:solidFill>
              <a:latin typeface="Verdana" pitchFamily="34" charset="0"/>
            </a:endParaRPr>
          </a:p>
        </p:txBody>
      </p:sp>
      <p:sp>
        <p:nvSpPr>
          <p:cNvPr id="6149" name="Rectangle 6"/>
          <p:cNvSpPr>
            <a:spLocks noChangeArrowheads="1"/>
          </p:cNvSpPr>
          <p:nvPr/>
        </p:nvSpPr>
        <p:spPr bwMode="auto">
          <a:xfrm>
            <a:off x="381000" y="1547500"/>
            <a:ext cx="8479412" cy="461665"/>
          </a:xfrm>
          <a:prstGeom prst="rect">
            <a:avLst/>
          </a:prstGeom>
          <a:noFill/>
          <a:ln w="12700" cap="sq">
            <a:noFill/>
            <a:miter lim="800000"/>
            <a:headEnd type="none" w="sm" len="sm"/>
            <a:tailEnd type="none" w="sm" len="sm"/>
          </a:ln>
        </p:spPr>
        <p:txBody>
          <a:bodyPr wrap="square">
            <a:spAutoFit/>
          </a:bodyPr>
          <a:lstStyle/>
          <a:p>
            <a:pPr>
              <a:defRPr/>
            </a:pPr>
            <a:r>
              <a:rPr lang="fr-FR">
                <a:solidFill>
                  <a:schemeClr val="accent1">
                    <a:lumMod val="60000"/>
                    <a:lumOff val="40000"/>
                  </a:schemeClr>
                </a:solidFill>
                <a:latin typeface="Verdana" pitchFamily="34" charset="0"/>
              </a:rPr>
              <a:t>Butterfly data from 1990 to 2022 </a:t>
            </a:r>
            <a:r>
              <a:rPr lang="fr-FR" sz="1800">
                <a:solidFill>
                  <a:schemeClr val="accent1">
                    <a:lumMod val="60000"/>
                    <a:lumOff val="40000"/>
                  </a:schemeClr>
                </a:solidFill>
                <a:latin typeface="Verdana" pitchFamily="34" charset="0"/>
              </a:rPr>
              <a:t>(</a:t>
            </a:r>
            <a:r>
              <a:rPr lang="fr-FR" sz="1800" i="1">
                <a:solidFill>
                  <a:schemeClr val="accent1">
                    <a:lumMod val="60000"/>
                    <a:lumOff val="40000"/>
                  </a:schemeClr>
                </a:solidFill>
                <a:latin typeface="Verdana" pitchFamily="34" charset="0"/>
              </a:rPr>
              <a:t>Lycaena</a:t>
            </a:r>
            <a:r>
              <a:rPr lang="fr-FR" sz="1800">
                <a:solidFill>
                  <a:schemeClr val="accent1">
                    <a:lumMod val="60000"/>
                    <a:lumOff val="40000"/>
                  </a:schemeClr>
                </a:solidFill>
                <a:latin typeface="Verdana" pitchFamily="34" charset="0"/>
              </a:rPr>
              <a:t> working group)</a:t>
            </a:r>
            <a:endParaRPr lang="fr-FR" sz="2000" dirty="0">
              <a:solidFill>
                <a:srgbClr val="FF0000"/>
              </a:solidFill>
              <a:latin typeface="Comic Sans MS" pitchFamily="66" charset="0"/>
            </a:endParaRPr>
          </a:p>
        </p:txBody>
      </p:sp>
      <p:pic>
        <p:nvPicPr>
          <p:cNvPr id="3" name="Image 2" descr="Une image contenant texte, capture d’écran, diagramme, Tracé&#10;&#10;Description générée automatiquement">
            <a:extLst>
              <a:ext uri="{FF2B5EF4-FFF2-40B4-BE49-F238E27FC236}">
                <a16:creationId xmlns:a16="http://schemas.microsoft.com/office/drawing/2014/main" id="{91844906-EE67-BCC2-F959-4F0E751B8F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603" y="2060848"/>
            <a:ext cx="4158397" cy="2507295"/>
          </a:xfrm>
          <a:prstGeom prst="rect">
            <a:avLst/>
          </a:prstGeom>
        </p:spPr>
      </p:pic>
      <p:pic>
        <p:nvPicPr>
          <p:cNvPr id="4" name="Image 3">
            <a:extLst>
              <a:ext uri="{FF2B5EF4-FFF2-40B4-BE49-F238E27FC236}">
                <a16:creationId xmlns:a16="http://schemas.microsoft.com/office/drawing/2014/main" id="{3433084C-69AC-F359-6EF8-B0ADE7774A9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39" t="2762" r="2958" b="4480"/>
          <a:stretch/>
        </p:blipFill>
        <p:spPr bwMode="auto">
          <a:xfrm>
            <a:off x="4788024" y="3777703"/>
            <a:ext cx="4072388" cy="2819649"/>
          </a:xfrm>
          <a:prstGeom prst="rect">
            <a:avLst/>
          </a:prstGeom>
          <a:ln>
            <a:noFill/>
          </a:ln>
          <a:extLst>
            <a:ext uri="{53640926-AAD7-44D8-BBD7-CCE9431645EC}">
              <a14:shadowObscured xmlns:a14="http://schemas.microsoft.com/office/drawing/2010/main"/>
            </a:ext>
          </a:extLst>
        </p:spPr>
      </p:pic>
      <p:sp>
        <p:nvSpPr>
          <p:cNvPr id="9" name="ZoneTexte 8">
            <a:extLst>
              <a:ext uri="{FF2B5EF4-FFF2-40B4-BE49-F238E27FC236}">
                <a16:creationId xmlns:a16="http://schemas.microsoft.com/office/drawing/2014/main" id="{F62EC333-FFF8-C19D-196A-0A747056DB15}"/>
              </a:ext>
            </a:extLst>
          </p:cNvPr>
          <p:cNvSpPr txBox="1"/>
          <p:nvPr/>
        </p:nvSpPr>
        <p:spPr>
          <a:xfrm>
            <a:off x="5090864" y="3136612"/>
            <a:ext cx="3784356" cy="553998"/>
          </a:xfrm>
          <a:prstGeom prst="rect">
            <a:avLst/>
          </a:prstGeom>
          <a:noFill/>
        </p:spPr>
        <p:txBody>
          <a:bodyPr wrap="square">
            <a:spAutoFit/>
          </a:bodyPr>
          <a:lstStyle/>
          <a:p>
            <a:pPr algn="r"/>
            <a:r>
              <a:rPr lang="fr-FR" sz="1600" dirty="0" err="1">
                <a:solidFill>
                  <a:srgbClr val="FFFF99"/>
                </a:solidFill>
                <a:latin typeface="Verdana" pitchFamily="34" charset="0"/>
              </a:rPr>
              <a:t>Number</a:t>
            </a:r>
            <a:r>
              <a:rPr lang="fr-FR" sz="1600" dirty="0">
                <a:solidFill>
                  <a:srgbClr val="FFFF99"/>
                </a:solidFill>
                <a:latin typeface="Verdana" pitchFamily="34" charset="0"/>
              </a:rPr>
              <a:t> of </a:t>
            </a:r>
            <a:r>
              <a:rPr lang="fr-FR" sz="1600" dirty="0" err="1">
                <a:solidFill>
                  <a:srgbClr val="FFFF99"/>
                </a:solidFill>
                <a:latin typeface="Verdana" pitchFamily="34" charset="0"/>
              </a:rPr>
              <a:t>visit</a:t>
            </a:r>
            <a:r>
              <a:rPr lang="fr-FR" sz="1600" dirty="0">
                <a:solidFill>
                  <a:srgbClr val="FFFF99"/>
                </a:solidFill>
                <a:latin typeface="Verdana" pitchFamily="34" charset="0"/>
              </a:rPr>
              <a:t> dates </a:t>
            </a:r>
          </a:p>
          <a:p>
            <a:pPr algn="r"/>
            <a:r>
              <a:rPr lang="fr-FR" sz="1400" dirty="0">
                <a:solidFill>
                  <a:srgbClr val="FFFF99"/>
                </a:solidFill>
                <a:latin typeface="Verdana" pitchFamily="34" charset="0"/>
              </a:rPr>
              <a:t>by </a:t>
            </a:r>
            <a:r>
              <a:rPr lang="fr-FR" sz="1400" dirty="0" err="1">
                <a:solidFill>
                  <a:srgbClr val="FFFF99"/>
                </a:solidFill>
                <a:latin typeface="Verdana" pitchFamily="34" charset="0"/>
              </a:rPr>
              <a:t>grid</a:t>
            </a:r>
            <a:r>
              <a:rPr lang="fr-FR" sz="1400" dirty="0">
                <a:solidFill>
                  <a:srgbClr val="FFFF99"/>
                </a:solidFill>
                <a:latin typeface="Verdana" pitchFamily="34" charset="0"/>
              </a:rPr>
              <a:t> of 25 km² in 2021</a:t>
            </a:r>
            <a:endParaRPr lang="fr-BE" sz="1400" dirty="0"/>
          </a:p>
        </p:txBody>
      </p:sp>
      <p:sp>
        <p:nvSpPr>
          <p:cNvPr id="14" name="Rectangle 2">
            <a:extLst>
              <a:ext uri="{FF2B5EF4-FFF2-40B4-BE49-F238E27FC236}">
                <a16:creationId xmlns:a16="http://schemas.microsoft.com/office/drawing/2014/main" id="{56F0840A-87F7-5CF9-5789-EEBE51E85CC8}"/>
              </a:ext>
            </a:extLst>
          </p:cNvPr>
          <p:cNvSpPr>
            <a:spLocks noGrp="1" noChangeArrowheads="1"/>
          </p:cNvSpPr>
          <p:nvPr>
            <p:ph type="title"/>
          </p:nvPr>
        </p:nvSpPr>
        <p:spPr>
          <a:xfrm>
            <a:off x="685800" y="381000"/>
            <a:ext cx="7772400" cy="1143000"/>
          </a:xfrm>
        </p:spPr>
        <p:txBody>
          <a:bodyPr/>
          <a:lstStyle/>
          <a:p>
            <a:r>
              <a:rPr lang="fr-FR" altLang="fr-FR" sz="3600" dirty="0">
                <a:solidFill>
                  <a:srgbClr val="FFCC00"/>
                </a:solidFill>
                <a:latin typeface="Verdana" pitchFamily="34" charset="0"/>
              </a:rPr>
              <a:t>Use of </a:t>
            </a:r>
            <a:r>
              <a:rPr lang="fr-FR" altLang="fr-FR" sz="3600" dirty="0" err="1">
                <a:solidFill>
                  <a:srgbClr val="FFCC00"/>
                </a:solidFill>
                <a:latin typeface="Verdana" pitchFamily="34" charset="0"/>
              </a:rPr>
              <a:t>opportunistic</a:t>
            </a:r>
            <a:r>
              <a:rPr lang="fr-FR" altLang="fr-FR" sz="3600" dirty="0">
                <a:solidFill>
                  <a:srgbClr val="FFCC00"/>
                </a:solidFill>
                <a:latin typeface="Verdana" pitchFamily="34" charset="0"/>
              </a:rPr>
              <a:t> data</a:t>
            </a:r>
            <a:endParaRPr lang="fr-FR" sz="3600" dirty="0">
              <a:solidFill>
                <a:srgbClr val="FFCC00"/>
              </a:solidFill>
              <a:latin typeface="Verdana"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Rplot34.jpeg"/>
          <p:cNvPicPr>
            <a:picLocks noChangeAspect="1"/>
          </p:cNvPicPr>
          <p:nvPr/>
        </p:nvPicPr>
        <p:blipFill>
          <a:blip r:embed="rId3" cstate="print"/>
          <a:stretch>
            <a:fillRect/>
          </a:stretch>
        </p:blipFill>
        <p:spPr>
          <a:xfrm>
            <a:off x="533400" y="2211041"/>
            <a:ext cx="5958238" cy="3600400"/>
          </a:xfrm>
          <a:prstGeom prst="rect">
            <a:avLst/>
          </a:prstGeom>
        </p:spPr>
      </p:pic>
      <p:sp>
        <p:nvSpPr>
          <p:cNvPr id="4" name="Rectangle 2">
            <a:extLst>
              <a:ext uri="{FF2B5EF4-FFF2-40B4-BE49-F238E27FC236}">
                <a16:creationId xmlns:a16="http://schemas.microsoft.com/office/drawing/2014/main" id="{9AF793EB-BFB5-33BA-1243-5DA4890C7513}"/>
              </a:ext>
            </a:extLst>
          </p:cNvPr>
          <p:cNvSpPr>
            <a:spLocks noGrp="1" noChangeArrowheads="1"/>
          </p:cNvSpPr>
          <p:nvPr>
            <p:ph type="title"/>
          </p:nvPr>
        </p:nvSpPr>
        <p:spPr>
          <a:xfrm>
            <a:off x="685800" y="381000"/>
            <a:ext cx="7772400" cy="1143000"/>
          </a:xfrm>
        </p:spPr>
        <p:txBody>
          <a:bodyPr/>
          <a:lstStyle/>
          <a:p>
            <a:r>
              <a:rPr lang="fr-FR" altLang="fr-FR" sz="3600" dirty="0">
                <a:solidFill>
                  <a:srgbClr val="FFCC00"/>
                </a:solidFill>
                <a:latin typeface="Verdana" pitchFamily="34" charset="0"/>
              </a:rPr>
              <a:t>Use of </a:t>
            </a:r>
            <a:r>
              <a:rPr lang="fr-FR" altLang="fr-FR" sz="3600" dirty="0" err="1">
                <a:solidFill>
                  <a:srgbClr val="FFCC00"/>
                </a:solidFill>
                <a:latin typeface="Verdana" pitchFamily="34" charset="0"/>
              </a:rPr>
              <a:t>opportunistic</a:t>
            </a:r>
            <a:r>
              <a:rPr lang="fr-FR" altLang="fr-FR" sz="3600" dirty="0">
                <a:solidFill>
                  <a:srgbClr val="FFCC00"/>
                </a:solidFill>
                <a:latin typeface="Verdana" pitchFamily="34" charset="0"/>
              </a:rPr>
              <a:t> data</a:t>
            </a:r>
            <a:endParaRPr lang="fr-FR" sz="3600" dirty="0">
              <a:solidFill>
                <a:srgbClr val="FFCC00"/>
              </a:solidFill>
              <a:latin typeface="Verdana" pitchFamily="34" charset="0"/>
            </a:endParaRPr>
          </a:p>
        </p:txBody>
      </p:sp>
      <p:pic>
        <p:nvPicPr>
          <p:cNvPr id="5" name="Image 4">
            <a:extLst>
              <a:ext uri="{FF2B5EF4-FFF2-40B4-BE49-F238E27FC236}">
                <a16:creationId xmlns:a16="http://schemas.microsoft.com/office/drawing/2014/main" id="{39AEC45E-4404-7BB4-1062-3998473941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96343" y="3647675"/>
            <a:ext cx="2379345" cy="2713990"/>
          </a:xfrm>
          <a:prstGeom prst="rect">
            <a:avLst/>
          </a:prstGeom>
          <a:noFill/>
          <a:ln>
            <a:noFill/>
          </a:ln>
        </p:spPr>
      </p:pic>
      <p:sp>
        <p:nvSpPr>
          <p:cNvPr id="2" name="Rectangle 6">
            <a:extLst>
              <a:ext uri="{FF2B5EF4-FFF2-40B4-BE49-F238E27FC236}">
                <a16:creationId xmlns:a16="http://schemas.microsoft.com/office/drawing/2014/main" id="{F8307D8F-5AE8-08BE-6553-6D201BE89063}"/>
              </a:ext>
            </a:extLst>
          </p:cNvPr>
          <p:cNvSpPr>
            <a:spLocks noChangeArrowheads="1"/>
          </p:cNvSpPr>
          <p:nvPr/>
        </p:nvSpPr>
        <p:spPr bwMode="auto">
          <a:xfrm>
            <a:off x="424656" y="1619508"/>
            <a:ext cx="8294688" cy="369332"/>
          </a:xfrm>
          <a:prstGeom prst="rect">
            <a:avLst/>
          </a:prstGeom>
          <a:noFill/>
          <a:ln w="12700" cap="sq">
            <a:noFill/>
            <a:miter lim="800000"/>
            <a:headEnd type="none" w="sm" len="sm"/>
            <a:tailEnd type="none" w="sm" len="sm"/>
          </a:ln>
        </p:spPr>
        <p:txBody>
          <a:bodyPr>
            <a:spAutoFit/>
          </a:bodyPr>
          <a:lstStyle/>
          <a:p>
            <a:pPr>
              <a:defRPr/>
            </a:pPr>
            <a:r>
              <a:rPr lang="fr-FR" sz="1800" dirty="0">
                <a:solidFill>
                  <a:schemeClr val="accent1">
                    <a:lumMod val="60000"/>
                    <a:lumOff val="40000"/>
                  </a:schemeClr>
                </a:solidFill>
                <a:latin typeface="Verdana" pitchFamily="34" charset="0"/>
              </a:rPr>
              <a:t>Violet Copper </a:t>
            </a:r>
            <a:r>
              <a:rPr lang="fr-FR" sz="1800" i="1" dirty="0">
                <a:solidFill>
                  <a:schemeClr val="accent1">
                    <a:lumMod val="60000"/>
                    <a:lumOff val="40000"/>
                  </a:schemeClr>
                </a:solidFill>
                <a:latin typeface="Verdana" pitchFamily="34" charset="0"/>
              </a:rPr>
              <a:t>(</a:t>
            </a:r>
            <a:r>
              <a:rPr lang="fr-FR" sz="1800" i="1" dirty="0" err="1">
                <a:solidFill>
                  <a:schemeClr val="accent1">
                    <a:lumMod val="60000"/>
                    <a:lumOff val="40000"/>
                  </a:schemeClr>
                </a:solidFill>
                <a:latin typeface="Verdana" pitchFamily="34" charset="0"/>
              </a:rPr>
              <a:t>Lycaena</a:t>
            </a:r>
            <a:r>
              <a:rPr lang="fr-FR" sz="1800" i="1" dirty="0">
                <a:solidFill>
                  <a:schemeClr val="accent1">
                    <a:lumMod val="60000"/>
                    <a:lumOff val="40000"/>
                  </a:schemeClr>
                </a:solidFill>
                <a:latin typeface="Verdana" pitchFamily="34" charset="0"/>
              </a:rPr>
              <a:t> </a:t>
            </a:r>
            <a:r>
              <a:rPr lang="fr-FR" sz="1800" i="1" dirty="0" err="1">
                <a:solidFill>
                  <a:schemeClr val="accent1">
                    <a:lumMod val="60000"/>
                    <a:lumOff val="40000"/>
                  </a:schemeClr>
                </a:solidFill>
                <a:latin typeface="Verdana" pitchFamily="34" charset="0"/>
              </a:rPr>
              <a:t>helle</a:t>
            </a:r>
            <a:r>
              <a:rPr lang="fr-FR" sz="1800" i="1" dirty="0">
                <a:solidFill>
                  <a:schemeClr val="accent1">
                    <a:lumMod val="60000"/>
                    <a:lumOff val="40000"/>
                  </a:schemeClr>
                </a:solidFill>
                <a:latin typeface="Verdana" pitchFamily="34" charset="0"/>
              </a:rPr>
              <a:t>) data</a:t>
            </a:r>
            <a:endParaRPr lang="fr-FR" sz="1800" i="1" dirty="0">
              <a:solidFill>
                <a:srgbClr val="FFC000"/>
              </a:solidFill>
              <a:latin typeface="Comic Sans MS" pitchFamily="66" charset="0"/>
            </a:endParaRPr>
          </a:p>
        </p:txBody>
      </p:sp>
    </p:spTree>
    <p:extLst>
      <p:ext uri="{BB962C8B-B14F-4D97-AF65-F5344CB8AC3E}">
        <p14:creationId xmlns:p14="http://schemas.microsoft.com/office/powerpoint/2010/main" val="1682106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95"/>
          <p:cNvSpPr>
            <a:spLocks noChangeArrowheads="1"/>
          </p:cNvSpPr>
          <p:nvPr/>
        </p:nvSpPr>
        <p:spPr bwMode="auto">
          <a:xfrm>
            <a:off x="533400" y="1828800"/>
            <a:ext cx="7854950" cy="2438400"/>
          </a:xfrm>
          <a:prstGeom prst="rect">
            <a:avLst/>
          </a:prstGeom>
          <a:noFill/>
          <a:ln w="9525">
            <a:noFill/>
            <a:miter lim="800000"/>
            <a:headEnd/>
            <a:tailEnd/>
          </a:ln>
        </p:spPr>
        <p:txBody>
          <a:bodyPr/>
          <a:lstStyle/>
          <a:p>
            <a:pPr marL="342900" indent="-342900">
              <a:spcBef>
                <a:spcPct val="20000"/>
              </a:spcBef>
            </a:pPr>
            <a:endParaRPr lang="fr-FR" altLang="fr-FR">
              <a:solidFill>
                <a:srgbClr val="FFFF99"/>
              </a:solidFill>
              <a:latin typeface="Verdana" pitchFamily="34" charset="0"/>
            </a:endParaRPr>
          </a:p>
        </p:txBody>
      </p:sp>
      <p:grpSp>
        <p:nvGrpSpPr>
          <p:cNvPr id="6" name="Groupe 5">
            <a:extLst>
              <a:ext uri="{FF2B5EF4-FFF2-40B4-BE49-F238E27FC236}">
                <a16:creationId xmlns:a16="http://schemas.microsoft.com/office/drawing/2014/main" id="{2B896274-9405-965D-81F7-351EB40FFDE6}"/>
              </a:ext>
            </a:extLst>
          </p:cNvPr>
          <p:cNvGrpSpPr/>
          <p:nvPr/>
        </p:nvGrpSpPr>
        <p:grpSpPr>
          <a:xfrm>
            <a:off x="1619672" y="2132856"/>
            <a:ext cx="5792345" cy="4574632"/>
            <a:chOff x="1529968" y="2087956"/>
            <a:chExt cx="5792345" cy="4574632"/>
          </a:xfrm>
        </p:grpSpPr>
        <p:pic>
          <p:nvPicPr>
            <p:cNvPr id="3" name="Image 2" descr="Rplot42.jpeg">
              <a:extLst>
                <a:ext uri="{FF2B5EF4-FFF2-40B4-BE49-F238E27FC236}">
                  <a16:creationId xmlns:a16="http://schemas.microsoft.com/office/drawing/2014/main" id="{1211F710-D95E-4C1E-F9F3-FA1343D80034}"/>
                </a:ext>
              </a:extLst>
            </p:cNvPr>
            <p:cNvPicPr/>
            <p:nvPr/>
          </p:nvPicPr>
          <p:blipFill>
            <a:blip r:embed="rId3" cstate="print"/>
            <a:srcRect t="9160" r="-87"/>
            <a:stretch>
              <a:fillRect/>
            </a:stretch>
          </p:blipFill>
          <p:spPr>
            <a:xfrm>
              <a:off x="4467988" y="4424115"/>
              <a:ext cx="2854325" cy="2215103"/>
            </a:xfrm>
            <a:prstGeom prst="rect">
              <a:avLst/>
            </a:prstGeom>
          </p:spPr>
        </p:pic>
        <p:pic>
          <p:nvPicPr>
            <p:cNvPr id="4" name="Image 3" descr="Rplot43.jpeg">
              <a:extLst>
                <a:ext uri="{FF2B5EF4-FFF2-40B4-BE49-F238E27FC236}">
                  <a16:creationId xmlns:a16="http://schemas.microsoft.com/office/drawing/2014/main" id="{E7FEE038-6802-6B66-E4A4-926F4D0C17FE}"/>
                </a:ext>
              </a:extLst>
            </p:cNvPr>
            <p:cNvPicPr/>
            <p:nvPr/>
          </p:nvPicPr>
          <p:blipFill>
            <a:blip r:embed="rId4" cstate="print"/>
            <a:srcRect t="9339" r="659"/>
            <a:stretch>
              <a:fillRect/>
            </a:stretch>
          </p:blipFill>
          <p:spPr>
            <a:xfrm>
              <a:off x="1529968" y="2123260"/>
              <a:ext cx="2800311" cy="2190036"/>
            </a:xfrm>
            <a:prstGeom prst="rect">
              <a:avLst/>
            </a:prstGeom>
          </p:spPr>
        </p:pic>
        <p:pic>
          <p:nvPicPr>
            <p:cNvPr id="5" name="Image 4" descr="Rplot46.jpeg">
              <a:extLst>
                <a:ext uri="{FF2B5EF4-FFF2-40B4-BE49-F238E27FC236}">
                  <a16:creationId xmlns:a16="http://schemas.microsoft.com/office/drawing/2014/main" id="{B6034246-2913-A618-D173-B3E2E878DD18}"/>
                </a:ext>
              </a:extLst>
            </p:cNvPr>
            <p:cNvPicPr/>
            <p:nvPr/>
          </p:nvPicPr>
          <p:blipFill>
            <a:blip r:embed="rId5" cstate="print"/>
            <a:srcRect t="10196" r="1914"/>
            <a:stretch>
              <a:fillRect/>
            </a:stretch>
          </p:blipFill>
          <p:spPr>
            <a:xfrm>
              <a:off x="4460875" y="2087956"/>
              <a:ext cx="2854325" cy="2215103"/>
            </a:xfrm>
            <a:prstGeom prst="rect">
              <a:avLst/>
            </a:prstGeom>
          </p:spPr>
        </p:pic>
        <p:pic>
          <p:nvPicPr>
            <p:cNvPr id="8" name="Image 7" descr="Rplot44.jpeg">
              <a:extLst>
                <a:ext uri="{FF2B5EF4-FFF2-40B4-BE49-F238E27FC236}">
                  <a16:creationId xmlns:a16="http://schemas.microsoft.com/office/drawing/2014/main" id="{9BBF2205-8F15-45FE-C310-5A5DA8E7B12C}"/>
                </a:ext>
              </a:extLst>
            </p:cNvPr>
            <p:cNvPicPr/>
            <p:nvPr/>
          </p:nvPicPr>
          <p:blipFill>
            <a:blip r:embed="rId6" cstate="print"/>
            <a:srcRect t="10547" r="1961"/>
            <a:stretch>
              <a:fillRect/>
            </a:stretch>
          </p:blipFill>
          <p:spPr>
            <a:xfrm>
              <a:off x="1536748" y="4394336"/>
              <a:ext cx="2800311" cy="2268252"/>
            </a:xfrm>
            <a:prstGeom prst="rect">
              <a:avLst/>
            </a:prstGeom>
          </p:spPr>
        </p:pic>
      </p:grpSp>
      <p:sp>
        <p:nvSpPr>
          <p:cNvPr id="10" name="ZoneTexte 9">
            <a:extLst>
              <a:ext uri="{FF2B5EF4-FFF2-40B4-BE49-F238E27FC236}">
                <a16:creationId xmlns:a16="http://schemas.microsoft.com/office/drawing/2014/main" id="{0A742D56-9F0D-7FB4-4B05-422F137737F6}"/>
              </a:ext>
            </a:extLst>
          </p:cNvPr>
          <p:cNvSpPr txBox="1"/>
          <p:nvPr/>
        </p:nvSpPr>
        <p:spPr>
          <a:xfrm>
            <a:off x="1031875" y="1313800"/>
            <a:ext cx="6858000" cy="738664"/>
          </a:xfrm>
          <a:prstGeom prst="rect">
            <a:avLst/>
          </a:prstGeom>
          <a:noFill/>
        </p:spPr>
        <p:txBody>
          <a:bodyPr wrap="square">
            <a:spAutoFit/>
          </a:bodyPr>
          <a:lstStyle/>
          <a:p>
            <a:pPr algn="ctr"/>
            <a:r>
              <a:rPr lang="fr-FR" altLang="fr-FR" dirty="0">
                <a:solidFill>
                  <a:schemeClr val="accent1">
                    <a:lumMod val="60000"/>
                    <a:lumOff val="40000"/>
                  </a:schemeClr>
                </a:solidFill>
                <a:latin typeface="Verdana" panose="020B0604030504040204" pitchFamily="34" charset="0"/>
                <a:ea typeface="Verdana" panose="020B0604030504040204" pitchFamily="34" charset="0"/>
              </a:rPr>
              <a:t>« List-</a:t>
            </a:r>
            <a:r>
              <a:rPr lang="fr-FR" altLang="fr-FR" dirty="0" err="1">
                <a:solidFill>
                  <a:schemeClr val="accent1">
                    <a:lumMod val="60000"/>
                    <a:lumOff val="40000"/>
                  </a:schemeClr>
                </a:solidFill>
                <a:latin typeface="Verdana" panose="020B0604030504040204" pitchFamily="34" charset="0"/>
                <a:ea typeface="Verdana" panose="020B0604030504040204" pitchFamily="34" charset="0"/>
              </a:rPr>
              <a:t>length</a:t>
            </a:r>
            <a:r>
              <a:rPr lang="fr-FR" altLang="fr-FR" dirty="0">
                <a:solidFill>
                  <a:schemeClr val="accent1">
                    <a:lumMod val="60000"/>
                    <a:lumOff val="40000"/>
                  </a:schemeClr>
                </a:solidFill>
                <a:latin typeface="Verdana" panose="020B0604030504040204" pitchFamily="34" charset="0"/>
                <a:ea typeface="Verdana" panose="020B0604030504040204" pitchFamily="34" charset="0"/>
              </a:rPr>
              <a:t> </a:t>
            </a:r>
            <a:r>
              <a:rPr lang="fr-FR" altLang="fr-FR" dirty="0" err="1">
                <a:solidFill>
                  <a:schemeClr val="accent1">
                    <a:lumMod val="60000"/>
                    <a:lumOff val="40000"/>
                  </a:schemeClr>
                </a:solidFill>
                <a:latin typeface="Verdana" panose="020B0604030504040204" pitchFamily="34" charset="0"/>
                <a:ea typeface="Verdana" panose="020B0604030504040204" pitchFamily="34" charset="0"/>
              </a:rPr>
              <a:t>analysis</a:t>
            </a:r>
            <a:r>
              <a:rPr lang="fr-FR" altLang="fr-FR" dirty="0">
                <a:solidFill>
                  <a:schemeClr val="accent1">
                    <a:lumMod val="60000"/>
                    <a:lumOff val="40000"/>
                  </a:schemeClr>
                </a:solidFill>
                <a:latin typeface="Verdana" panose="020B0604030504040204" pitchFamily="34" charset="0"/>
                <a:ea typeface="Verdana" panose="020B0604030504040204" pitchFamily="34" charset="0"/>
              </a:rPr>
              <a:t> » </a:t>
            </a:r>
            <a:r>
              <a:rPr lang="fr-FR" altLang="fr-FR" sz="1800" dirty="0">
                <a:solidFill>
                  <a:schemeClr val="accent1">
                    <a:lumMod val="60000"/>
                    <a:lumOff val="40000"/>
                  </a:schemeClr>
                </a:solidFill>
                <a:latin typeface="Verdana" panose="020B0604030504040204" pitchFamily="34" charset="0"/>
                <a:ea typeface="Verdana" panose="020B0604030504040204" pitchFamily="34" charset="0"/>
              </a:rPr>
              <a:t>(GLMM)</a:t>
            </a:r>
            <a:endParaRPr lang="fr-FR" altLang="fr-FR" dirty="0">
              <a:solidFill>
                <a:schemeClr val="accent1">
                  <a:lumMod val="60000"/>
                  <a:lumOff val="40000"/>
                </a:schemeClr>
              </a:solidFill>
              <a:latin typeface="Verdana" panose="020B0604030504040204" pitchFamily="34" charset="0"/>
              <a:ea typeface="Verdana" panose="020B0604030504040204" pitchFamily="34" charset="0"/>
            </a:endParaRPr>
          </a:p>
          <a:p>
            <a:pPr algn="ctr"/>
            <a:r>
              <a:rPr lang="fr-FR" altLang="fr-FR" sz="1800" dirty="0">
                <a:solidFill>
                  <a:schemeClr val="accent1">
                    <a:lumMod val="60000"/>
                    <a:lumOff val="40000"/>
                  </a:schemeClr>
                </a:solidFill>
                <a:latin typeface="Verdana" panose="020B0604030504040204" pitchFamily="34" charset="0"/>
                <a:ea typeface="Verdana" panose="020B0604030504040204" pitchFamily="34" charset="0"/>
              </a:rPr>
              <a:t> (</a:t>
            </a:r>
            <a:r>
              <a:rPr lang="fr-FR" altLang="fr-FR" sz="1800" i="1" dirty="0">
                <a:solidFill>
                  <a:schemeClr val="accent1">
                    <a:lumMod val="60000"/>
                    <a:lumOff val="40000"/>
                  </a:schemeClr>
                </a:solidFill>
                <a:latin typeface="Verdana" panose="020B0604030504040204" pitchFamily="34" charset="0"/>
                <a:ea typeface="Verdana" panose="020B0604030504040204" pitchFamily="34" charset="0"/>
              </a:rPr>
              <a:t>L. </a:t>
            </a:r>
            <a:r>
              <a:rPr lang="fr-FR" altLang="fr-FR" sz="1800" i="1" dirty="0" err="1">
                <a:solidFill>
                  <a:schemeClr val="accent1">
                    <a:lumMod val="60000"/>
                    <a:lumOff val="40000"/>
                  </a:schemeClr>
                </a:solidFill>
                <a:latin typeface="Verdana" panose="020B0604030504040204" pitchFamily="34" charset="0"/>
                <a:ea typeface="Verdana" panose="020B0604030504040204" pitchFamily="34" charset="0"/>
              </a:rPr>
              <a:t>helle</a:t>
            </a:r>
            <a:r>
              <a:rPr lang="fr-FR" altLang="fr-FR" sz="1800" i="1" dirty="0">
                <a:solidFill>
                  <a:schemeClr val="accent1">
                    <a:lumMod val="60000"/>
                    <a:lumOff val="40000"/>
                  </a:schemeClr>
                </a:solidFill>
                <a:latin typeface="Verdana" panose="020B0604030504040204" pitchFamily="34" charset="0"/>
                <a:ea typeface="Verdana" panose="020B0604030504040204" pitchFamily="34" charset="0"/>
              </a:rPr>
              <a:t> </a:t>
            </a:r>
            <a:r>
              <a:rPr lang="fr-FR" altLang="fr-FR" sz="1800" dirty="0">
                <a:solidFill>
                  <a:schemeClr val="accent1">
                    <a:lumMod val="60000"/>
                    <a:lumOff val="40000"/>
                  </a:schemeClr>
                </a:solidFill>
                <a:latin typeface="Verdana" panose="020B0604030504040204" pitchFamily="34" charset="0"/>
                <a:ea typeface="Verdana" panose="020B0604030504040204" pitchFamily="34" charset="0"/>
              </a:rPr>
              <a:t>data </a:t>
            </a:r>
            <a:r>
              <a:rPr lang="fr-FR" altLang="fr-FR" sz="1800" dirty="0" err="1">
                <a:solidFill>
                  <a:schemeClr val="accent1">
                    <a:lumMod val="60000"/>
                    <a:lumOff val="40000"/>
                  </a:schemeClr>
                </a:solidFill>
                <a:latin typeface="Verdana" panose="020B0604030504040204" pitchFamily="34" charset="0"/>
                <a:ea typeface="Verdana" panose="020B0604030504040204" pitchFamily="34" charset="0"/>
              </a:rPr>
              <a:t>from</a:t>
            </a:r>
            <a:r>
              <a:rPr lang="fr-FR" altLang="fr-FR" sz="1800" dirty="0">
                <a:solidFill>
                  <a:schemeClr val="accent1">
                    <a:lumMod val="60000"/>
                    <a:lumOff val="40000"/>
                  </a:schemeClr>
                </a:solidFill>
                <a:latin typeface="Verdana" panose="020B0604030504040204" pitchFamily="34" charset="0"/>
                <a:ea typeface="Verdana" panose="020B0604030504040204" pitchFamily="34" charset="0"/>
              </a:rPr>
              <a:t> 1990 to 2018)</a:t>
            </a:r>
            <a:endParaRPr lang="fr-FR" altLang="fr-FR" sz="1400" dirty="0">
              <a:solidFill>
                <a:schemeClr val="accent1">
                  <a:lumMod val="60000"/>
                  <a:lumOff val="40000"/>
                </a:schemeClr>
              </a:solidFill>
              <a:latin typeface="Verdana" panose="020B0604030504040204" pitchFamily="34" charset="0"/>
              <a:ea typeface="Verdana" panose="020B0604030504040204" pitchFamily="34" charset="0"/>
            </a:endParaRPr>
          </a:p>
        </p:txBody>
      </p:sp>
      <p:sp>
        <p:nvSpPr>
          <p:cNvPr id="13" name="Rectangle 2">
            <a:extLst>
              <a:ext uri="{FF2B5EF4-FFF2-40B4-BE49-F238E27FC236}">
                <a16:creationId xmlns:a16="http://schemas.microsoft.com/office/drawing/2014/main" id="{BF052F07-3F5B-0A5D-3A96-E67E620044BB}"/>
              </a:ext>
            </a:extLst>
          </p:cNvPr>
          <p:cNvSpPr>
            <a:spLocks noGrp="1" noChangeArrowheads="1"/>
          </p:cNvSpPr>
          <p:nvPr>
            <p:ph type="title"/>
          </p:nvPr>
        </p:nvSpPr>
        <p:spPr>
          <a:xfrm>
            <a:off x="685800" y="381000"/>
            <a:ext cx="7772400" cy="1143000"/>
          </a:xfrm>
        </p:spPr>
        <p:txBody>
          <a:bodyPr/>
          <a:lstStyle/>
          <a:p>
            <a:r>
              <a:rPr lang="fr-FR" altLang="fr-FR" sz="3600" dirty="0">
                <a:solidFill>
                  <a:srgbClr val="FFCC00"/>
                </a:solidFill>
                <a:latin typeface="Verdana" pitchFamily="34" charset="0"/>
              </a:rPr>
              <a:t>Use of </a:t>
            </a:r>
            <a:r>
              <a:rPr lang="fr-FR" altLang="fr-FR" sz="3600" dirty="0" err="1">
                <a:solidFill>
                  <a:srgbClr val="FFCC00"/>
                </a:solidFill>
                <a:latin typeface="Verdana" pitchFamily="34" charset="0"/>
              </a:rPr>
              <a:t>opportunistic</a:t>
            </a:r>
            <a:r>
              <a:rPr lang="fr-FR" altLang="fr-FR" sz="3600" dirty="0">
                <a:solidFill>
                  <a:srgbClr val="FFCC00"/>
                </a:solidFill>
                <a:latin typeface="Verdana" pitchFamily="34" charset="0"/>
              </a:rPr>
              <a:t> data</a:t>
            </a:r>
            <a:endParaRPr lang="fr-FR" sz="3600" dirty="0">
              <a:solidFill>
                <a:srgbClr val="FFCC00"/>
              </a:solidFill>
              <a:latin typeface="Verdana"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95"/>
          <p:cNvSpPr>
            <a:spLocks noChangeArrowheads="1"/>
          </p:cNvSpPr>
          <p:nvPr/>
        </p:nvSpPr>
        <p:spPr bwMode="auto">
          <a:xfrm>
            <a:off x="533400" y="1828800"/>
            <a:ext cx="7854950" cy="2438400"/>
          </a:xfrm>
          <a:prstGeom prst="rect">
            <a:avLst/>
          </a:prstGeom>
          <a:noFill/>
          <a:ln w="9525">
            <a:noFill/>
            <a:miter lim="800000"/>
            <a:headEnd/>
            <a:tailEnd/>
          </a:ln>
        </p:spPr>
        <p:txBody>
          <a:bodyPr/>
          <a:lstStyle/>
          <a:p>
            <a:pPr marL="342900" indent="-342900">
              <a:spcBef>
                <a:spcPct val="20000"/>
              </a:spcBef>
            </a:pPr>
            <a:endParaRPr lang="fr-FR" altLang="fr-FR">
              <a:solidFill>
                <a:srgbClr val="FFFF99"/>
              </a:solidFill>
              <a:latin typeface="Verdana" pitchFamily="34" charset="0"/>
            </a:endParaRPr>
          </a:p>
        </p:txBody>
      </p:sp>
      <p:sp>
        <p:nvSpPr>
          <p:cNvPr id="10" name="ZoneTexte 9">
            <a:extLst>
              <a:ext uri="{FF2B5EF4-FFF2-40B4-BE49-F238E27FC236}">
                <a16:creationId xmlns:a16="http://schemas.microsoft.com/office/drawing/2014/main" id="{0A742D56-9F0D-7FB4-4B05-422F137737F6}"/>
              </a:ext>
            </a:extLst>
          </p:cNvPr>
          <p:cNvSpPr txBox="1"/>
          <p:nvPr/>
        </p:nvSpPr>
        <p:spPr>
          <a:xfrm>
            <a:off x="1031875" y="1313800"/>
            <a:ext cx="6858000" cy="954107"/>
          </a:xfrm>
          <a:prstGeom prst="rect">
            <a:avLst/>
          </a:prstGeom>
          <a:noFill/>
        </p:spPr>
        <p:txBody>
          <a:bodyPr wrap="square">
            <a:spAutoFit/>
          </a:bodyPr>
          <a:lstStyle/>
          <a:p>
            <a:pPr algn="ctr"/>
            <a:r>
              <a:rPr lang="fr-FR" altLang="fr-FR" dirty="0">
                <a:solidFill>
                  <a:schemeClr val="accent1">
                    <a:lumMod val="60000"/>
                    <a:lumOff val="40000"/>
                  </a:schemeClr>
                </a:solidFill>
                <a:latin typeface="Verdana" panose="020B0604030504040204" pitchFamily="34" charset="0"/>
                <a:ea typeface="Verdana" panose="020B0604030504040204" pitchFamily="34" charset="0"/>
              </a:rPr>
              <a:t>« List-</a:t>
            </a:r>
            <a:r>
              <a:rPr lang="fr-FR" altLang="fr-FR" dirty="0" err="1">
                <a:solidFill>
                  <a:schemeClr val="accent1">
                    <a:lumMod val="60000"/>
                    <a:lumOff val="40000"/>
                  </a:schemeClr>
                </a:solidFill>
                <a:latin typeface="Verdana" panose="020B0604030504040204" pitchFamily="34" charset="0"/>
                <a:ea typeface="Verdana" panose="020B0604030504040204" pitchFamily="34" charset="0"/>
              </a:rPr>
              <a:t>length</a:t>
            </a:r>
            <a:r>
              <a:rPr lang="fr-FR" altLang="fr-FR" dirty="0">
                <a:solidFill>
                  <a:schemeClr val="accent1">
                    <a:lumMod val="60000"/>
                    <a:lumOff val="40000"/>
                  </a:schemeClr>
                </a:solidFill>
                <a:latin typeface="Verdana" panose="020B0604030504040204" pitchFamily="34" charset="0"/>
                <a:ea typeface="Verdana" panose="020B0604030504040204" pitchFamily="34" charset="0"/>
              </a:rPr>
              <a:t> </a:t>
            </a:r>
            <a:r>
              <a:rPr lang="fr-FR" altLang="fr-FR" dirty="0" err="1">
                <a:solidFill>
                  <a:schemeClr val="accent1">
                    <a:lumMod val="60000"/>
                    <a:lumOff val="40000"/>
                  </a:schemeClr>
                </a:solidFill>
                <a:latin typeface="Verdana" panose="020B0604030504040204" pitchFamily="34" charset="0"/>
                <a:ea typeface="Verdana" panose="020B0604030504040204" pitchFamily="34" charset="0"/>
              </a:rPr>
              <a:t>analysis</a:t>
            </a:r>
            <a:r>
              <a:rPr lang="fr-FR" altLang="fr-FR" dirty="0">
                <a:solidFill>
                  <a:schemeClr val="accent1">
                    <a:lumMod val="60000"/>
                    <a:lumOff val="40000"/>
                  </a:schemeClr>
                </a:solidFill>
                <a:latin typeface="Verdana" panose="020B0604030504040204" pitchFamily="34" charset="0"/>
                <a:ea typeface="Verdana" panose="020B0604030504040204" pitchFamily="34" charset="0"/>
              </a:rPr>
              <a:t> » </a:t>
            </a:r>
            <a:r>
              <a:rPr lang="fr-FR" altLang="fr-FR" sz="1800" dirty="0">
                <a:solidFill>
                  <a:schemeClr val="accent1">
                    <a:lumMod val="60000"/>
                    <a:lumOff val="40000"/>
                  </a:schemeClr>
                </a:solidFill>
                <a:latin typeface="Verdana" panose="020B0604030504040204" pitchFamily="34" charset="0"/>
                <a:ea typeface="Verdana" panose="020B0604030504040204" pitchFamily="34" charset="0"/>
              </a:rPr>
              <a:t>(GLMM)</a:t>
            </a:r>
            <a:endParaRPr lang="fr-FR" altLang="fr-FR" dirty="0">
              <a:solidFill>
                <a:schemeClr val="accent1">
                  <a:lumMod val="60000"/>
                  <a:lumOff val="40000"/>
                </a:schemeClr>
              </a:solidFill>
              <a:latin typeface="Verdana" panose="020B0604030504040204" pitchFamily="34" charset="0"/>
              <a:ea typeface="Verdana" panose="020B0604030504040204" pitchFamily="34" charset="0"/>
            </a:endParaRPr>
          </a:p>
          <a:p>
            <a:pPr algn="ctr"/>
            <a:r>
              <a:rPr lang="fr-FR" altLang="fr-FR" sz="1800" dirty="0">
                <a:solidFill>
                  <a:schemeClr val="accent1">
                    <a:lumMod val="60000"/>
                    <a:lumOff val="40000"/>
                  </a:schemeClr>
                </a:solidFill>
                <a:latin typeface="Verdana" panose="020B0604030504040204" pitchFamily="34" charset="0"/>
                <a:ea typeface="Verdana" panose="020B0604030504040204" pitchFamily="34" charset="0"/>
              </a:rPr>
              <a:t>  (</a:t>
            </a:r>
            <a:r>
              <a:rPr lang="fr-FR" altLang="fr-FR" sz="1800" i="1" dirty="0">
                <a:solidFill>
                  <a:schemeClr val="accent1">
                    <a:lumMod val="60000"/>
                    <a:lumOff val="40000"/>
                  </a:schemeClr>
                </a:solidFill>
                <a:latin typeface="Verdana" panose="020B0604030504040204" pitchFamily="34" charset="0"/>
                <a:ea typeface="Verdana" panose="020B0604030504040204" pitchFamily="34" charset="0"/>
              </a:rPr>
              <a:t>L. </a:t>
            </a:r>
            <a:r>
              <a:rPr lang="fr-FR" altLang="fr-FR" sz="1800" i="1" dirty="0" err="1">
                <a:solidFill>
                  <a:schemeClr val="accent1">
                    <a:lumMod val="60000"/>
                    <a:lumOff val="40000"/>
                  </a:schemeClr>
                </a:solidFill>
                <a:latin typeface="Verdana" panose="020B0604030504040204" pitchFamily="34" charset="0"/>
                <a:ea typeface="Verdana" panose="020B0604030504040204" pitchFamily="34" charset="0"/>
              </a:rPr>
              <a:t>helle</a:t>
            </a:r>
            <a:r>
              <a:rPr lang="fr-FR" altLang="fr-FR" sz="1800" i="1" dirty="0">
                <a:solidFill>
                  <a:schemeClr val="accent1">
                    <a:lumMod val="60000"/>
                    <a:lumOff val="40000"/>
                  </a:schemeClr>
                </a:solidFill>
                <a:latin typeface="Verdana" panose="020B0604030504040204" pitchFamily="34" charset="0"/>
                <a:ea typeface="Verdana" panose="020B0604030504040204" pitchFamily="34" charset="0"/>
              </a:rPr>
              <a:t> </a:t>
            </a:r>
            <a:r>
              <a:rPr lang="fr-FR" altLang="fr-FR" sz="1800" dirty="0">
                <a:solidFill>
                  <a:schemeClr val="accent1">
                    <a:lumMod val="60000"/>
                    <a:lumOff val="40000"/>
                  </a:schemeClr>
                </a:solidFill>
                <a:latin typeface="Verdana" panose="020B0604030504040204" pitchFamily="34" charset="0"/>
                <a:ea typeface="Verdana" panose="020B0604030504040204" pitchFamily="34" charset="0"/>
              </a:rPr>
              <a:t>data </a:t>
            </a:r>
            <a:r>
              <a:rPr lang="fr-FR" altLang="fr-FR" sz="1800" dirty="0" err="1">
                <a:solidFill>
                  <a:schemeClr val="accent1">
                    <a:lumMod val="60000"/>
                    <a:lumOff val="40000"/>
                  </a:schemeClr>
                </a:solidFill>
                <a:latin typeface="Verdana" panose="020B0604030504040204" pitchFamily="34" charset="0"/>
                <a:ea typeface="Verdana" panose="020B0604030504040204" pitchFamily="34" charset="0"/>
              </a:rPr>
              <a:t>from</a:t>
            </a:r>
            <a:r>
              <a:rPr lang="fr-FR" altLang="fr-FR" sz="1800" dirty="0">
                <a:solidFill>
                  <a:schemeClr val="accent1">
                    <a:lumMod val="60000"/>
                    <a:lumOff val="40000"/>
                  </a:schemeClr>
                </a:solidFill>
                <a:latin typeface="Verdana" panose="020B0604030504040204" pitchFamily="34" charset="0"/>
                <a:ea typeface="Verdana" panose="020B0604030504040204" pitchFamily="34" charset="0"/>
              </a:rPr>
              <a:t> 1990 to 2018)</a:t>
            </a:r>
            <a:endParaRPr lang="fr-FR" altLang="fr-FR" sz="1400" dirty="0">
              <a:solidFill>
                <a:schemeClr val="accent1">
                  <a:lumMod val="60000"/>
                  <a:lumOff val="40000"/>
                </a:schemeClr>
              </a:solidFill>
              <a:latin typeface="Verdana" panose="020B0604030504040204" pitchFamily="34" charset="0"/>
              <a:ea typeface="Verdana" panose="020B0604030504040204" pitchFamily="34" charset="0"/>
            </a:endParaRPr>
          </a:p>
          <a:p>
            <a:pPr algn="ctr"/>
            <a:endParaRPr lang="fr-FR" altLang="fr-FR" sz="1400" dirty="0">
              <a:solidFill>
                <a:schemeClr val="accent1">
                  <a:lumMod val="60000"/>
                  <a:lumOff val="40000"/>
                </a:schemeClr>
              </a:solidFill>
              <a:latin typeface="Verdana" panose="020B0604030504040204" pitchFamily="34" charset="0"/>
              <a:ea typeface="Verdana" panose="020B0604030504040204" pitchFamily="34" charset="0"/>
            </a:endParaRPr>
          </a:p>
        </p:txBody>
      </p:sp>
      <p:sp>
        <p:nvSpPr>
          <p:cNvPr id="13" name="Rectangle 2">
            <a:extLst>
              <a:ext uri="{FF2B5EF4-FFF2-40B4-BE49-F238E27FC236}">
                <a16:creationId xmlns:a16="http://schemas.microsoft.com/office/drawing/2014/main" id="{BF052F07-3F5B-0A5D-3A96-E67E620044BB}"/>
              </a:ext>
            </a:extLst>
          </p:cNvPr>
          <p:cNvSpPr>
            <a:spLocks noGrp="1" noChangeArrowheads="1"/>
          </p:cNvSpPr>
          <p:nvPr>
            <p:ph type="title"/>
          </p:nvPr>
        </p:nvSpPr>
        <p:spPr>
          <a:xfrm>
            <a:off x="685800" y="381000"/>
            <a:ext cx="7772400" cy="1143000"/>
          </a:xfrm>
        </p:spPr>
        <p:txBody>
          <a:bodyPr/>
          <a:lstStyle/>
          <a:p>
            <a:r>
              <a:rPr lang="fr-FR" altLang="fr-FR" sz="3600" dirty="0">
                <a:solidFill>
                  <a:srgbClr val="FFCC00"/>
                </a:solidFill>
                <a:latin typeface="Verdana" pitchFamily="34" charset="0"/>
              </a:rPr>
              <a:t>Use of </a:t>
            </a:r>
            <a:r>
              <a:rPr lang="fr-FR" altLang="fr-FR" sz="3600" dirty="0" err="1">
                <a:solidFill>
                  <a:srgbClr val="FFCC00"/>
                </a:solidFill>
                <a:latin typeface="Verdana" pitchFamily="34" charset="0"/>
              </a:rPr>
              <a:t>opportunistic</a:t>
            </a:r>
            <a:r>
              <a:rPr lang="fr-FR" altLang="fr-FR" sz="3600" dirty="0">
                <a:solidFill>
                  <a:srgbClr val="FFCC00"/>
                </a:solidFill>
                <a:latin typeface="Verdana" pitchFamily="34" charset="0"/>
              </a:rPr>
              <a:t> data</a:t>
            </a:r>
            <a:endParaRPr lang="fr-FR" sz="3600" dirty="0">
              <a:solidFill>
                <a:srgbClr val="FFCC00"/>
              </a:solidFill>
              <a:latin typeface="Verdana" pitchFamily="34" charset="0"/>
            </a:endParaRPr>
          </a:p>
        </p:txBody>
      </p:sp>
      <p:pic>
        <p:nvPicPr>
          <p:cNvPr id="2" name="Image 1">
            <a:extLst>
              <a:ext uri="{FF2B5EF4-FFF2-40B4-BE49-F238E27FC236}">
                <a16:creationId xmlns:a16="http://schemas.microsoft.com/office/drawing/2014/main" id="{48499497-BE72-3B6C-F162-3961BC7FD7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174" y="2332628"/>
            <a:ext cx="6138441" cy="4144372"/>
          </a:xfrm>
          <a:prstGeom prst="rect">
            <a:avLst/>
          </a:prstGeom>
        </p:spPr>
      </p:pic>
    </p:spTree>
    <p:extLst>
      <p:ext uri="{BB962C8B-B14F-4D97-AF65-F5344CB8AC3E}">
        <p14:creationId xmlns:p14="http://schemas.microsoft.com/office/powerpoint/2010/main" val="3188512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81000"/>
            <a:ext cx="7772400" cy="1143000"/>
          </a:xfrm>
        </p:spPr>
        <p:txBody>
          <a:bodyPr/>
          <a:lstStyle/>
          <a:p>
            <a:r>
              <a:rPr lang="fr-FR" altLang="fr-FR" sz="3600" dirty="0">
                <a:solidFill>
                  <a:srgbClr val="FFCC00"/>
                </a:solidFill>
                <a:latin typeface="Verdana" pitchFamily="34" charset="0"/>
              </a:rPr>
              <a:t>Plan</a:t>
            </a:r>
            <a:endParaRPr lang="fr-FR" sz="3600" dirty="0">
              <a:solidFill>
                <a:srgbClr val="FFCC00"/>
              </a:solidFill>
              <a:latin typeface="Verdana" pitchFamily="34" charset="0"/>
            </a:endParaRPr>
          </a:p>
        </p:txBody>
      </p:sp>
      <p:sp>
        <p:nvSpPr>
          <p:cNvPr id="3075" name="Rectangle 3"/>
          <p:cNvSpPr>
            <a:spLocks noGrp="1" noChangeArrowheads="1"/>
          </p:cNvSpPr>
          <p:nvPr>
            <p:ph type="body" idx="1"/>
          </p:nvPr>
        </p:nvSpPr>
        <p:spPr>
          <a:xfrm>
            <a:off x="763551" y="1650751"/>
            <a:ext cx="6049931" cy="4991225"/>
          </a:xfrm>
        </p:spPr>
        <p:txBody>
          <a:bodyPr/>
          <a:lstStyle/>
          <a:p>
            <a:pPr marL="457200" indent="-457200">
              <a:buFontTx/>
              <a:buAutoNum type="arabicPeriod"/>
            </a:pPr>
            <a:r>
              <a:rPr lang="fr-FR" sz="2000" dirty="0">
                <a:solidFill>
                  <a:srgbClr val="FFFF99"/>
                </a:solidFill>
                <a:latin typeface="Verdana" pitchFamily="34" charset="0"/>
              </a:rPr>
              <a:t>Introduction</a:t>
            </a:r>
          </a:p>
          <a:p>
            <a:pPr lvl="1">
              <a:buFont typeface="Wingdings" panose="05000000000000000000" pitchFamily="2" charset="2"/>
              <a:buChar char="Ø"/>
            </a:pPr>
            <a:r>
              <a:rPr lang="fr-FR" sz="1200" dirty="0">
                <a:solidFill>
                  <a:srgbClr val="FFFF99"/>
                </a:solidFill>
                <a:latin typeface="Verdana" pitchFamily="34" charset="0"/>
              </a:rPr>
              <a:t>Distinction of </a:t>
            </a:r>
            <a:r>
              <a:rPr lang="fr-FR" sz="1200" dirty="0" err="1">
                <a:solidFill>
                  <a:srgbClr val="FFFF99"/>
                </a:solidFill>
                <a:latin typeface="Verdana" pitchFamily="34" charset="0"/>
              </a:rPr>
              <a:t>two</a:t>
            </a:r>
            <a:r>
              <a:rPr lang="fr-FR" sz="1200" dirty="0">
                <a:solidFill>
                  <a:srgbClr val="FFFF99"/>
                </a:solidFill>
                <a:latin typeface="Verdana" pitchFamily="34" charset="0"/>
              </a:rPr>
              <a:t> types of </a:t>
            </a:r>
            <a:r>
              <a:rPr lang="fr-FR" sz="1200" dirty="0" err="1">
                <a:solidFill>
                  <a:srgbClr val="FFFF99"/>
                </a:solidFill>
                <a:latin typeface="Verdana" pitchFamily="34" charset="0"/>
              </a:rPr>
              <a:t>citizen</a:t>
            </a:r>
            <a:r>
              <a:rPr lang="fr-FR" sz="1200" dirty="0">
                <a:solidFill>
                  <a:srgbClr val="FFFF99"/>
                </a:solidFill>
                <a:latin typeface="Verdana" pitchFamily="34" charset="0"/>
              </a:rPr>
              <a:t> science data</a:t>
            </a:r>
          </a:p>
          <a:p>
            <a:pPr lvl="1">
              <a:buFont typeface="Wingdings" panose="05000000000000000000" pitchFamily="2" charset="2"/>
              <a:buChar char="Ø"/>
            </a:pPr>
            <a:r>
              <a:rPr lang="fr-FR" sz="1200" dirty="0">
                <a:solidFill>
                  <a:srgbClr val="FFFF99"/>
                </a:solidFill>
                <a:latin typeface="Verdana" pitchFamily="34" charset="0"/>
              </a:rPr>
              <a:t>For </a:t>
            </a:r>
            <a:r>
              <a:rPr lang="fr-FR" sz="1200" dirty="0" err="1">
                <a:solidFill>
                  <a:srgbClr val="FFFF99"/>
                </a:solidFill>
                <a:latin typeface="Verdana" pitchFamily="34" charset="0"/>
              </a:rPr>
              <a:t>which</a:t>
            </a:r>
            <a:r>
              <a:rPr lang="fr-FR" sz="1200" dirty="0">
                <a:solidFill>
                  <a:srgbClr val="FFFF99"/>
                </a:solidFill>
                <a:latin typeface="Verdana" pitchFamily="34" charset="0"/>
              </a:rPr>
              <a:t> use ?</a:t>
            </a:r>
          </a:p>
          <a:p>
            <a:pPr marL="800100" lvl="2" indent="0">
              <a:buNone/>
            </a:pPr>
            <a:r>
              <a:rPr lang="fr-FR" sz="1000" dirty="0">
                <a:solidFill>
                  <a:srgbClr val="FFFF99"/>
                </a:solidFill>
                <a:latin typeface="Verdana" pitchFamily="34" charset="0"/>
              </a:rPr>
              <a:t>- </a:t>
            </a:r>
            <a:r>
              <a:rPr lang="fr-FR" sz="1000" dirty="0" err="1">
                <a:solidFill>
                  <a:srgbClr val="FFFF99"/>
                </a:solidFill>
                <a:latin typeface="Verdana" pitchFamily="34" charset="0"/>
              </a:rPr>
              <a:t>atlases</a:t>
            </a:r>
            <a:r>
              <a:rPr lang="fr-FR" sz="1000" dirty="0">
                <a:solidFill>
                  <a:srgbClr val="FFFF99"/>
                </a:solidFill>
                <a:latin typeface="Verdana" pitchFamily="34" charset="0"/>
              </a:rPr>
              <a:t> (</a:t>
            </a:r>
            <a:r>
              <a:rPr lang="fr-FR" sz="1000" dirty="0" err="1">
                <a:solidFill>
                  <a:srgbClr val="FFFF99"/>
                </a:solidFill>
                <a:latin typeface="Verdana" pitchFamily="34" charset="0"/>
              </a:rPr>
              <a:t>geographical</a:t>
            </a:r>
            <a:r>
              <a:rPr lang="fr-FR" sz="1000" dirty="0">
                <a:solidFill>
                  <a:srgbClr val="FFFF99"/>
                </a:solidFill>
                <a:latin typeface="Verdana" pitchFamily="34" charset="0"/>
              </a:rPr>
              <a:t> distribution)</a:t>
            </a:r>
          </a:p>
          <a:p>
            <a:pPr marL="800100" lvl="2" indent="0">
              <a:buNone/>
            </a:pPr>
            <a:r>
              <a:rPr lang="fr-FR" sz="1000" dirty="0">
                <a:solidFill>
                  <a:srgbClr val="FFFF99"/>
                </a:solidFill>
                <a:latin typeface="Verdana" pitchFamily="34" charset="0"/>
              </a:rPr>
              <a:t>- monitoring (trends in time and </a:t>
            </a:r>
            <a:r>
              <a:rPr lang="fr-FR" sz="1000" dirty="0" err="1">
                <a:solidFill>
                  <a:srgbClr val="FFFF99"/>
                </a:solidFill>
                <a:latin typeface="Verdana" pitchFamily="34" charset="0"/>
              </a:rPr>
              <a:t>space</a:t>
            </a:r>
            <a:r>
              <a:rPr lang="fr-FR" sz="1000" dirty="0">
                <a:solidFill>
                  <a:srgbClr val="FFFF99"/>
                </a:solidFill>
                <a:latin typeface="Verdana" pitchFamily="34" charset="0"/>
              </a:rPr>
              <a:t>)</a:t>
            </a:r>
          </a:p>
          <a:p>
            <a:pPr>
              <a:buFontTx/>
              <a:buNone/>
            </a:pPr>
            <a:endParaRPr lang="fr-FR" sz="1600" dirty="0">
              <a:solidFill>
                <a:srgbClr val="FFFF99"/>
              </a:solidFill>
              <a:latin typeface="Verdana" pitchFamily="34" charset="0"/>
            </a:endParaRPr>
          </a:p>
          <a:p>
            <a:pPr>
              <a:buFontTx/>
              <a:buNone/>
            </a:pPr>
            <a:r>
              <a:rPr lang="fr-FR" sz="2000" dirty="0">
                <a:solidFill>
                  <a:srgbClr val="FFFF99"/>
                </a:solidFill>
                <a:latin typeface="Verdana" pitchFamily="34" charset="0"/>
              </a:rPr>
              <a:t>2. Use of </a:t>
            </a:r>
            <a:r>
              <a:rPr lang="fr-FR" sz="2000" dirty="0" err="1">
                <a:solidFill>
                  <a:srgbClr val="FFFF99"/>
                </a:solidFill>
                <a:latin typeface="Verdana" pitchFamily="34" charset="0"/>
              </a:rPr>
              <a:t>standardized</a:t>
            </a:r>
            <a:r>
              <a:rPr lang="fr-FR" sz="2000" dirty="0">
                <a:solidFill>
                  <a:srgbClr val="FFFF99"/>
                </a:solidFill>
                <a:latin typeface="Verdana" pitchFamily="34" charset="0"/>
              </a:rPr>
              <a:t> data</a:t>
            </a:r>
          </a:p>
          <a:p>
            <a:pPr lvl="1">
              <a:buFont typeface="Wingdings" panose="05000000000000000000" pitchFamily="2" charset="2"/>
              <a:buChar char="Ø"/>
            </a:pPr>
            <a:r>
              <a:rPr lang="fr-FR" sz="1200" dirty="0" err="1">
                <a:solidFill>
                  <a:srgbClr val="FFFF99"/>
                </a:solidFill>
                <a:latin typeface="Verdana" pitchFamily="34" charset="0"/>
              </a:rPr>
              <a:t>Bias</a:t>
            </a:r>
            <a:r>
              <a:rPr lang="fr-FR" sz="1200" dirty="0">
                <a:solidFill>
                  <a:srgbClr val="FFFF99"/>
                </a:solidFill>
                <a:latin typeface="Verdana" pitchFamily="34" charset="0"/>
              </a:rPr>
              <a:t> and </a:t>
            </a:r>
            <a:r>
              <a:rPr lang="fr-FR" sz="1200" dirty="0" err="1">
                <a:solidFill>
                  <a:srgbClr val="FFFF99"/>
                </a:solidFill>
                <a:latin typeface="Verdana" pitchFamily="34" charset="0"/>
              </a:rPr>
              <a:t>error</a:t>
            </a:r>
            <a:r>
              <a:rPr lang="fr-FR" sz="1200" dirty="0">
                <a:solidFill>
                  <a:srgbClr val="FFFF99"/>
                </a:solidFill>
                <a:latin typeface="Verdana" pitchFamily="34" charset="0"/>
              </a:rPr>
              <a:t> sources</a:t>
            </a:r>
          </a:p>
          <a:p>
            <a:pPr lvl="1">
              <a:buFont typeface="Wingdings" panose="05000000000000000000" pitchFamily="2" charset="2"/>
              <a:buChar char="Ø"/>
            </a:pPr>
            <a:r>
              <a:rPr lang="fr-FR" sz="1200" dirty="0">
                <a:solidFill>
                  <a:srgbClr val="FFFF99"/>
                </a:solidFill>
                <a:latin typeface="Verdana" pitchFamily="34" charset="0"/>
              </a:rPr>
              <a:t>Example </a:t>
            </a:r>
            <a:r>
              <a:rPr lang="fr-FR" sz="1200" dirty="0" err="1">
                <a:solidFill>
                  <a:srgbClr val="FFFF99"/>
                </a:solidFill>
                <a:latin typeface="Verdana" pitchFamily="34" charset="0"/>
              </a:rPr>
              <a:t>with</a:t>
            </a:r>
            <a:r>
              <a:rPr lang="fr-FR" sz="1200" dirty="0">
                <a:solidFill>
                  <a:srgbClr val="FFFF99"/>
                </a:solidFill>
                <a:latin typeface="Verdana" pitchFamily="34" charset="0"/>
              </a:rPr>
              <a:t> </a:t>
            </a:r>
            <a:r>
              <a:rPr lang="fr-FR" sz="1200" dirty="0" err="1">
                <a:solidFill>
                  <a:srgbClr val="FFFF99"/>
                </a:solidFill>
                <a:latin typeface="Verdana" pitchFamily="34" charset="0"/>
              </a:rPr>
              <a:t>birds</a:t>
            </a:r>
            <a:endParaRPr lang="fr-FR" sz="1200" dirty="0">
              <a:solidFill>
                <a:srgbClr val="FFFF99"/>
              </a:solidFill>
              <a:latin typeface="Verdana" pitchFamily="34" charset="0"/>
            </a:endParaRPr>
          </a:p>
          <a:p>
            <a:pPr>
              <a:buFontTx/>
              <a:buNone/>
            </a:pPr>
            <a:r>
              <a:rPr lang="fr-FR" sz="1800" dirty="0">
                <a:solidFill>
                  <a:srgbClr val="FFFF99"/>
                </a:solidFill>
                <a:latin typeface="Verdana" pitchFamily="34" charset="0"/>
              </a:rPr>
              <a:t>	</a:t>
            </a:r>
            <a:endParaRPr lang="fr-FR" sz="2400" dirty="0">
              <a:solidFill>
                <a:srgbClr val="FFFF99"/>
              </a:solidFill>
              <a:latin typeface="Verdana" pitchFamily="34" charset="0"/>
            </a:endParaRPr>
          </a:p>
          <a:p>
            <a:pPr>
              <a:buFontTx/>
              <a:buNone/>
            </a:pPr>
            <a:r>
              <a:rPr lang="fr-FR" sz="2000" dirty="0">
                <a:solidFill>
                  <a:srgbClr val="FFFF99"/>
                </a:solidFill>
                <a:latin typeface="Verdana" pitchFamily="34" charset="0"/>
              </a:rPr>
              <a:t>3. Use of </a:t>
            </a:r>
            <a:r>
              <a:rPr lang="fr-FR" sz="2000" dirty="0" err="1">
                <a:solidFill>
                  <a:srgbClr val="FFFF99"/>
                </a:solidFill>
                <a:latin typeface="Verdana" pitchFamily="34" charset="0"/>
              </a:rPr>
              <a:t>opportunistic</a:t>
            </a:r>
            <a:r>
              <a:rPr lang="fr-FR" sz="2000" dirty="0">
                <a:solidFill>
                  <a:srgbClr val="FFFF99"/>
                </a:solidFill>
                <a:latin typeface="Verdana" pitchFamily="34" charset="0"/>
              </a:rPr>
              <a:t> data</a:t>
            </a:r>
          </a:p>
          <a:p>
            <a:pPr lvl="1">
              <a:buFont typeface="Wingdings" panose="05000000000000000000" pitchFamily="2" charset="2"/>
              <a:buChar char="Ø"/>
            </a:pPr>
            <a:r>
              <a:rPr lang="fr-FR" sz="1200" dirty="0" err="1">
                <a:solidFill>
                  <a:srgbClr val="FFFF99"/>
                </a:solidFill>
                <a:latin typeface="Verdana" pitchFamily="34" charset="0"/>
              </a:rPr>
              <a:t>Bias</a:t>
            </a:r>
            <a:r>
              <a:rPr lang="fr-FR" sz="1200" dirty="0">
                <a:solidFill>
                  <a:srgbClr val="FFFF99"/>
                </a:solidFill>
                <a:latin typeface="Verdana" pitchFamily="34" charset="0"/>
              </a:rPr>
              <a:t> and </a:t>
            </a:r>
            <a:r>
              <a:rPr lang="fr-FR" sz="1200" dirty="0" err="1">
                <a:solidFill>
                  <a:srgbClr val="FFFF99"/>
                </a:solidFill>
                <a:latin typeface="Verdana" pitchFamily="34" charset="0"/>
              </a:rPr>
              <a:t>error</a:t>
            </a:r>
            <a:r>
              <a:rPr lang="fr-FR" sz="1200" dirty="0">
                <a:solidFill>
                  <a:srgbClr val="FFFF99"/>
                </a:solidFill>
                <a:latin typeface="Verdana" pitchFamily="34" charset="0"/>
              </a:rPr>
              <a:t> sources </a:t>
            </a:r>
          </a:p>
          <a:p>
            <a:pPr lvl="1">
              <a:buFont typeface="Wingdings" panose="05000000000000000000" pitchFamily="2" charset="2"/>
              <a:buChar char="Ø"/>
            </a:pPr>
            <a:r>
              <a:rPr lang="fr-FR" sz="1200" dirty="0" err="1">
                <a:solidFill>
                  <a:srgbClr val="FFFF99"/>
                </a:solidFill>
                <a:latin typeface="Verdana" pitchFamily="34" charset="0"/>
              </a:rPr>
              <a:t>Analysis</a:t>
            </a:r>
            <a:r>
              <a:rPr lang="fr-FR" sz="1200" dirty="0">
                <a:solidFill>
                  <a:srgbClr val="FFFF99"/>
                </a:solidFill>
                <a:latin typeface="Verdana" pitchFamily="34" charset="0"/>
              </a:rPr>
              <a:t> solutions</a:t>
            </a:r>
          </a:p>
          <a:p>
            <a:pPr lvl="1">
              <a:buFont typeface="Wingdings" panose="05000000000000000000" pitchFamily="2" charset="2"/>
              <a:buChar char="Ø"/>
            </a:pPr>
            <a:r>
              <a:rPr lang="fr-FR" sz="1200" dirty="0">
                <a:solidFill>
                  <a:srgbClr val="FFFF99"/>
                </a:solidFill>
                <a:latin typeface="Verdana" pitchFamily="34" charset="0"/>
              </a:rPr>
              <a:t>Example </a:t>
            </a:r>
            <a:r>
              <a:rPr lang="fr-FR" sz="1200" dirty="0" err="1">
                <a:solidFill>
                  <a:srgbClr val="FFFF99"/>
                </a:solidFill>
                <a:latin typeface="Verdana" pitchFamily="34" charset="0"/>
              </a:rPr>
              <a:t>with</a:t>
            </a:r>
            <a:r>
              <a:rPr lang="fr-FR" sz="1200" dirty="0">
                <a:solidFill>
                  <a:srgbClr val="FFFF99"/>
                </a:solidFill>
                <a:latin typeface="Verdana" pitchFamily="34" charset="0"/>
              </a:rPr>
              <a:t> a </a:t>
            </a:r>
            <a:r>
              <a:rPr lang="fr-FR" sz="1200" dirty="0" err="1">
                <a:solidFill>
                  <a:srgbClr val="FFFF99"/>
                </a:solidFill>
                <a:latin typeface="Verdana" pitchFamily="34" charset="0"/>
              </a:rPr>
              <a:t>butterfly</a:t>
            </a:r>
            <a:endParaRPr lang="fr-FR" sz="1200" dirty="0">
              <a:solidFill>
                <a:srgbClr val="FFFF99"/>
              </a:solidFill>
              <a:latin typeface="Verdana" pitchFamily="34" charset="0"/>
            </a:endParaRPr>
          </a:p>
          <a:p>
            <a:pPr>
              <a:buFontTx/>
              <a:buNone/>
            </a:pPr>
            <a:endParaRPr lang="fr-FR" sz="1600" dirty="0">
              <a:solidFill>
                <a:srgbClr val="FFFF99"/>
              </a:solidFill>
              <a:latin typeface="Verdana" pitchFamily="34" charset="0"/>
            </a:endParaRPr>
          </a:p>
          <a:p>
            <a:pPr>
              <a:buFontTx/>
              <a:buNone/>
            </a:pPr>
            <a:r>
              <a:rPr lang="fr-FR" sz="2000" dirty="0">
                <a:solidFill>
                  <a:srgbClr val="FFFF99"/>
                </a:solidFill>
                <a:latin typeface="Verdana" pitchFamily="34" charset="0"/>
              </a:rPr>
              <a:t>4. Conclusions &amp; prospects</a:t>
            </a:r>
            <a:endParaRPr lang="fr-FR" dirty="0">
              <a:solidFill>
                <a:srgbClr val="FFFF99"/>
              </a:solidFill>
              <a:latin typeface="Verdana" pitchFamily="34" charset="0"/>
            </a:endParaRPr>
          </a:p>
        </p:txBody>
      </p:sp>
      <p:pic>
        <p:nvPicPr>
          <p:cNvPr id="6" name="Image 5" descr="L_helle4.jpg"/>
          <p:cNvPicPr>
            <a:picLocks noChangeAspect="1"/>
          </p:cNvPicPr>
          <p:nvPr/>
        </p:nvPicPr>
        <p:blipFill rotWithShape="1">
          <a:blip r:embed="rId3" cstate="print"/>
          <a:srcRect t="7241" r="10843"/>
          <a:stretch/>
        </p:blipFill>
        <p:spPr>
          <a:xfrm flipH="1">
            <a:off x="6231076" y="3913735"/>
            <a:ext cx="2026648" cy="2018800"/>
          </a:xfrm>
          <a:prstGeom prst="rect">
            <a:avLst/>
          </a:prstGeom>
        </p:spPr>
      </p:pic>
      <p:pic>
        <p:nvPicPr>
          <p:cNvPr id="5" name="Image 4" descr="Une image contenant oiseau, plein air, oscines, arbre&#10;&#10;Description générée automatiquement">
            <a:extLst>
              <a:ext uri="{FF2B5EF4-FFF2-40B4-BE49-F238E27FC236}">
                <a16:creationId xmlns:a16="http://schemas.microsoft.com/office/drawing/2014/main" id="{B7C761A9-A4A3-F3DF-2B33-D05BB90853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9804" y="1772816"/>
            <a:ext cx="2294277" cy="20188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95"/>
          <p:cNvSpPr>
            <a:spLocks noChangeArrowheads="1"/>
          </p:cNvSpPr>
          <p:nvPr/>
        </p:nvSpPr>
        <p:spPr bwMode="auto">
          <a:xfrm>
            <a:off x="533400" y="1828800"/>
            <a:ext cx="7854950" cy="2438400"/>
          </a:xfrm>
          <a:prstGeom prst="rect">
            <a:avLst/>
          </a:prstGeom>
          <a:noFill/>
          <a:ln w="9525">
            <a:noFill/>
            <a:miter lim="800000"/>
            <a:headEnd/>
            <a:tailEnd/>
          </a:ln>
        </p:spPr>
        <p:txBody>
          <a:bodyPr/>
          <a:lstStyle/>
          <a:p>
            <a:pPr marL="342900" indent="-342900">
              <a:spcBef>
                <a:spcPct val="20000"/>
              </a:spcBef>
            </a:pPr>
            <a:endParaRPr lang="fr-FR" altLang="fr-FR">
              <a:solidFill>
                <a:srgbClr val="FFFF99"/>
              </a:solidFill>
              <a:latin typeface="Verdana" pitchFamily="34" charset="0"/>
            </a:endParaRPr>
          </a:p>
        </p:txBody>
      </p:sp>
      <p:sp>
        <p:nvSpPr>
          <p:cNvPr id="10" name="ZoneTexte 9">
            <a:extLst>
              <a:ext uri="{FF2B5EF4-FFF2-40B4-BE49-F238E27FC236}">
                <a16:creationId xmlns:a16="http://schemas.microsoft.com/office/drawing/2014/main" id="{0A742D56-9F0D-7FB4-4B05-422F137737F6}"/>
              </a:ext>
            </a:extLst>
          </p:cNvPr>
          <p:cNvSpPr txBox="1"/>
          <p:nvPr/>
        </p:nvSpPr>
        <p:spPr>
          <a:xfrm>
            <a:off x="1031875" y="1313800"/>
            <a:ext cx="6858000" cy="1200329"/>
          </a:xfrm>
          <a:prstGeom prst="rect">
            <a:avLst/>
          </a:prstGeom>
          <a:noFill/>
        </p:spPr>
        <p:txBody>
          <a:bodyPr wrap="square">
            <a:spAutoFit/>
          </a:bodyPr>
          <a:lstStyle/>
          <a:p>
            <a:pPr algn="ctr"/>
            <a:r>
              <a:rPr lang="fr-FR" altLang="fr-FR" dirty="0">
                <a:solidFill>
                  <a:schemeClr val="accent1">
                    <a:lumMod val="60000"/>
                    <a:lumOff val="40000"/>
                  </a:schemeClr>
                </a:solidFill>
                <a:latin typeface="Verdana" panose="020B0604030504040204" pitchFamily="34" charset="0"/>
                <a:ea typeface="Verdana" panose="020B0604030504040204" pitchFamily="34" charset="0"/>
              </a:rPr>
              <a:t>« List-</a:t>
            </a:r>
            <a:r>
              <a:rPr lang="fr-FR" altLang="fr-FR" dirty="0" err="1">
                <a:solidFill>
                  <a:schemeClr val="accent1">
                    <a:lumMod val="60000"/>
                    <a:lumOff val="40000"/>
                  </a:schemeClr>
                </a:solidFill>
                <a:latin typeface="Verdana" panose="020B0604030504040204" pitchFamily="34" charset="0"/>
                <a:ea typeface="Verdana" panose="020B0604030504040204" pitchFamily="34" charset="0"/>
              </a:rPr>
              <a:t>length</a:t>
            </a:r>
            <a:r>
              <a:rPr lang="fr-FR" altLang="fr-FR" dirty="0">
                <a:solidFill>
                  <a:schemeClr val="accent1">
                    <a:lumMod val="60000"/>
                    <a:lumOff val="40000"/>
                  </a:schemeClr>
                </a:solidFill>
                <a:latin typeface="Verdana" panose="020B0604030504040204" pitchFamily="34" charset="0"/>
                <a:ea typeface="Verdana" panose="020B0604030504040204" pitchFamily="34" charset="0"/>
              </a:rPr>
              <a:t> </a:t>
            </a:r>
            <a:r>
              <a:rPr lang="fr-FR" altLang="fr-FR" dirty="0" err="1">
                <a:solidFill>
                  <a:schemeClr val="accent1">
                    <a:lumMod val="60000"/>
                    <a:lumOff val="40000"/>
                  </a:schemeClr>
                </a:solidFill>
                <a:latin typeface="Verdana" panose="020B0604030504040204" pitchFamily="34" charset="0"/>
                <a:ea typeface="Verdana" panose="020B0604030504040204" pitchFamily="34" charset="0"/>
              </a:rPr>
              <a:t>analysis</a:t>
            </a:r>
            <a:r>
              <a:rPr lang="fr-FR" altLang="fr-FR" dirty="0">
                <a:solidFill>
                  <a:schemeClr val="accent1">
                    <a:lumMod val="60000"/>
                    <a:lumOff val="40000"/>
                  </a:schemeClr>
                </a:solidFill>
                <a:latin typeface="Verdana" panose="020B0604030504040204" pitchFamily="34" charset="0"/>
                <a:ea typeface="Verdana" panose="020B0604030504040204" pitchFamily="34" charset="0"/>
              </a:rPr>
              <a:t> » </a:t>
            </a:r>
            <a:r>
              <a:rPr lang="fr-FR" altLang="fr-FR" sz="1800" dirty="0">
                <a:solidFill>
                  <a:schemeClr val="accent1">
                    <a:lumMod val="60000"/>
                    <a:lumOff val="40000"/>
                  </a:schemeClr>
                </a:solidFill>
                <a:latin typeface="Verdana" panose="020B0604030504040204" pitchFamily="34" charset="0"/>
                <a:ea typeface="Verdana" panose="020B0604030504040204" pitchFamily="34" charset="0"/>
              </a:rPr>
              <a:t>(GLMM)</a:t>
            </a:r>
          </a:p>
          <a:p>
            <a:pPr algn="ctr"/>
            <a:r>
              <a:rPr lang="fr-FR" altLang="fr-FR" sz="2400" dirty="0">
                <a:solidFill>
                  <a:schemeClr val="accent1">
                    <a:lumMod val="60000"/>
                    <a:lumOff val="40000"/>
                  </a:schemeClr>
                </a:solidFill>
                <a:latin typeface="Verdana" panose="020B0604030504040204" pitchFamily="34" charset="0"/>
                <a:ea typeface="Verdana" panose="020B0604030504040204" pitchFamily="34" charset="0"/>
              </a:rPr>
              <a:t> </a:t>
            </a:r>
            <a:r>
              <a:rPr lang="fr-FR" altLang="fr-FR" sz="1800" dirty="0">
                <a:solidFill>
                  <a:schemeClr val="accent1">
                    <a:lumMod val="60000"/>
                    <a:lumOff val="40000"/>
                  </a:schemeClr>
                </a:solidFill>
                <a:latin typeface="Verdana" panose="020B0604030504040204" pitchFamily="34" charset="0"/>
                <a:ea typeface="Verdana" panose="020B0604030504040204" pitchFamily="34" charset="0"/>
              </a:rPr>
              <a:t>(</a:t>
            </a:r>
            <a:r>
              <a:rPr lang="fr-FR" altLang="fr-FR" sz="1800" i="1" dirty="0">
                <a:solidFill>
                  <a:schemeClr val="accent1">
                    <a:lumMod val="60000"/>
                    <a:lumOff val="40000"/>
                  </a:schemeClr>
                </a:solidFill>
                <a:latin typeface="Verdana" panose="020B0604030504040204" pitchFamily="34" charset="0"/>
                <a:ea typeface="Verdana" panose="020B0604030504040204" pitchFamily="34" charset="0"/>
              </a:rPr>
              <a:t>L. </a:t>
            </a:r>
            <a:r>
              <a:rPr lang="fr-FR" altLang="fr-FR" sz="1800" i="1" dirty="0" err="1">
                <a:solidFill>
                  <a:schemeClr val="accent1">
                    <a:lumMod val="60000"/>
                    <a:lumOff val="40000"/>
                  </a:schemeClr>
                </a:solidFill>
                <a:latin typeface="Verdana" panose="020B0604030504040204" pitchFamily="34" charset="0"/>
                <a:ea typeface="Verdana" panose="020B0604030504040204" pitchFamily="34" charset="0"/>
              </a:rPr>
              <a:t>helle</a:t>
            </a:r>
            <a:r>
              <a:rPr lang="fr-FR" altLang="fr-FR" sz="1800" i="1" dirty="0">
                <a:solidFill>
                  <a:schemeClr val="accent1">
                    <a:lumMod val="60000"/>
                    <a:lumOff val="40000"/>
                  </a:schemeClr>
                </a:solidFill>
                <a:latin typeface="Verdana" panose="020B0604030504040204" pitchFamily="34" charset="0"/>
                <a:ea typeface="Verdana" panose="020B0604030504040204" pitchFamily="34" charset="0"/>
              </a:rPr>
              <a:t> </a:t>
            </a:r>
            <a:r>
              <a:rPr lang="fr-FR" altLang="fr-FR" sz="1800" dirty="0">
                <a:solidFill>
                  <a:schemeClr val="accent1">
                    <a:lumMod val="60000"/>
                    <a:lumOff val="40000"/>
                  </a:schemeClr>
                </a:solidFill>
                <a:latin typeface="Verdana" panose="020B0604030504040204" pitchFamily="34" charset="0"/>
                <a:ea typeface="Verdana" panose="020B0604030504040204" pitchFamily="34" charset="0"/>
              </a:rPr>
              <a:t>data </a:t>
            </a:r>
            <a:r>
              <a:rPr lang="fr-FR" altLang="fr-FR" sz="1800" dirty="0" err="1">
                <a:solidFill>
                  <a:schemeClr val="accent1">
                    <a:lumMod val="60000"/>
                    <a:lumOff val="40000"/>
                  </a:schemeClr>
                </a:solidFill>
                <a:latin typeface="Verdana" panose="020B0604030504040204" pitchFamily="34" charset="0"/>
                <a:ea typeface="Verdana" panose="020B0604030504040204" pitchFamily="34" charset="0"/>
              </a:rPr>
              <a:t>from</a:t>
            </a:r>
            <a:r>
              <a:rPr lang="fr-FR" altLang="fr-FR" sz="1800" dirty="0">
                <a:solidFill>
                  <a:schemeClr val="accent1">
                    <a:lumMod val="60000"/>
                    <a:lumOff val="40000"/>
                  </a:schemeClr>
                </a:solidFill>
                <a:latin typeface="Verdana" panose="020B0604030504040204" pitchFamily="34" charset="0"/>
                <a:ea typeface="Verdana" panose="020B0604030504040204" pitchFamily="34" charset="0"/>
              </a:rPr>
              <a:t> 1989 to 2018)</a:t>
            </a:r>
            <a:endParaRPr lang="fr-FR" altLang="fr-FR" sz="1400" dirty="0">
              <a:solidFill>
                <a:schemeClr val="accent1">
                  <a:lumMod val="60000"/>
                  <a:lumOff val="40000"/>
                </a:schemeClr>
              </a:solidFill>
              <a:latin typeface="Verdana" panose="020B0604030504040204" pitchFamily="34" charset="0"/>
              <a:ea typeface="Verdana" panose="020B0604030504040204" pitchFamily="34" charset="0"/>
            </a:endParaRPr>
          </a:p>
          <a:p>
            <a:pPr algn="ctr"/>
            <a:endParaRPr lang="fr-FR" altLang="fr-FR" dirty="0">
              <a:solidFill>
                <a:schemeClr val="accent1">
                  <a:lumMod val="60000"/>
                  <a:lumOff val="40000"/>
                </a:schemeClr>
              </a:solidFill>
              <a:latin typeface="Verdana" panose="020B0604030504040204" pitchFamily="34" charset="0"/>
              <a:ea typeface="Verdana" panose="020B0604030504040204" pitchFamily="34" charset="0"/>
            </a:endParaRPr>
          </a:p>
        </p:txBody>
      </p:sp>
      <p:sp>
        <p:nvSpPr>
          <p:cNvPr id="13" name="Rectangle 2">
            <a:extLst>
              <a:ext uri="{FF2B5EF4-FFF2-40B4-BE49-F238E27FC236}">
                <a16:creationId xmlns:a16="http://schemas.microsoft.com/office/drawing/2014/main" id="{BF052F07-3F5B-0A5D-3A96-E67E620044BB}"/>
              </a:ext>
            </a:extLst>
          </p:cNvPr>
          <p:cNvSpPr>
            <a:spLocks noGrp="1" noChangeArrowheads="1"/>
          </p:cNvSpPr>
          <p:nvPr>
            <p:ph type="title"/>
          </p:nvPr>
        </p:nvSpPr>
        <p:spPr>
          <a:xfrm>
            <a:off x="685800" y="381000"/>
            <a:ext cx="7772400" cy="1143000"/>
          </a:xfrm>
        </p:spPr>
        <p:txBody>
          <a:bodyPr/>
          <a:lstStyle/>
          <a:p>
            <a:r>
              <a:rPr lang="fr-FR" altLang="fr-FR" sz="3600" dirty="0">
                <a:solidFill>
                  <a:srgbClr val="FFCC00"/>
                </a:solidFill>
                <a:latin typeface="Verdana" pitchFamily="34" charset="0"/>
              </a:rPr>
              <a:t>Use of </a:t>
            </a:r>
            <a:r>
              <a:rPr lang="fr-FR" altLang="fr-FR" sz="3600" dirty="0" err="1">
                <a:solidFill>
                  <a:srgbClr val="FFCC00"/>
                </a:solidFill>
                <a:latin typeface="Verdana" pitchFamily="34" charset="0"/>
              </a:rPr>
              <a:t>opportunistic</a:t>
            </a:r>
            <a:r>
              <a:rPr lang="fr-FR" altLang="fr-FR" sz="3600" dirty="0">
                <a:solidFill>
                  <a:srgbClr val="FFCC00"/>
                </a:solidFill>
                <a:latin typeface="Verdana" pitchFamily="34" charset="0"/>
              </a:rPr>
              <a:t> data</a:t>
            </a:r>
            <a:endParaRPr lang="fr-FR" sz="3600" dirty="0">
              <a:solidFill>
                <a:srgbClr val="FFCC00"/>
              </a:solidFill>
              <a:latin typeface="Verdana" pitchFamily="34" charset="0"/>
            </a:endParaRPr>
          </a:p>
        </p:txBody>
      </p:sp>
      <p:pic>
        <p:nvPicPr>
          <p:cNvPr id="6" name="Image 5" descr="Une image contenant texte, ligne, Police&#10;&#10;Description générée automatiquement">
            <a:extLst>
              <a:ext uri="{FF2B5EF4-FFF2-40B4-BE49-F238E27FC236}">
                <a16:creationId xmlns:a16="http://schemas.microsoft.com/office/drawing/2014/main" id="{C99D9CDD-7244-0CA2-F1E5-3C5CF48DD4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9338" y="2190034"/>
            <a:ext cx="4645323" cy="4154331"/>
          </a:xfrm>
          <a:prstGeom prst="rect">
            <a:avLst/>
          </a:prstGeom>
        </p:spPr>
      </p:pic>
    </p:spTree>
    <p:extLst>
      <p:ext uri="{BB962C8B-B14F-4D97-AF65-F5344CB8AC3E}">
        <p14:creationId xmlns:p14="http://schemas.microsoft.com/office/powerpoint/2010/main" val="1921291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95"/>
          <p:cNvSpPr>
            <a:spLocks noChangeArrowheads="1"/>
          </p:cNvSpPr>
          <p:nvPr/>
        </p:nvSpPr>
        <p:spPr bwMode="auto">
          <a:xfrm>
            <a:off x="533400" y="1828800"/>
            <a:ext cx="7854950" cy="2438400"/>
          </a:xfrm>
          <a:prstGeom prst="rect">
            <a:avLst/>
          </a:prstGeom>
          <a:noFill/>
          <a:ln w="9525">
            <a:noFill/>
            <a:miter lim="800000"/>
            <a:headEnd/>
            <a:tailEnd/>
          </a:ln>
        </p:spPr>
        <p:txBody>
          <a:bodyPr/>
          <a:lstStyle/>
          <a:p>
            <a:pPr marL="342900" indent="-342900">
              <a:spcBef>
                <a:spcPct val="20000"/>
              </a:spcBef>
            </a:pPr>
            <a:endParaRPr lang="fr-FR" altLang="fr-FR">
              <a:solidFill>
                <a:srgbClr val="FFFF99"/>
              </a:solidFill>
              <a:latin typeface="Verdana" pitchFamily="34" charset="0"/>
            </a:endParaRPr>
          </a:p>
        </p:txBody>
      </p:sp>
      <p:sp>
        <p:nvSpPr>
          <p:cNvPr id="10" name="ZoneTexte 9">
            <a:extLst>
              <a:ext uri="{FF2B5EF4-FFF2-40B4-BE49-F238E27FC236}">
                <a16:creationId xmlns:a16="http://schemas.microsoft.com/office/drawing/2014/main" id="{0A742D56-9F0D-7FB4-4B05-422F137737F6}"/>
              </a:ext>
            </a:extLst>
          </p:cNvPr>
          <p:cNvSpPr txBox="1"/>
          <p:nvPr/>
        </p:nvSpPr>
        <p:spPr>
          <a:xfrm>
            <a:off x="1031875" y="1313800"/>
            <a:ext cx="6858000" cy="954107"/>
          </a:xfrm>
          <a:prstGeom prst="rect">
            <a:avLst/>
          </a:prstGeom>
          <a:noFill/>
        </p:spPr>
        <p:txBody>
          <a:bodyPr wrap="square">
            <a:spAutoFit/>
          </a:bodyPr>
          <a:lstStyle/>
          <a:p>
            <a:pPr algn="ctr"/>
            <a:r>
              <a:rPr lang="fr-FR" altLang="fr-FR" dirty="0">
                <a:solidFill>
                  <a:schemeClr val="accent1">
                    <a:lumMod val="60000"/>
                    <a:lumOff val="40000"/>
                  </a:schemeClr>
                </a:solidFill>
                <a:latin typeface="Verdana" panose="020B0604030504040204" pitchFamily="34" charset="0"/>
                <a:ea typeface="Verdana" panose="020B0604030504040204" pitchFamily="34" charset="0"/>
              </a:rPr>
              <a:t>« List-</a:t>
            </a:r>
            <a:r>
              <a:rPr lang="fr-FR" altLang="fr-FR" dirty="0" err="1">
                <a:solidFill>
                  <a:schemeClr val="accent1">
                    <a:lumMod val="60000"/>
                    <a:lumOff val="40000"/>
                  </a:schemeClr>
                </a:solidFill>
                <a:latin typeface="Verdana" panose="020B0604030504040204" pitchFamily="34" charset="0"/>
                <a:ea typeface="Verdana" panose="020B0604030504040204" pitchFamily="34" charset="0"/>
              </a:rPr>
              <a:t>length</a:t>
            </a:r>
            <a:r>
              <a:rPr lang="fr-FR" altLang="fr-FR" dirty="0">
                <a:solidFill>
                  <a:schemeClr val="accent1">
                    <a:lumMod val="60000"/>
                    <a:lumOff val="40000"/>
                  </a:schemeClr>
                </a:solidFill>
                <a:latin typeface="Verdana" panose="020B0604030504040204" pitchFamily="34" charset="0"/>
                <a:ea typeface="Verdana" panose="020B0604030504040204" pitchFamily="34" charset="0"/>
              </a:rPr>
              <a:t> </a:t>
            </a:r>
            <a:r>
              <a:rPr lang="fr-FR" altLang="fr-FR" dirty="0" err="1">
                <a:solidFill>
                  <a:schemeClr val="accent1">
                    <a:lumMod val="60000"/>
                    <a:lumOff val="40000"/>
                  </a:schemeClr>
                </a:solidFill>
                <a:latin typeface="Verdana" panose="020B0604030504040204" pitchFamily="34" charset="0"/>
                <a:ea typeface="Verdana" panose="020B0604030504040204" pitchFamily="34" charset="0"/>
              </a:rPr>
              <a:t>analysis</a:t>
            </a:r>
            <a:r>
              <a:rPr lang="fr-FR" altLang="fr-FR" dirty="0">
                <a:solidFill>
                  <a:schemeClr val="accent1">
                    <a:lumMod val="60000"/>
                    <a:lumOff val="40000"/>
                  </a:schemeClr>
                </a:solidFill>
                <a:latin typeface="Verdana" panose="020B0604030504040204" pitchFamily="34" charset="0"/>
                <a:ea typeface="Verdana" panose="020B0604030504040204" pitchFamily="34" charset="0"/>
              </a:rPr>
              <a:t> » </a:t>
            </a:r>
            <a:r>
              <a:rPr lang="fr-FR" altLang="fr-FR" sz="1800" dirty="0">
                <a:solidFill>
                  <a:schemeClr val="accent1">
                    <a:lumMod val="60000"/>
                    <a:lumOff val="40000"/>
                  </a:schemeClr>
                </a:solidFill>
                <a:latin typeface="Verdana" panose="020B0604030504040204" pitchFamily="34" charset="0"/>
                <a:ea typeface="Verdana" panose="020B0604030504040204" pitchFamily="34" charset="0"/>
              </a:rPr>
              <a:t>(GLMM)</a:t>
            </a:r>
            <a:endParaRPr lang="fr-FR" altLang="fr-FR" dirty="0">
              <a:solidFill>
                <a:schemeClr val="accent1">
                  <a:lumMod val="60000"/>
                  <a:lumOff val="40000"/>
                </a:schemeClr>
              </a:solidFill>
              <a:latin typeface="Verdana" panose="020B0604030504040204" pitchFamily="34" charset="0"/>
              <a:ea typeface="Verdana" panose="020B0604030504040204" pitchFamily="34" charset="0"/>
            </a:endParaRPr>
          </a:p>
          <a:p>
            <a:pPr algn="ctr"/>
            <a:r>
              <a:rPr lang="fr-FR" altLang="fr-FR" sz="1800" dirty="0">
                <a:solidFill>
                  <a:schemeClr val="accent1">
                    <a:lumMod val="60000"/>
                    <a:lumOff val="40000"/>
                  </a:schemeClr>
                </a:solidFill>
                <a:latin typeface="Verdana" panose="020B0604030504040204" pitchFamily="34" charset="0"/>
                <a:ea typeface="Verdana" panose="020B0604030504040204" pitchFamily="34" charset="0"/>
              </a:rPr>
              <a:t>  (</a:t>
            </a:r>
            <a:r>
              <a:rPr lang="fr-FR" altLang="fr-FR" sz="1800" i="1" dirty="0">
                <a:solidFill>
                  <a:schemeClr val="accent1">
                    <a:lumMod val="60000"/>
                    <a:lumOff val="40000"/>
                  </a:schemeClr>
                </a:solidFill>
                <a:latin typeface="Verdana" panose="020B0604030504040204" pitchFamily="34" charset="0"/>
                <a:ea typeface="Verdana" panose="020B0604030504040204" pitchFamily="34" charset="0"/>
              </a:rPr>
              <a:t>L. </a:t>
            </a:r>
            <a:r>
              <a:rPr lang="fr-FR" altLang="fr-FR" sz="1800" i="1" dirty="0" err="1">
                <a:solidFill>
                  <a:schemeClr val="accent1">
                    <a:lumMod val="60000"/>
                    <a:lumOff val="40000"/>
                  </a:schemeClr>
                </a:solidFill>
                <a:latin typeface="Verdana" panose="020B0604030504040204" pitchFamily="34" charset="0"/>
                <a:ea typeface="Verdana" panose="020B0604030504040204" pitchFamily="34" charset="0"/>
              </a:rPr>
              <a:t>helle</a:t>
            </a:r>
            <a:r>
              <a:rPr lang="fr-FR" altLang="fr-FR" sz="1800" i="1" dirty="0">
                <a:solidFill>
                  <a:schemeClr val="accent1">
                    <a:lumMod val="60000"/>
                    <a:lumOff val="40000"/>
                  </a:schemeClr>
                </a:solidFill>
                <a:latin typeface="Verdana" panose="020B0604030504040204" pitchFamily="34" charset="0"/>
                <a:ea typeface="Verdana" panose="020B0604030504040204" pitchFamily="34" charset="0"/>
              </a:rPr>
              <a:t> </a:t>
            </a:r>
            <a:r>
              <a:rPr lang="fr-FR" altLang="fr-FR" sz="1800" dirty="0">
                <a:solidFill>
                  <a:schemeClr val="accent1">
                    <a:lumMod val="60000"/>
                    <a:lumOff val="40000"/>
                  </a:schemeClr>
                </a:solidFill>
                <a:latin typeface="Verdana" panose="020B0604030504040204" pitchFamily="34" charset="0"/>
                <a:ea typeface="Verdana" panose="020B0604030504040204" pitchFamily="34" charset="0"/>
              </a:rPr>
              <a:t>data </a:t>
            </a:r>
            <a:r>
              <a:rPr lang="fr-FR" altLang="fr-FR" sz="1800" dirty="0" err="1">
                <a:solidFill>
                  <a:schemeClr val="accent1">
                    <a:lumMod val="60000"/>
                    <a:lumOff val="40000"/>
                  </a:schemeClr>
                </a:solidFill>
                <a:latin typeface="Verdana" panose="020B0604030504040204" pitchFamily="34" charset="0"/>
                <a:ea typeface="Verdana" panose="020B0604030504040204" pitchFamily="34" charset="0"/>
              </a:rPr>
              <a:t>from</a:t>
            </a:r>
            <a:r>
              <a:rPr lang="fr-FR" altLang="fr-FR" sz="1800" dirty="0">
                <a:solidFill>
                  <a:schemeClr val="accent1">
                    <a:lumMod val="60000"/>
                    <a:lumOff val="40000"/>
                  </a:schemeClr>
                </a:solidFill>
                <a:latin typeface="Verdana" panose="020B0604030504040204" pitchFamily="34" charset="0"/>
                <a:ea typeface="Verdana" panose="020B0604030504040204" pitchFamily="34" charset="0"/>
              </a:rPr>
              <a:t> 1989 to 2018)</a:t>
            </a:r>
            <a:endParaRPr lang="fr-FR" altLang="fr-FR" sz="1400" dirty="0">
              <a:solidFill>
                <a:schemeClr val="accent1">
                  <a:lumMod val="60000"/>
                  <a:lumOff val="40000"/>
                </a:schemeClr>
              </a:solidFill>
              <a:latin typeface="Verdana" panose="020B0604030504040204" pitchFamily="34" charset="0"/>
              <a:ea typeface="Verdana" panose="020B0604030504040204" pitchFamily="34" charset="0"/>
            </a:endParaRPr>
          </a:p>
          <a:p>
            <a:pPr algn="ctr"/>
            <a:endParaRPr lang="fr-FR" altLang="fr-FR" sz="1400" dirty="0">
              <a:solidFill>
                <a:schemeClr val="accent1">
                  <a:lumMod val="60000"/>
                  <a:lumOff val="40000"/>
                </a:schemeClr>
              </a:solidFill>
              <a:latin typeface="Verdana" panose="020B0604030504040204" pitchFamily="34" charset="0"/>
              <a:ea typeface="Verdana" panose="020B0604030504040204" pitchFamily="34" charset="0"/>
            </a:endParaRPr>
          </a:p>
        </p:txBody>
      </p:sp>
      <p:sp>
        <p:nvSpPr>
          <p:cNvPr id="13" name="Rectangle 2">
            <a:extLst>
              <a:ext uri="{FF2B5EF4-FFF2-40B4-BE49-F238E27FC236}">
                <a16:creationId xmlns:a16="http://schemas.microsoft.com/office/drawing/2014/main" id="{BF052F07-3F5B-0A5D-3A96-E67E620044BB}"/>
              </a:ext>
            </a:extLst>
          </p:cNvPr>
          <p:cNvSpPr>
            <a:spLocks noGrp="1" noChangeArrowheads="1"/>
          </p:cNvSpPr>
          <p:nvPr>
            <p:ph type="title"/>
          </p:nvPr>
        </p:nvSpPr>
        <p:spPr>
          <a:xfrm>
            <a:off x="685800" y="381000"/>
            <a:ext cx="7772400" cy="1143000"/>
          </a:xfrm>
        </p:spPr>
        <p:txBody>
          <a:bodyPr/>
          <a:lstStyle/>
          <a:p>
            <a:r>
              <a:rPr lang="fr-FR" altLang="fr-FR" sz="3600" dirty="0">
                <a:solidFill>
                  <a:srgbClr val="FFCC00"/>
                </a:solidFill>
                <a:latin typeface="Verdana" pitchFamily="34" charset="0"/>
              </a:rPr>
              <a:t>Use of </a:t>
            </a:r>
            <a:r>
              <a:rPr lang="fr-FR" altLang="fr-FR" sz="3600" dirty="0" err="1">
                <a:solidFill>
                  <a:srgbClr val="FFCC00"/>
                </a:solidFill>
                <a:latin typeface="Verdana" pitchFamily="34" charset="0"/>
              </a:rPr>
              <a:t>opportunistic</a:t>
            </a:r>
            <a:r>
              <a:rPr lang="fr-FR" altLang="fr-FR" sz="3600" dirty="0">
                <a:solidFill>
                  <a:srgbClr val="FFCC00"/>
                </a:solidFill>
                <a:latin typeface="Verdana" pitchFamily="34" charset="0"/>
              </a:rPr>
              <a:t> data</a:t>
            </a:r>
            <a:endParaRPr lang="fr-FR" sz="3600" dirty="0">
              <a:solidFill>
                <a:srgbClr val="FFCC00"/>
              </a:solidFill>
              <a:latin typeface="Verdana" pitchFamily="34" charset="0"/>
            </a:endParaRPr>
          </a:p>
        </p:txBody>
      </p:sp>
      <p:pic>
        <p:nvPicPr>
          <p:cNvPr id="2" name="Image 1" descr="Une image contenant texte, ligne, Parallèle, Tracé&#10;&#10;Description générée automatiquement">
            <a:extLst>
              <a:ext uri="{FF2B5EF4-FFF2-40B4-BE49-F238E27FC236}">
                <a16:creationId xmlns:a16="http://schemas.microsoft.com/office/drawing/2014/main" id="{682E6C1C-AE4C-769C-3F92-1273852DF2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2456800"/>
            <a:ext cx="4743941" cy="3882107"/>
          </a:xfrm>
          <a:prstGeom prst="rect">
            <a:avLst/>
          </a:prstGeom>
        </p:spPr>
      </p:pic>
    </p:spTree>
    <p:extLst>
      <p:ext uri="{BB962C8B-B14F-4D97-AF65-F5344CB8AC3E}">
        <p14:creationId xmlns:p14="http://schemas.microsoft.com/office/powerpoint/2010/main" val="3835248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95"/>
          <p:cNvSpPr>
            <a:spLocks noChangeArrowheads="1"/>
          </p:cNvSpPr>
          <p:nvPr/>
        </p:nvSpPr>
        <p:spPr bwMode="auto">
          <a:xfrm>
            <a:off x="533400" y="1828800"/>
            <a:ext cx="7854950" cy="2438400"/>
          </a:xfrm>
          <a:prstGeom prst="rect">
            <a:avLst/>
          </a:prstGeom>
          <a:noFill/>
          <a:ln w="9525">
            <a:noFill/>
            <a:miter lim="800000"/>
            <a:headEnd/>
            <a:tailEnd/>
          </a:ln>
        </p:spPr>
        <p:txBody>
          <a:bodyPr/>
          <a:lstStyle/>
          <a:p>
            <a:pPr marL="342900" indent="-342900">
              <a:spcBef>
                <a:spcPct val="20000"/>
              </a:spcBef>
            </a:pPr>
            <a:endParaRPr lang="fr-FR" altLang="fr-FR">
              <a:solidFill>
                <a:srgbClr val="FFFF99"/>
              </a:solidFill>
              <a:latin typeface="Verdana" pitchFamily="34" charset="0"/>
            </a:endParaRPr>
          </a:p>
        </p:txBody>
      </p:sp>
      <p:sp>
        <p:nvSpPr>
          <p:cNvPr id="10" name="ZoneTexte 9">
            <a:extLst>
              <a:ext uri="{FF2B5EF4-FFF2-40B4-BE49-F238E27FC236}">
                <a16:creationId xmlns:a16="http://schemas.microsoft.com/office/drawing/2014/main" id="{0A742D56-9F0D-7FB4-4B05-422F137737F6}"/>
              </a:ext>
            </a:extLst>
          </p:cNvPr>
          <p:cNvSpPr txBox="1"/>
          <p:nvPr/>
        </p:nvSpPr>
        <p:spPr>
          <a:xfrm>
            <a:off x="1031875" y="1313800"/>
            <a:ext cx="6858000" cy="954107"/>
          </a:xfrm>
          <a:prstGeom prst="rect">
            <a:avLst/>
          </a:prstGeom>
          <a:noFill/>
        </p:spPr>
        <p:txBody>
          <a:bodyPr wrap="square">
            <a:spAutoFit/>
          </a:bodyPr>
          <a:lstStyle/>
          <a:p>
            <a:pPr algn="ctr"/>
            <a:r>
              <a:rPr lang="fr-FR" altLang="fr-FR" dirty="0">
                <a:solidFill>
                  <a:schemeClr val="accent1">
                    <a:lumMod val="60000"/>
                    <a:lumOff val="40000"/>
                  </a:schemeClr>
                </a:solidFill>
                <a:latin typeface="Verdana" panose="020B0604030504040204" pitchFamily="34" charset="0"/>
                <a:ea typeface="Verdana" panose="020B0604030504040204" pitchFamily="34" charset="0"/>
              </a:rPr>
              <a:t>« List-</a:t>
            </a:r>
            <a:r>
              <a:rPr lang="fr-FR" altLang="fr-FR" dirty="0" err="1">
                <a:solidFill>
                  <a:schemeClr val="accent1">
                    <a:lumMod val="60000"/>
                    <a:lumOff val="40000"/>
                  </a:schemeClr>
                </a:solidFill>
                <a:latin typeface="Verdana" panose="020B0604030504040204" pitchFamily="34" charset="0"/>
                <a:ea typeface="Verdana" panose="020B0604030504040204" pitchFamily="34" charset="0"/>
              </a:rPr>
              <a:t>length</a:t>
            </a:r>
            <a:r>
              <a:rPr lang="fr-FR" altLang="fr-FR" dirty="0">
                <a:solidFill>
                  <a:schemeClr val="accent1">
                    <a:lumMod val="60000"/>
                    <a:lumOff val="40000"/>
                  </a:schemeClr>
                </a:solidFill>
                <a:latin typeface="Verdana" panose="020B0604030504040204" pitchFamily="34" charset="0"/>
                <a:ea typeface="Verdana" panose="020B0604030504040204" pitchFamily="34" charset="0"/>
              </a:rPr>
              <a:t> </a:t>
            </a:r>
            <a:r>
              <a:rPr lang="fr-FR" altLang="fr-FR" dirty="0" err="1">
                <a:solidFill>
                  <a:schemeClr val="accent1">
                    <a:lumMod val="60000"/>
                    <a:lumOff val="40000"/>
                  </a:schemeClr>
                </a:solidFill>
                <a:latin typeface="Verdana" panose="020B0604030504040204" pitchFamily="34" charset="0"/>
                <a:ea typeface="Verdana" panose="020B0604030504040204" pitchFamily="34" charset="0"/>
              </a:rPr>
              <a:t>analysis</a:t>
            </a:r>
            <a:r>
              <a:rPr lang="fr-FR" altLang="fr-FR" dirty="0">
                <a:solidFill>
                  <a:schemeClr val="accent1">
                    <a:lumMod val="60000"/>
                    <a:lumOff val="40000"/>
                  </a:schemeClr>
                </a:solidFill>
                <a:latin typeface="Verdana" panose="020B0604030504040204" pitchFamily="34" charset="0"/>
                <a:ea typeface="Verdana" panose="020B0604030504040204" pitchFamily="34" charset="0"/>
              </a:rPr>
              <a:t> » </a:t>
            </a:r>
            <a:r>
              <a:rPr lang="fr-FR" altLang="fr-FR" sz="1800" dirty="0">
                <a:solidFill>
                  <a:schemeClr val="accent1">
                    <a:lumMod val="60000"/>
                    <a:lumOff val="40000"/>
                  </a:schemeClr>
                </a:solidFill>
                <a:latin typeface="Verdana" panose="020B0604030504040204" pitchFamily="34" charset="0"/>
                <a:ea typeface="Verdana" panose="020B0604030504040204" pitchFamily="34" charset="0"/>
              </a:rPr>
              <a:t>(GLMM)</a:t>
            </a:r>
            <a:endParaRPr lang="fr-FR" altLang="fr-FR" dirty="0">
              <a:solidFill>
                <a:schemeClr val="accent1">
                  <a:lumMod val="60000"/>
                  <a:lumOff val="40000"/>
                </a:schemeClr>
              </a:solidFill>
              <a:latin typeface="Verdana" panose="020B0604030504040204" pitchFamily="34" charset="0"/>
              <a:ea typeface="Verdana" panose="020B0604030504040204" pitchFamily="34" charset="0"/>
            </a:endParaRPr>
          </a:p>
          <a:p>
            <a:pPr algn="ctr"/>
            <a:r>
              <a:rPr lang="fr-FR" altLang="fr-FR" sz="1800" dirty="0">
                <a:solidFill>
                  <a:schemeClr val="accent1">
                    <a:lumMod val="60000"/>
                    <a:lumOff val="40000"/>
                  </a:schemeClr>
                </a:solidFill>
                <a:latin typeface="Verdana" panose="020B0604030504040204" pitchFamily="34" charset="0"/>
                <a:ea typeface="Verdana" panose="020B0604030504040204" pitchFamily="34" charset="0"/>
              </a:rPr>
              <a:t>  (</a:t>
            </a:r>
            <a:r>
              <a:rPr lang="fr-FR" altLang="fr-FR" sz="1800" i="1" dirty="0">
                <a:solidFill>
                  <a:schemeClr val="accent1">
                    <a:lumMod val="60000"/>
                    <a:lumOff val="40000"/>
                  </a:schemeClr>
                </a:solidFill>
                <a:latin typeface="Verdana" panose="020B0604030504040204" pitchFamily="34" charset="0"/>
                <a:ea typeface="Verdana" panose="020B0604030504040204" pitchFamily="34" charset="0"/>
              </a:rPr>
              <a:t>L. </a:t>
            </a:r>
            <a:r>
              <a:rPr lang="fr-FR" altLang="fr-FR" sz="1800" i="1" dirty="0" err="1">
                <a:solidFill>
                  <a:schemeClr val="accent1">
                    <a:lumMod val="60000"/>
                    <a:lumOff val="40000"/>
                  </a:schemeClr>
                </a:solidFill>
                <a:latin typeface="Verdana" panose="020B0604030504040204" pitchFamily="34" charset="0"/>
                <a:ea typeface="Verdana" panose="020B0604030504040204" pitchFamily="34" charset="0"/>
              </a:rPr>
              <a:t>helle</a:t>
            </a:r>
            <a:r>
              <a:rPr lang="fr-FR" altLang="fr-FR" sz="1800" i="1" dirty="0">
                <a:solidFill>
                  <a:schemeClr val="accent1">
                    <a:lumMod val="60000"/>
                    <a:lumOff val="40000"/>
                  </a:schemeClr>
                </a:solidFill>
                <a:latin typeface="Verdana" panose="020B0604030504040204" pitchFamily="34" charset="0"/>
                <a:ea typeface="Verdana" panose="020B0604030504040204" pitchFamily="34" charset="0"/>
              </a:rPr>
              <a:t> </a:t>
            </a:r>
            <a:r>
              <a:rPr lang="fr-FR" altLang="fr-FR" sz="1800" dirty="0">
                <a:solidFill>
                  <a:schemeClr val="accent1">
                    <a:lumMod val="60000"/>
                    <a:lumOff val="40000"/>
                  </a:schemeClr>
                </a:solidFill>
                <a:latin typeface="Verdana" panose="020B0604030504040204" pitchFamily="34" charset="0"/>
                <a:ea typeface="Verdana" panose="020B0604030504040204" pitchFamily="34" charset="0"/>
              </a:rPr>
              <a:t>data </a:t>
            </a:r>
            <a:r>
              <a:rPr lang="fr-FR" altLang="fr-FR" sz="1800" dirty="0" err="1">
                <a:solidFill>
                  <a:schemeClr val="accent1">
                    <a:lumMod val="60000"/>
                    <a:lumOff val="40000"/>
                  </a:schemeClr>
                </a:solidFill>
                <a:latin typeface="Verdana" panose="020B0604030504040204" pitchFamily="34" charset="0"/>
                <a:ea typeface="Verdana" panose="020B0604030504040204" pitchFamily="34" charset="0"/>
              </a:rPr>
              <a:t>from</a:t>
            </a:r>
            <a:r>
              <a:rPr lang="fr-FR" altLang="fr-FR" sz="1800" dirty="0">
                <a:solidFill>
                  <a:schemeClr val="accent1">
                    <a:lumMod val="60000"/>
                    <a:lumOff val="40000"/>
                  </a:schemeClr>
                </a:solidFill>
                <a:latin typeface="Verdana" panose="020B0604030504040204" pitchFamily="34" charset="0"/>
                <a:ea typeface="Verdana" panose="020B0604030504040204" pitchFamily="34" charset="0"/>
              </a:rPr>
              <a:t> 1989 to 2018)</a:t>
            </a:r>
            <a:endParaRPr lang="fr-FR" altLang="fr-FR" sz="1400" dirty="0">
              <a:solidFill>
                <a:schemeClr val="accent1">
                  <a:lumMod val="60000"/>
                  <a:lumOff val="40000"/>
                </a:schemeClr>
              </a:solidFill>
              <a:latin typeface="Verdana" panose="020B0604030504040204" pitchFamily="34" charset="0"/>
              <a:ea typeface="Verdana" panose="020B0604030504040204" pitchFamily="34" charset="0"/>
            </a:endParaRPr>
          </a:p>
          <a:p>
            <a:pPr algn="ctr"/>
            <a:endParaRPr lang="fr-FR" altLang="fr-FR" sz="1400" dirty="0">
              <a:solidFill>
                <a:schemeClr val="accent1">
                  <a:lumMod val="60000"/>
                  <a:lumOff val="40000"/>
                </a:schemeClr>
              </a:solidFill>
              <a:latin typeface="Verdana" panose="020B0604030504040204" pitchFamily="34" charset="0"/>
              <a:ea typeface="Verdana" panose="020B0604030504040204" pitchFamily="34" charset="0"/>
            </a:endParaRPr>
          </a:p>
        </p:txBody>
      </p:sp>
      <p:sp>
        <p:nvSpPr>
          <p:cNvPr id="13" name="Rectangle 2">
            <a:extLst>
              <a:ext uri="{FF2B5EF4-FFF2-40B4-BE49-F238E27FC236}">
                <a16:creationId xmlns:a16="http://schemas.microsoft.com/office/drawing/2014/main" id="{BF052F07-3F5B-0A5D-3A96-E67E620044BB}"/>
              </a:ext>
            </a:extLst>
          </p:cNvPr>
          <p:cNvSpPr>
            <a:spLocks noGrp="1" noChangeArrowheads="1"/>
          </p:cNvSpPr>
          <p:nvPr>
            <p:ph type="title"/>
          </p:nvPr>
        </p:nvSpPr>
        <p:spPr>
          <a:xfrm>
            <a:off x="685800" y="381000"/>
            <a:ext cx="7772400" cy="1143000"/>
          </a:xfrm>
        </p:spPr>
        <p:txBody>
          <a:bodyPr/>
          <a:lstStyle/>
          <a:p>
            <a:r>
              <a:rPr lang="fr-FR" altLang="fr-FR" sz="3600" dirty="0">
                <a:solidFill>
                  <a:srgbClr val="FFCC00"/>
                </a:solidFill>
                <a:latin typeface="Verdana" pitchFamily="34" charset="0"/>
              </a:rPr>
              <a:t>Use of </a:t>
            </a:r>
            <a:r>
              <a:rPr lang="fr-FR" altLang="fr-FR" sz="3600" dirty="0" err="1">
                <a:solidFill>
                  <a:srgbClr val="FFCC00"/>
                </a:solidFill>
                <a:latin typeface="Verdana" pitchFamily="34" charset="0"/>
              </a:rPr>
              <a:t>opportunistic</a:t>
            </a:r>
            <a:r>
              <a:rPr lang="fr-FR" altLang="fr-FR" sz="3600" dirty="0">
                <a:solidFill>
                  <a:srgbClr val="FFCC00"/>
                </a:solidFill>
                <a:latin typeface="Verdana" pitchFamily="34" charset="0"/>
              </a:rPr>
              <a:t> data</a:t>
            </a:r>
            <a:endParaRPr lang="fr-FR" sz="3600" dirty="0">
              <a:solidFill>
                <a:srgbClr val="FFCC00"/>
              </a:solidFill>
              <a:latin typeface="Verdana" pitchFamily="34" charset="0"/>
            </a:endParaRPr>
          </a:p>
        </p:txBody>
      </p:sp>
      <p:pic>
        <p:nvPicPr>
          <p:cNvPr id="3" name="Image 2" descr="Une image contenant texte, ligne, diagramme, Police&#10;&#10;Description générée automatiquement">
            <a:extLst>
              <a:ext uri="{FF2B5EF4-FFF2-40B4-BE49-F238E27FC236}">
                <a16:creationId xmlns:a16="http://schemas.microsoft.com/office/drawing/2014/main" id="{E415A5B3-AB70-A5EC-5C96-6A165FD9E0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2357264"/>
            <a:ext cx="4559374" cy="3952096"/>
          </a:xfrm>
          <a:prstGeom prst="rect">
            <a:avLst/>
          </a:prstGeom>
        </p:spPr>
      </p:pic>
    </p:spTree>
    <p:extLst>
      <p:ext uri="{BB962C8B-B14F-4D97-AF65-F5344CB8AC3E}">
        <p14:creationId xmlns:p14="http://schemas.microsoft.com/office/powerpoint/2010/main" val="3980488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3"/>
          <p:cNvSpPr txBox="1">
            <a:spLocks noChangeArrowheads="1"/>
          </p:cNvSpPr>
          <p:nvPr/>
        </p:nvSpPr>
        <p:spPr bwMode="auto">
          <a:xfrm>
            <a:off x="762000" y="1905000"/>
            <a:ext cx="7620000" cy="1616075"/>
          </a:xfrm>
          <a:prstGeom prst="rect">
            <a:avLst/>
          </a:prstGeom>
          <a:noFill/>
          <a:ln w="9525">
            <a:noFill/>
            <a:miter lim="800000"/>
            <a:headEnd/>
            <a:tailEnd/>
          </a:ln>
        </p:spPr>
        <p:txBody>
          <a:bodyPr>
            <a:spAutoFit/>
          </a:bodyPr>
          <a:lstStyle/>
          <a:p>
            <a:pPr algn="ctr"/>
            <a:endParaRPr lang="fr-FR" sz="2800" b="1">
              <a:solidFill>
                <a:srgbClr val="FFFF99"/>
              </a:solidFill>
              <a:latin typeface="Verdana" pitchFamily="34" charset="0"/>
            </a:endParaRPr>
          </a:p>
          <a:p>
            <a:pPr algn="ctr"/>
            <a:endParaRPr lang="fr-FR" sz="2800" b="1">
              <a:solidFill>
                <a:srgbClr val="FFFF99"/>
              </a:solidFill>
              <a:latin typeface="Verdana" pitchFamily="34" charset="0"/>
            </a:endParaRPr>
          </a:p>
          <a:p>
            <a:pPr algn="ctr"/>
            <a:endParaRPr lang="fr-FR">
              <a:solidFill>
                <a:srgbClr val="FFFF99"/>
              </a:solidFill>
              <a:latin typeface="Verdana" pitchFamily="34" charset="0"/>
            </a:endParaRPr>
          </a:p>
          <a:p>
            <a:pPr algn="ctr">
              <a:buFontTx/>
              <a:buChar char="•"/>
            </a:pPr>
            <a:endParaRPr lang="fr-FR" sz="2000">
              <a:solidFill>
                <a:srgbClr val="FFFF99"/>
              </a:solidFill>
              <a:latin typeface="Verdana" pitchFamily="34" charset="0"/>
            </a:endParaRPr>
          </a:p>
        </p:txBody>
      </p:sp>
      <p:sp>
        <p:nvSpPr>
          <p:cNvPr id="46084" name="Text Box 4"/>
          <p:cNvSpPr txBox="1">
            <a:spLocks noChangeArrowheads="1"/>
          </p:cNvSpPr>
          <p:nvPr/>
        </p:nvSpPr>
        <p:spPr bwMode="auto">
          <a:xfrm>
            <a:off x="755576" y="1464717"/>
            <a:ext cx="7620000" cy="2000548"/>
          </a:xfrm>
          <a:prstGeom prst="rect">
            <a:avLst/>
          </a:prstGeom>
          <a:noFill/>
          <a:ln w="9525">
            <a:noFill/>
            <a:miter lim="800000"/>
            <a:headEnd/>
            <a:tailEnd/>
          </a:ln>
        </p:spPr>
        <p:txBody>
          <a:bodyPr wrap="square">
            <a:spAutoFit/>
          </a:bodyPr>
          <a:lstStyle/>
          <a:p>
            <a:endParaRPr lang="fr-FR" dirty="0">
              <a:solidFill>
                <a:srgbClr val="FFFF99"/>
              </a:solidFill>
              <a:latin typeface="Verdana" pitchFamily="34" charset="0"/>
            </a:endParaRPr>
          </a:p>
          <a:p>
            <a:pPr algn="ctr"/>
            <a:r>
              <a:rPr lang="fr-FR" sz="2000" dirty="0" err="1">
                <a:solidFill>
                  <a:srgbClr val="FFFF99"/>
                </a:solidFill>
                <a:latin typeface="Verdana" pitchFamily="34" charset="0"/>
              </a:rPr>
              <a:t>Hierarchy</a:t>
            </a:r>
            <a:r>
              <a:rPr lang="fr-FR" sz="2000" dirty="0">
                <a:solidFill>
                  <a:srgbClr val="FFFF99"/>
                </a:solidFill>
                <a:latin typeface="Verdana" pitchFamily="34" charset="0"/>
              </a:rPr>
              <a:t> of data types for trend monitoring</a:t>
            </a:r>
          </a:p>
          <a:p>
            <a:pPr algn="ctr"/>
            <a:r>
              <a:rPr lang="fr-FR" sz="1600" dirty="0">
                <a:solidFill>
                  <a:srgbClr val="FFFF99"/>
                </a:solidFill>
                <a:latin typeface="Verdana" pitchFamily="34" charset="0"/>
              </a:rPr>
              <a:t>(Isaac &amp; </a:t>
            </a:r>
            <a:r>
              <a:rPr lang="fr-FR" sz="1600" dirty="0" err="1">
                <a:solidFill>
                  <a:srgbClr val="FFFF99"/>
                </a:solidFill>
                <a:latin typeface="Verdana" pitchFamily="34" charset="0"/>
              </a:rPr>
              <a:t>Pocock</a:t>
            </a:r>
            <a:r>
              <a:rPr lang="fr-FR" sz="1600" dirty="0">
                <a:solidFill>
                  <a:srgbClr val="FFFF99"/>
                </a:solidFill>
                <a:latin typeface="Verdana" pitchFamily="34" charset="0"/>
              </a:rPr>
              <a:t> 2015, </a:t>
            </a:r>
            <a:r>
              <a:rPr lang="en-US" sz="1600" b="0" i="0" u="none" strike="noStrike" baseline="0" dirty="0">
                <a:solidFill>
                  <a:srgbClr val="FFFF99"/>
                </a:solidFill>
                <a:latin typeface="AdvPSNCS-I"/>
              </a:rPr>
              <a:t>Biol. J. Linn. Soc.</a:t>
            </a:r>
            <a:r>
              <a:rPr lang="fr-FR" sz="1600" dirty="0">
                <a:solidFill>
                  <a:srgbClr val="FFFF99"/>
                </a:solidFill>
                <a:latin typeface="Verdana" pitchFamily="34" charset="0"/>
              </a:rPr>
              <a:t>)</a:t>
            </a:r>
          </a:p>
          <a:p>
            <a:pPr algn="ctr"/>
            <a:endParaRPr lang="fr-FR" sz="2000" dirty="0">
              <a:solidFill>
                <a:srgbClr val="FFFF99"/>
              </a:solidFill>
              <a:latin typeface="Verdana" pitchFamily="34" charset="0"/>
            </a:endParaRPr>
          </a:p>
          <a:p>
            <a:pPr algn="ctr"/>
            <a:endParaRPr lang="fr-FR" sz="2000" dirty="0">
              <a:solidFill>
                <a:srgbClr val="FFFF99"/>
              </a:solidFill>
              <a:latin typeface="Verdana" pitchFamily="34" charset="0"/>
            </a:endParaRPr>
          </a:p>
          <a:p>
            <a:pPr algn="ctr"/>
            <a:endParaRPr lang="fr-FR" sz="2000" dirty="0">
              <a:solidFill>
                <a:srgbClr val="FFFF99"/>
              </a:solidFill>
              <a:latin typeface="Verdana" pitchFamily="34" charset="0"/>
            </a:endParaRPr>
          </a:p>
        </p:txBody>
      </p:sp>
      <p:grpSp>
        <p:nvGrpSpPr>
          <p:cNvPr id="3" name="Groupe 2">
            <a:extLst>
              <a:ext uri="{FF2B5EF4-FFF2-40B4-BE49-F238E27FC236}">
                <a16:creationId xmlns:a16="http://schemas.microsoft.com/office/drawing/2014/main" id="{DB0E2F91-9AAC-41D5-B527-7395F43A9497}"/>
              </a:ext>
            </a:extLst>
          </p:cNvPr>
          <p:cNvGrpSpPr/>
          <p:nvPr/>
        </p:nvGrpSpPr>
        <p:grpSpPr>
          <a:xfrm>
            <a:off x="2627784" y="2684440"/>
            <a:ext cx="3816424" cy="3865103"/>
            <a:chOff x="2987824" y="2684440"/>
            <a:chExt cx="3816424" cy="3865103"/>
          </a:xfrm>
        </p:grpSpPr>
        <p:pic>
          <p:nvPicPr>
            <p:cNvPr id="5" name="Image 4" descr="Recording_frequency.jpg"/>
            <p:cNvPicPr>
              <a:picLocks noChangeAspect="1"/>
            </p:cNvPicPr>
            <p:nvPr/>
          </p:nvPicPr>
          <p:blipFill>
            <a:blip r:embed="rId3" cstate="print"/>
            <a:stretch>
              <a:fillRect/>
            </a:stretch>
          </p:blipFill>
          <p:spPr>
            <a:xfrm>
              <a:off x="2987824" y="2684440"/>
              <a:ext cx="3816424" cy="3865103"/>
            </a:xfrm>
            <a:prstGeom prst="rect">
              <a:avLst/>
            </a:prstGeom>
          </p:spPr>
        </p:pic>
        <p:sp>
          <p:nvSpPr>
            <p:cNvPr id="6" name="Rectangle 5"/>
            <p:cNvSpPr/>
            <p:nvPr/>
          </p:nvSpPr>
          <p:spPr bwMode="auto">
            <a:xfrm>
              <a:off x="4535085" y="4700410"/>
              <a:ext cx="1080120" cy="216024"/>
            </a:xfrm>
            <a:prstGeom prst="rect">
              <a:avLst/>
            </a:prstGeom>
            <a:solidFill>
              <a:srgbClr val="FFFFCC">
                <a:alpha val="12157"/>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Times New Roman" pitchFamily="18" charset="0"/>
              </a:endParaRPr>
            </a:p>
          </p:txBody>
        </p:sp>
        <p:sp>
          <p:nvSpPr>
            <p:cNvPr id="7" name="Rectangle 6"/>
            <p:cNvSpPr/>
            <p:nvPr/>
          </p:nvSpPr>
          <p:spPr bwMode="auto">
            <a:xfrm>
              <a:off x="4572000" y="3689524"/>
              <a:ext cx="1008112" cy="216024"/>
            </a:xfrm>
            <a:prstGeom prst="rect">
              <a:avLst/>
            </a:prstGeom>
            <a:solidFill>
              <a:srgbClr val="FF0000">
                <a:alpha val="7843"/>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Times New Roman" pitchFamily="18" charset="0"/>
              </a:endParaRPr>
            </a:p>
          </p:txBody>
        </p:sp>
      </p:grpSp>
      <p:sp>
        <p:nvSpPr>
          <p:cNvPr id="8" name="Text Box 2"/>
          <p:cNvSpPr txBox="1">
            <a:spLocks noChangeArrowheads="1"/>
          </p:cNvSpPr>
          <p:nvPr/>
        </p:nvSpPr>
        <p:spPr bwMode="auto">
          <a:xfrm>
            <a:off x="914400" y="683985"/>
            <a:ext cx="6934200" cy="584775"/>
          </a:xfrm>
          <a:prstGeom prst="rect">
            <a:avLst/>
          </a:prstGeom>
          <a:noFill/>
          <a:ln w="9525">
            <a:noFill/>
            <a:miter lim="800000"/>
            <a:headEnd/>
            <a:tailEnd/>
          </a:ln>
        </p:spPr>
        <p:txBody>
          <a:bodyPr>
            <a:spAutoFit/>
          </a:bodyPr>
          <a:lstStyle/>
          <a:p>
            <a:pPr algn="ctr"/>
            <a:r>
              <a:rPr lang="fr-FR" sz="3200" dirty="0">
                <a:solidFill>
                  <a:srgbClr val="FFCC00"/>
                </a:solidFill>
                <a:latin typeface="Verdana" pitchFamily="34" charset="0"/>
              </a:rPr>
              <a:t>Conclusions &amp; prospects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3"/>
          <p:cNvSpPr txBox="1">
            <a:spLocks noChangeArrowheads="1"/>
          </p:cNvSpPr>
          <p:nvPr/>
        </p:nvSpPr>
        <p:spPr bwMode="auto">
          <a:xfrm>
            <a:off x="762000" y="1905000"/>
            <a:ext cx="7620000" cy="1616075"/>
          </a:xfrm>
          <a:prstGeom prst="rect">
            <a:avLst/>
          </a:prstGeom>
          <a:noFill/>
          <a:ln w="9525">
            <a:noFill/>
            <a:miter lim="800000"/>
            <a:headEnd/>
            <a:tailEnd/>
          </a:ln>
        </p:spPr>
        <p:txBody>
          <a:bodyPr>
            <a:spAutoFit/>
          </a:bodyPr>
          <a:lstStyle/>
          <a:p>
            <a:pPr algn="ctr"/>
            <a:endParaRPr lang="fr-FR" sz="2800" b="1">
              <a:solidFill>
                <a:srgbClr val="FFFF99"/>
              </a:solidFill>
              <a:latin typeface="Verdana" pitchFamily="34" charset="0"/>
            </a:endParaRPr>
          </a:p>
          <a:p>
            <a:pPr algn="ctr"/>
            <a:endParaRPr lang="fr-FR" sz="2800" b="1">
              <a:solidFill>
                <a:srgbClr val="FFFF99"/>
              </a:solidFill>
              <a:latin typeface="Verdana" pitchFamily="34" charset="0"/>
            </a:endParaRPr>
          </a:p>
          <a:p>
            <a:pPr algn="ctr"/>
            <a:endParaRPr lang="fr-FR">
              <a:solidFill>
                <a:srgbClr val="FFFF99"/>
              </a:solidFill>
              <a:latin typeface="Verdana" pitchFamily="34" charset="0"/>
            </a:endParaRPr>
          </a:p>
          <a:p>
            <a:pPr algn="ctr">
              <a:buFontTx/>
              <a:buChar char="•"/>
            </a:pPr>
            <a:endParaRPr lang="fr-FR" sz="2000">
              <a:solidFill>
                <a:srgbClr val="FFFF99"/>
              </a:solidFill>
              <a:latin typeface="Verdana" pitchFamily="34" charset="0"/>
            </a:endParaRPr>
          </a:p>
        </p:txBody>
      </p:sp>
      <p:sp>
        <p:nvSpPr>
          <p:cNvPr id="46084" name="Text Box 4"/>
          <p:cNvSpPr txBox="1">
            <a:spLocks noChangeArrowheads="1"/>
          </p:cNvSpPr>
          <p:nvPr/>
        </p:nvSpPr>
        <p:spPr bwMode="auto">
          <a:xfrm>
            <a:off x="683568" y="1389598"/>
            <a:ext cx="7620000" cy="1323439"/>
          </a:xfrm>
          <a:prstGeom prst="rect">
            <a:avLst/>
          </a:prstGeom>
          <a:noFill/>
          <a:ln w="9525">
            <a:noFill/>
            <a:miter lim="800000"/>
            <a:headEnd/>
            <a:tailEnd/>
          </a:ln>
        </p:spPr>
        <p:txBody>
          <a:bodyPr>
            <a:spAutoFit/>
          </a:bodyPr>
          <a:lstStyle/>
          <a:p>
            <a:pPr algn="ctr"/>
            <a:r>
              <a:rPr lang="fr-FR" sz="2000" dirty="0" err="1">
                <a:solidFill>
                  <a:srgbClr val="FFFF99"/>
                </a:solidFill>
                <a:latin typeface="Verdana" pitchFamily="34" charset="0"/>
              </a:rPr>
              <a:t>Modelling</a:t>
            </a:r>
            <a:r>
              <a:rPr lang="fr-FR" sz="2000" dirty="0">
                <a:solidFill>
                  <a:srgbClr val="FFFF99"/>
                </a:solidFill>
                <a:latin typeface="Verdana" pitchFamily="34" charset="0"/>
              </a:rPr>
              <a:t> </a:t>
            </a:r>
            <a:r>
              <a:rPr lang="fr-FR" sz="2000" dirty="0" err="1">
                <a:solidFill>
                  <a:srgbClr val="FFFF99"/>
                </a:solidFill>
                <a:latin typeface="Verdana" pitchFamily="34" charset="0"/>
              </a:rPr>
              <a:t>method</a:t>
            </a:r>
            <a:r>
              <a:rPr lang="fr-FR" sz="2000" dirty="0">
                <a:solidFill>
                  <a:srgbClr val="FFFF99"/>
                </a:solidFill>
                <a:latin typeface="Verdana" pitchFamily="34" charset="0"/>
              </a:rPr>
              <a:t> </a:t>
            </a:r>
            <a:r>
              <a:rPr lang="fr-FR" sz="2000" dirty="0" err="1">
                <a:solidFill>
                  <a:srgbClr val="FFFF99"/>
                </a:solidFill>
                <a:latin typeface="Verdana" pitchFamily="34" charset="0"/>
              </a:rPr>
              <a:t>development</a:t>
            </a:r>
            <a:r>
              <a:rPr lang="fr-FR" sz="2000" dirty="0">
                <a:solidFill>
                  <a:srgbClr val="FFFF99"/>
                </a:solidFill>
                <a:latin typeface="Verdana" pitchFamily="34" charset="0"/>
              </a:rPr>
              <a:t> : </a:t>
            </a:r>
            <a:r>
              <a:rPr lang="fr-FR" sz="2000" dirty="0">
                <a:solidFill>
                  <a:schemeClr val="accent1">
                    <a:lumMod val="60000"/>
                    <a:lumOff val="40000"/>
                  </a:schemeClr>
                </a:solidFill>
                <a:latin typeface="Verdana" pitchFamily="34" charset="0"/>
              </a:rPr>
              <a:t>Integrated </a:t>
            </a:r>
            <a:r>
              <a:rPr lang="fr-FR" sz="2000" dirty="0" err="1">
                <a:solidFill>
                  <a:schemeClr val="accent1">
                    <a:lumMod val="60000"/>
                    <a:lumOff val="40000"/>
                  </a:schemeClr>
                </a:solidFill>
                <a:latin typeface="Verdana" pitchFamily="34" charset="0"/>
              </a:rPr>
              <a:t>models</a:t>
            </a:r>
            <a:endParaRPr lang="fr-FR" sz="2000" dirty="0">
              <a:solidFill>
                <a:schemeClr val="accent1">
                  <a:lumMod val="60000"/>
                  <a:lumOff val="40000"/>
                </a:schemeClr>
              </a:solidFill>
              <a:latin typeface="Verdana" pitchFamily="34" charset="0"/>
            </a:endParaRPr>
          </a:p>
          <a:p>
            <a:pPr algn="ctr"/>
            <a:endParaRPr lang="fr-FR" sz="2000" dirty="0">
              <a:solidFill>
                <a:srgbClr val="FFFF99"/>
              </a:solidFill>
              <a:latin typeface="Verdana" pitchFamily="34" charset="0"/>
            </a:endParaRPr>
          </a:p>
          <a:p>
            <a:pPr algn="ctr"/>
            <a:endParaRPr lang="fr-FR" sz="2000" dirty="0">
              <a:solidFill>
                <a:srgbClr val="FFFF99"/>
              </a:solidFill>
              <a:latin typeface="Verdana" pitchFamily="34" charset="0"/>
            </a:endParaRPr>
          </a:p>
          <a:p>
            <a:pPr algn="ctr"/>
            <a:endParaRPr lang="fr-FR" sz="2000" dirty="0">
              <a:solidFill>
                <a:srgbClr val="FFFF99"/>
              </a:solidFill>
              <a:latin typeface="Verdana" pitchFamily="34" charset="0"/>
            </a:endParaRPr>
          </a:p>
        </p:txBody>
      </p:sp>
      <p:sp>
        <p:nvSpPr>
          <p:cNvPr id="8" name="Text Box 2"/>
          <p:cNvSpPr txBox="1">
            <a:spLocks noChangeArrowheads="1"/>
          </p:cNvSpPr>
          <p:nvPr/>
        </p:nvSpPr>
        <p:spPr bwMode="auto">
          <a:xfrm>
            <a:off x="914400" y="683985"/>
            <a:ext cx="6934200" cy="584775"/>
          </a:xfrm>
          <a:prstGeom prst="rect">
            <a:avLst/>
          </a:prstGeom>
          <a:noFill/>
          <a:ln w="9525">
            <a:noFill/>
            <a:miter lim="800000"/>
            <a:headEnd/>
            <a:tailEnd/>
          </a:ln>
        </p:spPr>
        <p:txBody>
          <a:bodyPr>
            <a:spAutoFit/>
          </a:bodyPr>
          <a:lstStyle/>
          <a:p>
            <a:pPr algn="ctr"/>
            <a:r>
              <a:rPr lang="fr-FR" sz="3200" dirty="0">
                <a:solidFill>
                  <a:srgbClr val="FFCC00"/>
                </a:solidFill>
                <a:latin typeface="Verdana" pitchFamily="34" charset="0"/>
              </a:rPr>
              <a:t>Conclusions &amp; prospects</a:t>
            </a:r>
          </a:p>
        </p:txBody>
      </p:sp>
      <p:pic>
        <p:nvPicPr>
          <p:cNvPr id="6" name="Image 5">
            <a:extLst>
              <a:ext uri="{FF2B5EF4-FFF2-40B4-BE49-F238E27FC236}">
                <a16:creationId xmlns:a16="http://schemas.microsoft.com/office/drawing/2014/main" id="{0FE4685C-2BCC-BD50-0D6D-D67A47283381}"/>
              </a:ext>
            </a:extLst>
          </p:cNvPr>
          <p:cNvPicPr>
            <a:picLocks noChangeAspect="1"/>
          </p:cNvPicPr>
          <p:nvPr/>
        </p:nvPicPr>
        <p:blipFill rotWithShape="1">
          <a:blip r:embed="rId3"/>
          <a:srcRect t="3867" b="9028"/>
          <a:stretch/>
        </p:blipFill>
        <p:spPr>
          <a:xfrm>
            <a:off x="1272480" y="3405931"/>
            <a:ext cx="7620000" cy="3230394"/>
          </a:xfrm>
          <a:prstGeom prst="rect">
            <a:avLst/>
          </a:prstGeom>
        </p:spPr>
      </p:pic>
      <p:pic>
        <p:nvPicPr>
          <p:cNvPr id="4" name="Image 3">
            <a:extLst>
              <a:ext uri="{FF2B5EF4-FFF2-40B4-BE49-F238E27FC236}">
                <a16:creationId xmlns:a16="http://schemas.microsoft.com/office/drawing/2014/main" id="{F5C9B061-D4BE-097E-2355-B7892D1301AD}"/>
              </a:ext>
            </a:extLst>
          </p:cNvPr>
          <p:cNvPicPr>
            <a:picLocks noChangeAspect="1"/>
          </p:cNvPicPr>
          <p:nvPr/>
        </p:nvPicPr>
        <p:blipFill>
          <a:blip r:embed="rId4"/>
          <a:stretch>
            <a:fillRect/>
          </a:stretch>
        </p:blipFill>
        <p:spPr>
          <a:xfrm>
            <a:off x="467544" y="1905000"/>
            <a:ext cx="4986781" cy="1737117"/>
          </a:xfrm>
          <a:prstGeom prst="rect">
            <a:avLst/>
          </a:prstGeom>
        </p:spPr>
      </p:pic>
    </p:spTree>
    <p:extLst>
      <p:ext uri="{BB962C8B-B14F-4D97-AF65-F5344CB8AC3E}">
        <p14:creationId xmlns:p14="http://schemas.microsoft.com/office/powerpoint/2010/main" val="206125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Image 5" descr="Famenne sept 2011 075.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7107" name="Text Box 2"/>
          <p:cNvSpPr txBox="1">
            <a:spLocks noChangeArrowheads="1"/>
          </p:cNvSpPr>
          <p:nvPr/>
        </p:nvSpPr>
        <p:spPr bwMode="auto">
          <a:xfrm>
            <a:off x="2051050" y="5157788"/>
            <a:ext cx="6934200" cy="584200"/>
          </a:xfrm>
          <a:prstGeom prst="rect">
            <a:avLst/>
          </a:prstGeom>
          <a:noFill/>
          <a:ln w="9525">
            <a:noFill/>
            <a:miter lim="800000"/>
            <a:headEnd/>
            <a:tailEnd/>
          </a:ln>
        </p:spPr>
        <p:txBody>
          <a:bodyPr>
            <a:spAutoFit/>
          </a:bodyPr>
          <a:lstStyle/>
          <a:p>
            <a:pPr algn="ctr"/>
            <a:r>
              <a:rPr lang="fr-FR" sz="3200" dirty="0" err="1">
                <a:solidFill>
                  <a:srgbClr val="FFCC00"/>
                </a:solidFill>
                <a:latin typeface="Verdana" pitchFamily="34" charset="0"/>
              </a:rPr>
              <a:t>Thanks</a:t>
            </a:r>
            <a:r>
              <a:rPr lang="fr-FR" sz="3200" dirty="0">
                <a:solidFill>
                  <a:srgbClr val="FFCC00"/>
                </a:solidFill>
                <a:latin typeface="Verdana" pitchFamily="34" charset="0"/>
              </a:rPr>
              <a:t> for </a:t>
            </a:r>
            <a:r>
              <a:rPr lang="fr-FR" sz="3200" dirty="0" err="1">
                <a:solidFill>
                  <a:srgbClr val="FFCC00"/>
                </a:solidFill>
                <a:latin typeface="Verdana" pitchFamily="34" charset="0"/>
              </a:rPr>
              <a:t>your</a:t>
            </a:r>
            <a:r>
              <a:rPr lang="fr-FR" sz="3200" dirty="0">
                <a:solidFill>
                  <a:srgbClr val="FFCC00"/>
                </a:solidFill>
                <a:latin typeface="Verdana" pitchFamily="34" charset="0"/>
              </a:rPr>
              <a:t> attention !</a:t>
            </a:r>
          </a:p>
        </p:txBody>
      </p:sp>
      <p:sp>
        <p:nvSpPr>
          <p:cNvPr id="47108" name="Text Box 3"/>
          <p:cNvSpPr txBox="1">
            <a:spLocks noChangeArrowheads="1"/>
          </p:cNvSpPr>
          <p:nvPr/>
        </p:nvSpPr>
        <p:spPr bwMode="auto">
          <a:xfrm>
            <a:off x="762000" y="1905000"/>
            <a:ext cx="7620000" cy="1616075"/>
          </a:xfrm>
          <a:prstGeom prst="rect">
            <a:avLst/>
          </a:prstGeom>
          <a:noFill/>
          <a:ln w="9525">
            <a:noFill/>
            <a:miter lim="800000"/>
            <a:headEnd/>
            <a:tailEnd/>
          </a:ln>
        </p:spPr>
        <p:txBody>
          <a:bodyPr>
            <a:spAutoFit/>
          </a:bodyPr>
          <a:lstStyle/>
          <a:p>
            <a:pPr algn="ctr"/>
            <a:endParaRPr lang="fr-FR" sz="2800" b="1">
              <a:solidFill>
                <a:srgbClr val="FFFF99"/>
              </a:solidFill>
              <a:latin typeface="Verdana" pitchFamily="34" charset="0"/>
            </a:endParaRPr>
          </a:p>
          <a:p>
            <a:pPr algn="ctr"/>
            <a:endParaRPr lang="fr-FR" sz="2800" b="1">
              <a:solidFill>
                <a:srgbClr val="FFFF99"/>
              </a:solidFill>
              <a:latin typeface="Verdana" pitchFamily="34" charset="0"/>
            </a:endParaRPr>
          </a:p>
          <a:p>
            <a:pPr algn="ctr"/>
            <a:endParaRPr lang="fr-FR">
              <a:solidFill>
                <a:srgbClr val="FFFF99"/>
              </a:solidFill>
              <a:latin typeface="Verdana" pitchFamily="34" charset="0"/>
            </a:endParaRPr>
          </a:p>
          <a:p>
            <a:pPr algn="ctr">
              <a:buFontTx/>
              <a:buChar char="•"/>
            </a:pPr>
            <a:endParaRPr lang="fr-FR" sz="2000">
              <a:solidFill>
                <a:srgbClr val="FFFF99"/>
              </a:solidFill>
              <a:latin typeface="Verdana" pitchFamily="34" charset="0"/>
            </a:endParaRPr>
          </a:p>
        </p:txBody>
      </p:sp>
      <p:sp>
        <p:nvSpPr>
          <p:cNvPr id="47109" name="Text Box 4"/>
          <p:cNvSpPr txBox="1">
            <a:spLocks noChangeArrowheads="1"/>
          </p:cNvSpPr>
          <p:nvPr/>
        </p:nvSpPr>
        <p:spPr bwMode="auto">
          <a:xfrm>
            <a:off x="1066800" y="1906588"/>
            <a:ext cx="7620000" cy="769937"/>
          </a:xfrm>
          <a:prstGeom prst="rect">
            <a:avLst/>
          </a:prstGeom>
          <a:noFill/>
          <a:ln w="9525">
            <a:noFill/>
            <a:miter lim="800000"/>
            <a:headEnd/>
            <a:tailEnd/>
          </a:ln>
        </p:spPr>
        <p:txBody>
          <a:bodyPr>
            <a:spAutoFit/>
          </a:bodyPr>
          <a:lstStyle/>
          <a:p>
            <a:endParaRPr lang="fr-FR">
              <a:solidFill>
                <a:srgbClr val="FFFF99"/>
              </a:solidFill>
              <a:latin typeface="Verdana" pitchFamily="34" charset="0"/>
            </a:endParaRPr>
          </a:p>
          <a:p>
            <a:pPr algn="ctr"/>
            <a:endParaRPr lang="fr-FR" sz="2000">
              <a:solidFill>
                <a:srgbClr val="FFFF99"/>
              </a:solidFill>
              <a:latin typeface="Verdana"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81000"/>
            <a:ext cx="7772400" cy="1143000"/>
          </a:xfrm>
        </p:spPr>
        <p:txBody>
          <a:bodyPr/>
          <a:lstStyle/>
          <a:p>
            <a:r>
              <a:rPr lang="fr-FR" altLang="fr-FR" sz="3200" dirty="0">
                <a:solidFill>
                  <a:srgbClr val="FFCC00"/>
                </a:solidFill>
                <a:latin typeface="Verdana" pitchFamily="34" charset="0"/>
              </a:rPr>
              <a:t>Introduction</a:t>
            </a:r>
            <a:endParaRPr lang="fr-FR" sz="3200" dirty="0">
              <a:solidFill>
                <a:srgbClr val="FFCC00"/>
              </a:solidFill>
              <a:latin typeface="Verdana" pitchFamily="34" charset="0"/>
            </a:endParaRPr>
          </a:p>
        </p:txBody>
      </p:sp>
      <p:sp>
        <p:nvSpPr>
          <p:cNvPr id="4099" name="Rectangle 3"/>
          <p:cNvSpPr>
            <a:spLocks noGrp="1" noChangeArrowheads="1"/>
          </p:cNvSpPr>
          <p:nvPr>
            <p:ph type="body" idx="1"/>
          </p:nvPr>
        </p:nvSpPr>
        <p:spPr>
          <a:xfrm>
            <a:off x="685800" y="1617663"/>
            <a:ext cx="7772400" cy="4906962"/>
          </a:xfrm>
        </p:spPr>
        <p:txBody>
          <a:bodyPr/>
          <a:lstStyle/>
          <a:p>
            <a:pPr>
              <a:buFontTx/>
              <a:buNone/>
            </a:pPr>
            <a:r>
              <a:rPr lang="fr-FR" sz="2400" b="1" dirty="0">
                <a:solidFill>
                  <a:srgbClr val="FFFF99"/>
                </a:solidFill>
                <a:latin typeface="Verdana" pitchFamily="34" charset="0"/>
              </a:rPr>
              <a:t> </a:t>
            </a:r>
            <a:r>
              <a:rPr lang="fr-FR" sz="2400" b="1" dirty="0" err="1">
                <a:solidFill>
                  <a:srgbClr val="FFFF99"/>
                </a:solidFill>
                <a:latin typeface="Verdana" pitchFamily="34" charset="0"/>
              </a:rPr>
              <a:t>Two</a:t>
            </a:r>
            <a:r>
              <a:rPr lang="fr-FR" sz="2400" b="1" dirty="0">
                <a:solidFill>
                  <a:srgbClr val="FFFF99"/>
                </a:solidFill>
                <a:latin typeface="Verdana" pitchFamily="34" charset="0"/>
              </a:rPr>
              <a:t> types of </a:t>
            </a:r>
            <a:r>
              <a:rPr lang="fr-FR" sz="2400" b="1" dirty="0" err="1">
                <a:solidFill>
                  <a:srgbClr val="FFFF99"/>
                </a:solidFill>
                <a:latin typeface="Verdana" pitchFamily="34" charset="0"/>
              </a:rPr>
              <a:t>citizen</a:t>
            </a:r>
            <a:r>
              <a:rPr lang="fr-FR" sz="2400" b="1" dirty="0">
                <a:solidFill>
                  <a:srgbClr val="FFFF99"/>
                </a:solidFill>
                <a:latin typeface="Verdana" pitchFamily="34" charset="0"/>
              </a:rPr>
              <a:t> science data</a:t>
            </a:r>
          </a:p>
          <a:p>
            <a:pPr>
              <a:buFontTx/>
              <a:buNone/>
            </a:pPr>
            <a:endParaRPr lang="fr-FR" sz="1800" dirty="0">
              <a:solidFill>
                <a:srgbClr val="FFFF99"/>
              </a:solidFill>
              <a:latin typeface="Verdana" pitchFamily="34" charset="0"/>
            </a:endParaRPr>
          </a:p>
          <a:p>
            <a:pPr>
              <a:buFontTx/>
              <a:buNone/>
            </a:pPr>
            <a:endParaRPr lang="fr-FR" sz="1800" dirty="0">
              <a:solidFill>
                <a:srgbClr val="FFFF99"/>
              </a:solidFill>
              <a:latin typeface="Verdana" pitchFamily="34" charset="0"/>
            </a:endParaRPr>
          </a:p>
          <a:p>
            <a:pPr>
              <a:buFontTx/>
              <a:buNone/>
            </a:pPr>
            <a:r>
              <a:rPr lang="fr-FR" sz="1800" b="1" dirty="0" err="1">
                <a:solidFill>
                  <a:srgbClr val="FFFF99"/>
                </a:solidFill>
                <a:latin typeface="Verdana" pitchFamily="34" charset="0"/>
              </a:rPr>
              <a:t>Standardized</a:t>
            </a:r>
            <a:r>
              <a:rPr lang="fr-FR" sz="1800" b="1" dirty="0">
                <a:solidFill>
                  <a:srgbClr val="FFFF99"/>
                </a:solidFill>
                <a:latin typeface="Verdana" pitchFamily="34" charset="0"/>
              </a:rPr>
              <a:t> data </a:t>
            </a:r>
            <a:endParaRPr lang="fr-FR" sz="1800" dirty="0">
              <a:solidFill>
                <a:srgbClr val="FFFF99"/>
              </a:solidFill>
              <a:latin typeface="Verdana" pitchFamily="34" charset="0"/>
            </a:endParaRPr>
          </a:p>
          <a:p>
            <a:pPr>
              <a:buFont typeface="Wingdings" panose="05000000000000000000" pitchFamily="2" charset="2"/>
              <a:buChar char="§"/>
            </a:pPr>
            <a:r>
              <a:rPr lang="fr-FR" sz="1800" dirty="0">
                <a:solidFill>
                  <a:srgbClr val="FFFF99"/>
                </a:solidFill>
                <a:latin typeface="Verdana" pitchFamily="34" charset="0"/>
              </a:rPr>
              <a:t>observations in a </a:t>
            </a:r>
            <a:r>
              <a:rPr lang="fr-FR" sz="1800" dirty="0" err="1">
                <a:solidFill>
                  <a:srgbClr val="FFFF99"/>
                </a:solidFill>
                <a:latin typeface="Verdana" pitchFamily="34" charset="0"/>
              </a:rPr>
              <a:t>timeframe</a:t>
            </a:r>
            <a:r>
              <a:rPr lang="fr-FR" sz="1800" dirty="0">
                <a:solidFill>
                  <a:srgbClr val="FFFF99"/>
                </a:solidFill>
                <a:latin typeface="Verdana" pitchFamily="34" charset="0"/>
              </a:rPr>
              <a:t> at a point / plot / transect / site (ex: </a:t>
            </a:r>
            <a:r>
              <a:rPr lang="fr-FR" sz="1800" dirty="0" err="1">
                <a:solidFill>
                  <a:srgbClr val="FFFF99"/>
                </a:solidFill>
                <a:latin typeface="Verdana" pitchFamily="34" charset="0"/>
              </a:rPr>
              <a:t>birds</a:t>
            </a:r>
            <a:r>
              <a:rPr lang="fr-FR" sz="1800" dirty="0">
                <a:solidFill>
                  <a:srgbClr val="FFFF99"/>
                </a:solidFill>
                <a:latin typeface="Verdana" pitchFamily="34" charset="0"/>
              </a:rPr>
              <a:t> </a:t>
            </a:r>
            <a:r>
              <a:rPr lang="fr-FR" sz="1800" dirty="0" err="1">
                <a:solidFill>
                  <a:srgbClr val="FFFF99"/>
                </a:solidFill>
                <a:latin typeface="Verdana" pitchFamily="34" charset="0"/>
              </a:rPr>
              <a:t>seen</a:t>
            </a:r>
            <a:r>
              <a:rPr lang="fr-FR" sz="1800" dirty="0">
                <a:solidFill>
                  <a:srgbClr val="FFFF99"/>
                </a:solidFill>
                <a:latin typeface="Verdana" pitchFamily="34" charset="0"/>
              </a:rPr>
              <a:t> </a:t>
            </a:r>
            <a:r>
              <a:rPr lang="fr-FR" sz="1800" dirty="0" err="1">
                <a:solidFill>
                  <a:srgbClr val="FFFF99"/>
                </a:solidFill>
                <a:latin typeface="Verdana" pitchFamily="34" charset="0"/>
              </a:rPr>
              <a:t>during</a:t>
            </a:r>
            <a:r>
              <a:rPr lang="fr-FR" sz="1800" dirty="0">
                <a:solidFill>
                  <a:srgbClr val="FFFF99"/>
                </a:solidFill>
                <a:latin typeface="Verdana" pitchFamily="34" charset="0"/>
              </a:rPr>
              <a:t> a </a:t>
            </a:r>
            <a:r>
              <a:rPr lang="fr-FR" sz="1800" dirty="0" err="1">
                <a:solidFill>
                  <a:srgbClr val="FFFF99"/>
                </a:solidFill>
                <a:latin typeface="Verdana" pitchFamily="34" charset="0"/>
              </a:rPr>
              <a:t>winter</a:t>
            </a:r>
            <a:r>
              <a:rPr lang="fr-FR" sz="1800" dirty="0">
                <a:solidFill>
                  <a:srgbClr val="FFFF99"/>
                </a:solidFill>
                <a:latin typeface="Verdana" pitchFamily="34" charset="0"/>
              </a:rPr>
              <a:t> week-end in </a:t>
            </a:r>
            <a:r>
              <a:rPr lang="fr-FR" sz="1800" dirty="0" err="1">
                <a:solidFill>
                  <a:srgbClr val="FFFF99"/>
                </a:solidFill>
                <a:latin typeface="Verdana" pitchFamily="34" charset="0"/>
              </a:rPr>
              <a:t>your</a:t>
            </a:r>
            <a:r>
              <a:rPr lang="fr-FR" sz="1800" dirty="0">
                <a:solidFill>
                  <a:srgbClr val="FFFF99"/>
                </a:solidFill>
                <a:latin typeface="Verdana" pitchFamily="34" charset="0"/>
              </a:rPr>
              <a:t> </a:t>
            </a:r>
            <a:r>
              <a:rPr lang="fr-FR" sz="1800" dirty="0" err="1">
                <a:solidFill>
                  <a:srgbClr val="FFFF99"/>
                </a:solidFill>
                <a:latin typeface="Verdana" pitchFamily="34" charset="0"/>
              </a:rPr>
              <a:t>garden</a:t>
            </a:r>
            <a:r>
              <a:rPr lang="fr-FR" sz="1800" dirty="0">
                <a:solidFill>
                  <a:srgbClr val="FFFF99"/>
                </a:solidFill>
                <a:latin typeface="Verdana" pitchFamily="34" charset="0"/>
              </a:rPr>
              <a:t>, </a:t>
            </a:r>
            <a:r>
              <a:rPr lang="fr-FR" sz="1800" dirty="0" err="1">
                <a:solidFill>
                  <a:srgbClr val="FFFF99"/>
                </a:solidFill>
                <a:latin typeface="Verdana" pitchFamily="34" charset="0"/>
              </a:rPr>
              <a:t>butterflies</a:t>
            </a:r>
            <a:r>
              <a:rPr lang="fr-FR" sz="1800" dirty="0">
                <a:solidFill>
                  <a:srgbClr val="FFFF99"/>
                </a:solidFill>
                <a:latin typeface="Verdana" pitchFamily="34" charset="0"/>
              </a:rPr>
              <a:t> </a:t>
            </a:r>
            <a:r>
              <a:rPr lang="fr-FR" sz="1800" dirty="0" err="1">
                <a:solidFill>
                  <a:srgbClr val="FFFF99"/>
                </a:solidFill>
                <a:latin typeface="Verdana" pitchFamily="34" charset="0"/>
              </a:rPr>
              <a:t>counted</a:t>
            </a:r>
            <a:r>
              <a:rPr lang="fr-FR" sz="1800" dirty="0">
                <a:solidFill>
                  <a:srgbClr val="FFFF99"/>
                </a:solidFill>
                <a:latin typeface="Verdana" pitchFamily="34" charset="0"/>
              </a:rPr>
              <a:t> in a transect of 15 minutes)</a:t>
            </a:r>
          </a:p>
          <a:p>
            <a:pPr>
              <a:buFont typeface="Wingdings" panose="05000000000000000000" pitchFamily="2" charset="2"/>
              <a:buChar char="§"/>
            </a:pPr>
            <a:endParaRPr lang="fr-FR" sz="1800" dirty="0">
              <a:solidFill>
                <a:srgbClr val="FFFF99"/>
              </a:solidFill>
              <a:latin typeface="Verdana" pitchFamily="34" charset="0"/>
            </a:endParaRPr>
          </a:p>
          <a:p>
            <a:pPr>
              <a:buFontTx/>
              <a:buNone/>
            </a:pPr>
            <a:endParaRPr lang="fr-FR" sz="1800" dirty="0">
              <a:solidFill>
                <a:srgbClr val="FFFF99"/>
              </a:solidFill>
              <a:latin typeface="Verdana" pitchFamily="34" charset="0"/>
            </a:endParaRPr>
          </a:p>
          <a:p>
            <a:pPr>
              <a:buFontTx/>
              <a:buNone/>
            </a:pPr>
            <a:endParaRPr lang="fr-FR" sz="1800" dirty="0">
              <a:solidFill>
                <a:srgbClr val="FFFF99"/>
              </a:solidFill>
              <a:latin typeface="Verdana" pitchFamily="34" charset="0"/>
            </a:endParaRPr>
          </a:p>
          <a:p>
            <a:pPr>
              <a:buFontTx/>
              <a:buNone/>
            </a:pPr>
            <a:r>
              <a:rPr lang="fr-FR" sz="1800" b="1" dirty="0" err="1">
                <a:solidFill>
                  <a:srgbClr val="FFFF99"/>
                </a:solidFill>
                <a:latin typeface="Verdana" pitchFamily="34" charset="0"/>
              </a:rPr>
              <a:t>Opportunistic</a:t>
            </a:r>
            <a:r>
              <a:rPr lang="fr-FR" sz="1800" b="1" dirty="0">
                <a:solidFill>
                  <a:srgbClr val="FFFF99"/>
                </a:solidFill>
                <a:latin typeface="Verdana" pitchFamily="34" charset="0"/>
              </a:rPr>
              <a:t> data</a:t>
            </a:r>
          </a:p>
          <a:p>
            <a:pPr>
              <a:buFont typeface="Wingdings" panose="05000000000000000000" pitchFamily="2" charset="2"/>
              <a:buChar char="§"/>
            </a:pPr>
            <a:r>
              <a:rPr lang="fr-FR" sz="1600" dirty="0" err="1">
                <a:solidFill>
                  <a:srgbClr val="FFFF99"/>
                </a:solidFill>
                <a:latin typeface="Verdana" pitchFamily="34" charset="0"/>
              </a:rPr>
              <a:t>recordings</a:t>
            </a:r>
            <a:r>
              <a:rPr lang="fr-FR" sz="1600" dirty="0">
                <a:solidFill>
                  <a:srgbClr val="FFFF99"/>
                </a:solidFill>
                <a:latin typeface="Verdana" pitchFamily="34" charset="0"/>
              </a:rPr>
              <a:t> of observations at x-y points (or in </a:t>
            </a:r>
            <a:r>
              <a:rPr lang="fr-FR" sz="1600" dirty="0" err="1">
                <a:solidFill>
                  <a:srgbClr val="FFFF99"/>
                </a:solidFill>
                <a:latin typeface="Verdana" pitchFamily="34" charset="0"/>
              </a:rPr>
              <a:t>grids</a:t>
            </a:r>
            <a:r>
              <a:rPr lang="fr-FR" sz="1600" dirty="0">
                <a:solidFill>
                  <a:srgbClr val="FFFF99"/>
                </a:solidFill>
                <a:latin typeface="Verdana" pitchFamily="34" charset="0"/>
              </a:rPr>
              <a:t>) at a date</a:t>
            </a:r>
          </a:p>
          <a:p>
            <a:pPr>
              <a:buFont typeface="Wingdings" panose="05000000000000000000" pitchFamily="2" charset="2"/>
              <a:buChar char="§"/>
            </a:pPr>
            <a:r>
              <a:rPr lang="fr-FR" sz="1600" dirty="0">
                <a:solidFill>
                  <a:srgbClr val="FFFF99"/>
                </a:solidFill>
                <a:latin typeface="Verdana" pitchFamily="34" charset="0"/>
              </a:rPr>
              <a:t>Complete or partial </a:t>
            </a:r>
            <a:r>
              <a:rPr lang="fr-FR" sz="1600" dirty="0" err="1">
                <a:solidFill>
                  <a:srgbClr val="FFFF99"/>
                </a:solidFill>
                <a:latin typeface="Verdana" pitchFamily="34" charset="0"/>
              </a:rPr>
              <a:t>lists</a:t>
            </a:r>
            <a:r>
              <a:rPr lang="fr-FR" sz="1600" dirty="0">
                <a:solidFill>
                  <a:srgbClr val="FFFF99"/>
                </a:solidFill>
                <a:latin typeface="Verdana" pitchFamily="34" charset="0"/>
              </a:rPr>
              <a:t>… or single records (</a:t>
            </a:r>
            <a:r>
              <a:rPr lang="fr-FR" sz="1600" dirty="0" err="1">
                <a:solidFill>
                  <a:srgbClr val="FFFF99"/>
                </a:solidFill>
                <a:latin typeface="Verdana" pitchFamily="34" charset="0"/>
              </a:rPr>
              <a:t>rarer</a:t>
            </a:r>
            <a:r>
              <a:rPr lang="fr-FR" sz="1600" dirty="0">
                <a:solidFill>
                  <a:srgbClr val="FFFF99"/>
                </a:solidFill>
                <a:latin typeface="Verdana" pitchFamily="34" charset="0"/>
              </a:rPr>
              <a:t> </a:t>
            </a:r>
            <a:r>
              <a:rPr lang="fr-FR" sz="1600" dirty="0" err="1">
                <a:solidFill>
                  <a:srgbClr val="FFFF99"/>
                </a:solidFill>
                <a:latin typeface="Verdana" pitchFamily="34" charset="0"/>
              </a:rPr>
              <a:t>species</a:t>
            </a:r>
            <a:r>
              <a:rPr lang="fr-FR" sz="1600" dirty="0">
                <a:solidFill>
                  <a:srgbClr val="FFFF99"/>
                </a:solidFill>
                <a:latin typeface="Verdana" pitchFamily="34" charset="0"/>
              </a:rPr>
              <a:t> ?)</a:t>
            </a:r>
          </a:p>
          <a:p>
            <a:pPr marL="0" indent="0">
              <a:buNone/>
            </a:pPr>
            <a:endParaRPr lang="fr-FR" sz="2400" dirty="0">
              <a:solidFill>
                <a:srgbClr val="FFFF99"/>
              </a:solidFill>
              <a:latin typeface="Verdan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81000"/>
            <a:ext cx="7772400" cy="1143000"/>
          </a:xfrm>
        </p:spPr>
        <p:txBody>
          <a:bodyPr/>
          <a:lstStyle/>
          <a:p>
            <a:r>
              <a:rPr lang="fr-FR" altLang="fr-FR" sz="3200" dirty="0">
                <a:solidFill>
                  <a:srgbClr val="FFCC00"/>
                </a:solidFill>
                <a:latin typeface="Verdana" pitchFamily="34" charset="0"/>
              </a:rPr>
              <a:t>Introduction</a:t>
            </a:r>
            <a:endParaRPr lang="fr-FR" sz="3200" dirty="0">
              <a:solidFill>
                <a:srgbClr val="FFCC00"/>
              </a:solidFill>
              <a:latin typeface="Verdana" pitchFamily="34" charset="0"/>
            </a:endParaRPr>
          </a:p>
        </p:txBody>
      </p:sp>
      <p:sp>
        <p:nvSpPr>
          <p:cNvPr id="4099" name="Rectangle 3"/>
          <p:cNvSpPr>
            <a:spLocks noGrp="1" noChangeArrowheads="1"/>
          </p:cNvSpPr>
          <p:nvPr>
            <p:ph type="body" idx="1"/>
          </p:nvPr>
        </p:nvSpPr>
        <p:spPr>
          <a:xfrm>
            <a:off x="685800" y="1484784"/>
            <a:ext cx="8134672" cy="5112568"/>
          </a:xfrm>
        </p:spPr>
        <p:txBody>
          <a:bodyPr/>
          <a:lstStyle/>
          <a:p>
            <a:pPr>
              <a:buFontTx/>
              <a:buNone/>
            </a:pPr>
            <a:r>
              <a:rPr lang="fr-FR" sz="2400" b="1" dirty="0">
                <a:solidFill>
                  <a:srgbClr val="FFFF99"/>
                </a:solidFill>
                <a:latin typeface="Verdana" pitchFamily="34" charset="0"/>
              </a:rPr>
              <a:t>For </a:t>
            </a:r>
            <a:r>
              <a:rPr lang="fr-FR" sz="2400" b="1" dirty="0" err="1">
                <a:solidFill>
                  <a:srgbClr val="FFFF99"/>
                </a:solidFill>
                <a:latin typeface="Verdana" pitchFamily="34" charset="0"/>
              </a:rPr>
              <a:t>which</a:t>
            </a:r>
            <a:r>
              <a:rPr lang="fr-FR" sz="2400" b="1" dirty="0">
                <a:solidFill>
                  <a:srgbClr val="FFFF99"/>
                </a:solidFill>
                <a:latin typeface="Verdana" pitchFamily="34" charset="0"/>
              </a:rPr>
              <a:t> use ?</a:t>
            </a:r>
          </a:p>
          <a:p>
            <a:pPr>
              <a:buFontTx/>
              <a:buNone/>
            </a:pPr>
            <a:endParaRPr lang="fr-FR" sz="1800" dirty="0">
              <a:solidFill>
                <a:srgbClr val="FFFF99"/>
              </a:solidFill>
              <a:latin typeface="Verdana" pitchFamily="34" charset="0"/>
            </a:endParaRPr>
          </a:p>
          <a:p>
            <a:pPr>
              <a:buFont typeface="Wingdings" panose="05000000000000000000" pitchFamily="2" charset="2"/>
              <a:buChar char="Ø"/>
            </a:pPr>
            <a:r>
              <a:rPr lang="fr-FR" sz="1800" dirty="0" err="1">
                <a:solidFill>
                  <a:srgbClr val="FFFF99"/>
                </a:solidFill>
                <a:latin typeface="Verdana" pitchFamily="34" charset="0"/>
              </a:rPr>
              <a:t>Atlases</a:t>
            </a:r>
            <a:r>
              <a:rPr lang="fr-FR" sz="1800" dirty="0">
                <a:solidFill>
                  <a:srgbClr val="FFFF99"/>
                </a:solidFill>
                <a:latin typeface="Verdana" pitchFamily="34" charset="0"/>
              </a:rPr>
              <a:t> : </a:t>
            </a:r>
            <a:r>
              <a:rPr lang="fr-FR" sz="1800" dirty="0" err="1">
                <a:solidFill>
                  <a:srgbClr val="FFFF99"/>
                </a:solidFill>
                <a:latin typeface="Verdana" pitchFamily="34" charset="0"/>
              </a:rPr>
              <a:t>geographical</a:t>
            </a:r>
            <a:r>
              <a:rPr lang="fr-FR" sz="1800" dirty="0">
                <a:solidFill>
                  <a:srgbClr val="FFFF99"/>
                </a:solidFill>
                <a:latin typeface="Verdana" pitchFamily="34" charset="0"/>
              </a:rPr>
              <a:t> distribution in a short </a:t>
            </a:r>
            <a:r>
              <a:rPr lang="fr-FR" sz="1800" dirty="0" err="1">
                <a:solidFill>
                  <a:srgbClr val="FFFF99"/>
                </a:solidFill>
                <a:latin typeface="Verdana" pitchFamily="34" charset="0"/>
              </a:rPr>
              <a:t>timeframe</a:t>
            </a:r>
            <a:endParaRPr lang="fr-FR" sz="1800" dirty="0">
              <a:solidFill>
                <a:srgbClr val="FFFF99"/>
              </a:solidFill>
              <a:latin typeface="Verdana" pitchFamily="34" charset="0"/>
            </a:endParaRPr>
          </a:p>
          <a:p>
            <a:pPr lvl="1">
              <a:buNone/>
            </a:pPr>
            <a:r>
              <a:rPr lang="fr-FR" sz="1400" dirty="0" err="1">
                <a:solidFill>
                  <a:srgbClr val="FFFF99"/>
                </a:solidFill>
                <a:latin typeface="Verdana" pitchFamily="34" charset="0"/>
              </a:rPr>
              <a:t>Opportunistic</a:t>
            </a:r>
            <a:r>
              <a:rPr lang="fr-FR" sz="1400" dirty="0">
                <a:solidFill>
                  <a:srgbClr val="FFFF99"/>
                </a:solidFill>
                <a:latin typeface="Verdana" pitchFamily="34" charset="0"/>
              </a:rPr>
              <a:t>… or </a:t>
            </a:r>
            <a:r>
              <a:rPr lang="fr-FR" sz="1400" dirty="0" err="1">
                <a:solidFill>
                  <a:srgbClr val="FFFF99"/>
                </a:solidFill>
                <a:latin typeface="Verdana" pitchFamily="34" charset="0"/>
              </a:rPr>
              <a:t>standardized</a:t>
            </a:r>
            <a:r>
              <a:rPr lang="fr-FR" sz="1400" dirty="0">
                <a:solidFill>
                  <a:srgbClr val="FFFF99"/>
                </a:solidFill>
                <a:latin typeface="Verdana" pitchFamily="34" charset="0"/>
              </a:rPr>
              <a:t> data </a:t>
            </a:r>
          </a:p>
          <a:p>
            <a:pPr>
              <a:buFontTx/>
              <a:buNone/>
            </a:pPr>
            <a:endParaRPr lang="fr-FR" sz="1800" dirty="0">
              <a:solidFill>
                <a:srgbClr val="FFFF99"/>
              </a:solidFill>
              <a:latin typeface="Verdana" pitchFamily="34" charset="0"/>
            </a:endParaRPr>
          </a:p>
          <a:p>
            <a:pPr>
              <a:buFontTx/>
              <a:buNone/>
            </a:pPr>
            <a:endParaRPr lang="fr-FR" sz="1800" dirty="0">
              <a:solidFill>
                <a:srgbClr val="FFFF99"/>
              </a:solidFill>
              <a:latin typeface="Verdana" pitchFamily="34" charset="0"/>
            </a:endParaRPr>
          </a:p>
          <a:p>
            <a:pPr>
              <a:buFontTx/>
              <a:buNone/>
            </a:pPr>
            <a:endParaRPr lang="fr-FR" sz="1800" dirty="0">
              <a:solidFill>
                <a:srgbClr val="FFFF99"/>
              </a:solidFill>
              <a:latin typeface="Verdana" pitchFamily="34" charset="0"/>
            </a:endParaRPr>
          </a:p>
          <a:p>
            <a:pPr>
              <a:buFontTx/>
              <a:buNone/>
            </a:pPr>
            <a:endParaRPr lang="fr-FR" sz="1800" dirty="0">
              <a:solidFill>
                <a:srgbClr val="FFFF99"/>
              </a:solidFill>
              <a:latin typeface="Verdana" pitchFamily="34" charset="0"/>
            </a:endParaRPr>
          </a:p>
          <a:p>
            <a:pPr>
              <a:buFontTx/>
              <a:buNone/>
            </a:pPr>
            <a:endParaRPr lang="fr-FR" sz="1800" dirty="0">
              <a:solidFill>
                <a:srgbClr val="FFFF99"/>
              </a:solidFill>
              <a:latin typeface="Verdana" pitchFamily="34" charset="0"/>
            </a:endParaRPr>
          </a:p>
          <a:p>
            <a:pPr>
              <a:buFontTx/>
              <a:buNone/>
            </a:pPr>
            <a:endParaRPr lang="fr-FR" sz="1800" dirty="0">
              <a:solidFill>
                <a:srgbClr val="FFFF99"/>
              </a:solidFill>
              <a:latin typeface="Verdana" pitchFamily="34" charset="0"/>
            </a:endParaRPr>
          </a:p>
          <a:p>
            <a:pPr>
              <a:buFontTx/>
              <a:buNone/>
            </a:pPr>
            <a:endParaRPr lang="fr-FR" sz="1800" dirty="0">
              <a:solidFill>
                <a:srgbClr val="FFFF99"/>
              </a:solidFill>
              <a:latin typeface="Verdana" pitchFamily="34" charset="0"/>
            </a:endParaRPr>
          </a:p>
          <a:p>
            <a:pPr>
              <a:buFontTx/>
              <a:buNone/>
            </a:pPr>
            <a:endParaRPr lang="fr-FR" sz="1800" dirty="0">
              <a:solidFill>
                <a:srgbClr val="FFFF99"/>
              </a:solidFill>
              <a:latin typeface="Verdana" pitchFamily="34" charset="0"/>
            </a:endParaRPr>
          </a:p>
        </p:txBody>
      </p:sp>
      <p:grpSp>
        <p:nvGrpSpPr>
          <p:cNvPr id="13" name="Groupe 12">
            <a:extLst>
              <a:ext uri="{FF2B5EF4-FFF2-40B4-BE49-F238E27FC236}">
                <a16:creationId xmlns:a16="http://schemas.microsoft.com/office/drawing/2014/main" id="{6C22C839-D4CA-9106-9553-593766553521}"/>
              </a:ext>
            </a:extLst>
          </p:cNvPr>
          <p:cNvGrpSpPr/>
          <p:nvPr/>
        </p:nvGrpSpPr>
        <p:grpSpPr>
          <a:xfrm>
            <a:off x="1184537" y="2965389"/>
            <a:ext cx="4755615" cy="1975779"/>
            <a:chOff x="1184537" y="2965389"/>
            <a:chExt cx="5727110" cy="2428137"/>
          </a:xfrm>
        </p:grpSpPr>
        <p:pic>
          <p:nvPicPr>
            <p:cNvPr id="5" name="Image 4">
              <a:extLst>
                <a:ext uri="{FF2B5EF4-FFF2-40B4-BE49-F238E27FC236}">
                  <a16:creationId xmlns:a16="http://schemas.microsoft.com/office/drawing/2014/main" id="{298913D3-534D-74C2-2A09-F295C660B2D1}"/>
                </a:ext>
              </a:extLst>
            </p:cNvPr>
            <p:cNvPicPr>
              <a:picLocks noChangeAspect="1"/>
            </p:cNvPicPr>
            <p:nvPr/>
          </p:nvPicPr>
          <p:blipFill>
            <a:blip r:embed="rId3"/>
            <a:stretch>
              <a:fillRect/>
            </a:stretch>
          </p:blipFill>
          <p:spPr>
            <a:xfrm>
              <a:off x="1184537" y="2993513"/>
              <a:ext cx="1691575" cy="2400013"/>
            </a:xfrm>
            <a:prstGeom prst="rect">
              <a:avLst/>
            </a:prstGeom>
          </p:spPr>
        </p:pic>
        <p:pic>
          <p:nvPicPr>
            <p:cNvPr id="7" name="Image 6">
              <a:extLst>
                <a:ext uri="{FF2B5EF4-FFF2-40B4-BE49-F238E27FC236}">
                  <a16:creationId xmlns:a16="http://schemas.microsoft.com/office/drawing/2014/main" id="{40A39FF9-4B1B-AB08-B96C-5BBCFC7E24FD}"/>
                </a:ext>
              </a:extLst>
            </p:cNvPr>
            <p:cNvPicPr>
              <a:picLocks noChangeAspect="1"/>
            </p:cNvPicPr>
            <p:nvPr/>
          </p:nvPicPr>
          <p:blipFill>
            <a:blip r:embed="rId4"/>
            <a:stretch>
              <a:fillRect/>
            </a:stretch>
          </p:blipFill>
          <p:spPr>
            <a:xfrm>
              <a:off x="5220072" y="2965389"/>
              <a:ext cx="1691575" cy="2380841"/>
            </a:xfrm>
            <a:prstGeom prst="rect">
              <a:avLst/>
            </a:prstGeom>
          </p:spPr>
        </p:pic>
        <p:pic>
          <p:nvPicPr>
            <p:cNvPr id="9" name="Image 8">
              <a:extLst>
                <a:ext uri="{FF2B5EF4-FFF2-40B4-BE49-F238E27FC236}">
                  <a16:creationId xmlns:a16="http://schemas.microsoft.com/office/drawing/2014/main" id="{3A9FCDFF-3E12-886D-84BE-DC21A2F81065}"/>
                </a:ext>
              </a:extLst>
            </p:cNvPr>
            <p:cNvPicPr>
              <a:picLocks noChangeAspect="1"/>
            </p:cNvPicPr>
            <p:nvPr/>
          </p:nvPicPr>
          <p:blipFill rotWithShape="1">
            <a:blip r:embed="rId5"/>
            <a:srcRect b="1121"/>
            <a:stretch/>
          </p:blipFill>
          <p:spPr>
            <a:xfrm>
              <a:off x="3203848" y="2965389"/>
              <a:ext cx="1691575" cy="2380841"/>
            </a:xfrm>
            <a:prstGeom prst="rect">
              <a:avLst/>
            </a:prstGeom>
          </p:spPr>
        </p:pic>
      </p:grpSp>
      <p:pic>
        <p:nvPicPr>
          <p:cNvPr id="15" name="Image 14">
            <a:extLst>
              <a:ext uri="{FF2B5EF4-FFF2-40B4-BE49-F238E27FC236}">
                <a16:creationId xmlns:a16="http://schemas.microsoft.com/office/drawing/2014/main" id="{A86709F4-8A2D-B9EC-4B6F-14164F0AAB5C}"/>
              </a:ext>
            </a:extLst>
          </p:cNvPr>
          <p:cNvPicPr>
            <a:picLocks noChangeAspect="1"/>
          </p:cNvPicPr>
          <p:nvPr/>
        </p:nvPicPr>
        <p:blipFill>
          <a:blip r:embed="rId6"/>
          <a:stretch>
            <a:fillRect/>
          </a:stretch>
        </p:blipFill>
        <p:spPr>
          <a:xfrm>
            <a:off x="5767194" y="4705488"/>
            <a:ext cx="3090286" cy="1904420"/>
          </a:xfrm>
          <a:prstGeom prst="rect">
            <a:avLst/>
          </a:prstGeom>
        </p:spPr>
      </p:pic>
      <p:pic>
        <p:nvPicPr>
          <p:cNvPr id="16" name="Picture 12" descr="L_helle4">
            <a:extLst>
              <a:ext uri="{FF2B5EF4-FFF2-40B4-BE49-F238E27FC236}">
                <a16:creationId xmlns:a16="http://schemas.microsoft.com/office/drawing/2014/main" id="{FACA15A6-C26E-A130-4684-33FE97BCF415}"/>
              </a:ext>
            </a:extLst>
          </p:cNvPr>
          <p:cNvPicPr>
            <a:picLocks noChangeAspect="1" noChangeArrowheads="1"/>
          </p:cNvPicPr>
          <p:nvPr/>
        </p:nvPicPr>
        <p:blipFill>
          <a:blip r:embed="rId7" cstate="print"/>
          <a:srcRect/>
          <a:stretch>
            <a:fillRect/>
          </a:stretch>
        </p:blipFill>
        <p:spPr bwMode="auto">
          <a:xfrm>
            <a:off x="4355976" y="5288091"/>
            <a:ext cx="1380717" cy="1321817"/>
          </a:xfrm>
          <a:prstGeom prst="rect">
            <a:avLst/>
          </a:prstGeom>
          <a:noFill/>
          <a:ln w="9525">
            <a:noFill/>
            <a:miter lim="800000"/>
            <a:headEnd/>
            <a:tailEnd/>
          </a:ln>
        </p:spPr>
      </p:pic>
      <p:sp>
        <p:nvSpPr>
          <p:cNvPr id="17" name="ZoneTexte 16">
            <a:extLst>
              <a:ext uri="{FF2B5EF4-FFF2-40B4-BE49-F238E27FC236}">
                <a16:creationId xmlns:a16="http://schemas.microsoft.com/office/drawing/2014/main" id="{5D9E88BE-317A-CD03-8574-0529EE7DA950}"/>
              </a:ext>
            </a:extLst>
          </p:cNvPr>
          <p:cNvSpPr txBox="1"/>
          <p:nvPr/>
        </p:nvSpPr>
        <p:spPr>
          <a:xfrm>
            <a:off x="5912956" y="4259212"/>
            <a:ext cx="3024534" cy="446276"/>
          </a:xfrm>
          <a:prstGeom prst="rect">
            <a:avLst/>
          </a:prstGeom>
          <a:noFill/>
        </p:spPr>
        <p:txBody>
          <a:bodyPr wrap="square">
            <a:spAutoFit/>
          </a:bodyPr>
          <a:lstStyle/>
          <a:p>
            <a:pPr algn="r"/>
            <a:r>
              <a:rPr lang="fr-FR" sz="1200" dirty="0" err="1">
                <a:solidFill>
                  <a:srgbClr val="FFFF99"/>
                </a:solidFill>
                <a:latin typeface="Verdana" pitchFamily="34" charset="0"/>
              </a:rPr>
              <a:t>Continuous</a:t>
            </a:r>
            <a:r>
              <a:rPr lang="fr-FR" sz="1200" dirty="0">
                <a:solidFill>
                  <a:srgbClr val="FFFF99"/>
                </a:solidFill>
                <a:latin typeface="Verdana" pitchFamily="34" charset="0"/>
              </a:rPr>
              <a:t> atlas on </a:t>
            </a:r>
            <a:r>
              <a:rPr lang="fr-FR" sz="1200" dirty="0" err="1">
                <a:solidFill>
                  <a:srgbClr val="FFFF99"/>
                </a:solidFill>
                <a:latin typeface="Verdana" pitchFamily="34" charset="0"/>
              </a:rPr>
              <a:t>our</a:t>
            </a:r>
            <a:r>
              <a:rPr lang="fr-FR" sz="1200" dirty="0">
                <a:solidFill>
                  <a:srgbClr val="FFFF99"/>
                </a:solidFill>
                <a:latin typeface="Verdana" pitchFamily="34" charset="0"/>
              </a:rPr>
              <a:t> </a:t>
            </a:r>
            <a:r>
              <a:rPr lang="fr-FR" sz="1200" dirty="0" err="1">
                <a:solidFill>
                  <a:srgbClr val="FFFF99"/>
                </a:solidFill>
                <a:latin typeface="Verdana" pitchFamily="34" charset="0"/>
              </a:rPr>
              <a:t>website</a:t>
            </a:r>
            <a:r>
              <a:rPr lang="fr-FR" sz="1200" dirty="0">
                <a:solidFill>
                  <a:srgbClr val="FFFF99"/>
                </a:solidFill>
                <a:latin typeface="Verdana" pitchFamily="34" charset="0"/>
              </a:rPr>
              <a:t> </a:t>
            </a:r>
            <a:r>
              <a:rPr lang="fr-FR" sz="1100" dirty="0">
                <a:solidFill>
                  <a:srgbClr val="FFFF99"/>
                </a:solidFill>
                <a:latin typeface="Verdana" pitchFamily="34" charset="0"/>
              </a:rPr>
              <a:t>http://biodiversite.wallonie.be/</a:t>
            </a:r>
            <a:endParaRPr lang="fr-BE" sz="1050" dirty="0"/>
          </a:p>
        </p:txBody>
      </p:sp>
    </p:spTree>
    <p:extLst>
      <p:ext uri="{BB962C8B-B14F-4D97-AF65-F5344CB8AC3E}">
        <p14:creationId xmlns:p14="http://schemas.microsoft.com/office/powerpoint/2010/main" val="3546094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81000"/>
            <a:ext cx="7772400" cy="1143000"/>
          </a:xfrm>
        </p:spPr>
        <p:txBody>
          <a:bodyPr/>
          <a:lstStyle/>
          <a:p>
            <a:r>
              <a:rPr lang="fr-FR" altLang="fr-FR" sz="3200" dirty="0">
                <a:solidFill>
                  <a:srgbClr val="FFCC00"/>
                </a:solidFill>
                <a:latin typeface="Verdana" pitchFamily="34" charset="0"/>
              </a:rPr>
              <a:t>Introduction</a:t>
            </a:r>
            <a:endParaRPr lang="fr-FR" sz="3200" dirty="0">
              <a:solidFill>
                <a:srgbClr val="FFCC00"/>
              </a:solidFill>
              <a:latin typeface="Verdana" pitchFamily="34" charset="0"/>
            </a:endParaRPr>
          </a:p>
        </p:txBody>
      </p:sp>
      <p:sp>
        <p:nvSpPr>
          <p:cNvPr id="4099" name="Rectangle 3"/>
          <p:cNvSpPr>
            <a:spLocks noGrp="1" noChangeArrowheads="1"/>
          </p:cNvSpPr>
          <p:nvPr>
            <p:ph type="body" idx="1"/>
          </p:nvPr>
        </p:nvSpPr>
        <p:spPr>
          <a:xfrm>
            <a:off x="685800" y="1484784"/>
            <a:ext cx="8134672" cy="5184576"/>
          </a:xfrm>
        </p:spPr>
        <p:txBody>
          <a:bodyPr/>
          <a:lstStyle/>
          <a:p>
            <a:pPr>
              <a:buFontTx/>
              <a:buNone/>
            </a:pPr>
            <a:r>
              <a:rPr lang="fr-FR" sz="2400" b="1" dirty="0">
                <a:solidFill>
                  <a:srgbClr val="FFFF99"/>
                </a:solidFill>
                <a:latin typeface="Verdana" pitchFamily="34" charset="0"/>
              </a:rPr>
              <a:t>For </a:t>
            </a:r>
            <a:r>
              <a:rPr lang="fr-FR" sz="2400" b="1" dirty="0" err="1">
                <a:solidFill>
                  <a:srgbClr val="FFFF99"/>
                </a:solidFill>
                <a:latin typeface="Verdana" pitchFamily="34" charset="0"/>
              </a:rPr>
              <a:t>which</a:t>
            </a:r>
            <a:r>
              <a:rPr lang="fr-FR" sz="2400" b="1" dirty="0">
                <a:solidFill>
                  <a:srgbClr val="FFFF99"/>
                </a:solidFill>
                <a:latin typeface="Verdana" pitchFamily="34" charset="0"/>
              </a:rPr>
              <a:t> use ?</a:t>
            </a:r>
          </a:p>
          <a:p>
            <a:pPr>
              <a:buFontTx/>
              <a:buNone/>
            </a:pPr>
            <a:endParaRPr lang="fr-FR" sz="1800" dirty="0">
              <a:solidFill>
                <a:srgbClr val="FFFF99"/>
              </a:solidFill>
              <a:latin typeface="Verdana" pitchFamily="34" charset="0"/>
            </a:endParaRPr>
          </a:p>
          <a:p>
            <a:pPr>
              <a:buFont typeface="Wingdings" panose="05000000000000000000" pitchFamily="2" charset="2"/>
              <a:buChar char="Ø"/>
            </a:pPr>
            <a:r>
              <a:rPr lang="fr-FR" sz="1800" dirty="0">
                <a:solidFill>
                  <a:srgbClr val="FFFF99"/>
                </a:solidFill>
                <a:latin typeface="Verdana" pitchFamily="34" charset="0"/>
              </a:rPr>
              <a:t>Monitoring : trends in time and </a:t>
            </a:r>
            <a:r>
              <a:rPr lang="fr-FR" sz="1800" dirty="0" err="1">
                <a:solidFill>
                  <a:srgbClr val="FFFF99"/>
                </a:solidFill>
                <a:latin typeface="Verdana" pitchFamily="34" charset="0"/>
              </a:rPr>
              <a:t>space</a:t>
            </a:r>
            <a:endParaRPr lang="fr-FR" sz="1800" dirty="0">
              <a:solidFill>
                <a:srgbClr val="FFFF99"/>
              </a:solidFill>
              <a:latin typeface="Verdana" pitchFamily="34" charset="0"/>
            </a:endParaRPr>
          </a:p>
          <a:p>
            <a:pPr lvl="1">
              <a:buNone/>
            </a:pPr>
            <a:r>
              <a:rPr lang="fr-FR" sz="1400" dirty="0" err="1">
                <a:solidFill>
                  <a:srgbClr val="FFFF99"/>
                </a:solidFill>
                <a:latin typeface="Verdana" pitchFamily="34" charset="0"/>
              </a:rPr>
              <a:t>Standardized</a:t>
            </a:r>
            <a:r>
              <a:rPr lang="fr-FR" sz="1400" dirty="0">
                <a:solidFill>
                  <a:srgbClr val="FFFF99"/>
                </a:solidFill>
                <a:latin typeface="Verdana" pitchFamily="34" charset="0"/>
              </a:rPr>
              <a:t>…. or </a:t>
            </a:r>
            <a:r>
              <a:rPr lang="fr-FR" sz="1400" dirty="0" err="1">
                <a:solidFill>
                  <a:srgbClr val="FFFF99"/>
                </a:solidFill>
                <a:latin typeface="Verdana" pitchFamily="34" charset="0"/>
              </a:rPr>
              <a:t>opportunistic</a:t>
            </a:r>
            <a:r>
              <a:rPr lang="fr-FR" sz="1400" dirty="0">
                <a:solidFill>
                  <a:srgbClr val="FFFF99"/>
                </a:solidFill>
                <a:latin typeface="Verdana" pitchFamily="34" charset="0"/>
              </a:rPr>
              <a:t> data</a:t>
            </a:r>
          </a:p>
          <a:p>
            <a:pPr>
              <a:buFontTx/>
              <a:buNone/>
            </a:pPr>
            <a:endParaRPr lang="fr-FR" sz="1800" dirty="0">
              <a:solidFill>
                <a:srgbClr val="FFFF99"/>
              </a:solidFill>
              <a:latin typeface="Verdana" pitchFamily="34" charset="0"/>
            </a:endParaRPr>
          </a:p>
        </p:txBody>
      </p:sp>
      <p:sp>
        <p:nvSpPr>
          <p:cNvPr id="4" name="ZoneTexte 3">
            <a:extLst>
              <a:ext uri="{FF2B5EF4-FFF2-40B4-BE49-F238E27FC236}">
                <a16:creationId xmlns:a16="http://schemas.microsoft.com/office/drawing/2014/main" id="{3CA1C5A4-26E4-6DEE-9A86-04E3FAD3C72E}"/>
              </a:ext>
            </a:extLst>
          </p:cNvPr>
          <p:cNvSpPr txBox="1"/>
          <p:nvPr/>
        </p:nvSpPr>
        <p:spPr>
          <a:xfrm>
            <a:off x="1835696" y="4922584"/>
            <a:ext cx="2527068" cy="738664"/>
          </a:xfrm>
          <a:prstGeom prst="rect">
            <a:avLst/>
          </a:prstGeom>
          <a:noFill/>
        </p:spPr>
        <p:txBody>
          <a:bodyPr wrap="square">
            <a:spAutoFit/>
          </a:bodyPr>
          <a:lstStyle/>
          <a:p>
            <a:pPr algn="r"/>
            <a:r>
              <a:rPr lang="en-US" sz="1400" b="0" i="0" u="none" strike="noStrike" baseline="0" dirty="0">
                <a:solidFill>
                  <a:srgbClr val="FFFF99"/>
                </a:solidFill>
                <a:latin typeface="Verdana" panose="020B0604030504040204" pitchFamily="34" charset="0"/>
                <a:ea typeface="Verdana" panose="020B0604030504040204" pitchFamily="34" charset="0"/>
              </a:rPr>
              <a:t>Fox </a:t>
            </a:r>
            <a:r>
              <a:rPr lang="en-US" sz="1400" b="0" i="1" u="none" strike="noStrike" baseline="0" dirty="0">
                <a:solidFill>
                  <a:srgbClr val="FFFF99"/>
                </a:solidFill>
                <a:latin typeface="Verdana" panose="020B0604030504040204" pitchFamily="34" charset="0"/>
                <a:ea typeface="Verdana" panose="020B0604030504040204" pitchFamily="34" charset="0"/>
              </a:rPr>
              <a:t>et al. </a:t>
            </a:r>
            <a:r>
              <a:rPr lang="en-US" sz="1400" b="0" i="0" u="none" strike="noStrike" baseline="0" dirty="0">
                <a:solidFill>
                  <a:srgbClr val="FFFF99"/>
                </a:solidFill>
                <a:latin typeface="Verdana" panose="020B0604030504040204" pitchFamily="34" charset="0"/>
                <a:ea typeface="Verdana" panose="020B0604030504040204" pitchFamily="34" charset="0"/>
              </a:rPr>
              <a:t>2023. </a:t>
            </a:r>
          </a:p>
          <a:p>
            <a:pPr algn="r"/>
            <a:r>
              <a:rPr lang="en-US" sz="1400" b="0" i="1" u="none" strike="noStrike" baseline="0" dirty="0">
                <a:solidFill>
                  <a:srgbClr val="FFFF99"/>
                </a:solidFill>
                <a:latin typeface="Verdana" panose="020B0604030504040204" pitchFamily="34" charset="0"/>
                <a:ea typeface="Verdana" panose="020B0604030504040204" pitchFamily="34" charset="0"/>
              </a:rPr>
              <a:t>The State of the UK’s </a:t>
            </a:r>
          </a:p>
          <a:p>
            <a:pPr algn="r"/>
            <a:r>
              <a:rPr lang="en-US" sz="1400" b="0" i="1" u="none" strike="noStrike" baseline="0" dirty="0">
                <a:solidFill>
                  <a:srgbClr val="FFFF99"/>
                </a:solidFill>
                <a:latin typeface="Verdana" panose="020B0604030504040204" pitchFamily="34" charset="0"/>
                <a:ea typeface="Verdana" panose="020B0604030504040204" pitchFamily="34" charset="0"/>
              </a:rPr>
              <a:t>Butterflies 2022.</a:t>
            </a:r>
            <a:endParaRPr lang="fr-BE" sz="1400" dirty="0">
              <a:solidFill>
                <a:srgbClr val="FFFF99"/>
              </a:solidFill>
              <a:latin typeface="Verdana" panose="020B0604030504040204" pitchFamily="34" charset="0"/>
              <a:ea typeface="Verdana" panose="020B0604030504040204" pitchFamily="34" charset="0"/>
            </a:endParaRPr>
          </a:p>
        </p:txBody>
      </p:sp>
      <p:pic>
        <p:nvPicPr>
          <p:cNvPr id="5" name="Image 4">
            <a:extLst>
              <a:ext uri="{FF2B5EF4-FFF2-40B4-BE49-F238E27FC236}">
                <a16:creationId xmlns:a16="http://schemas.microsoft.com/office/drawing/2014/main" id="{6BEDF75E-5DEC-C730-7B38-4D65E42CE8BF}"/>
              </a:ext>
            </a:extLst>
          </p:cNvPr>
          <p:cNvPicPr>
            <a:picLocks noChangeAspect="1"/>
          </p:cNvPicPr>
          <p:nvPr/>
        </p:nvPicPr>
        <p:blipFill>
          <a:blip r:embed="rId3"/>
          <a:stretch>
            <a:fillRect/>
          </a:stretch>
        </p:blipFill>
        <p:spPr>
          <a:xfrm>
            <a:off x="4572000" y="2905032"/>
            <a:ext cx="4428622" cy="3764328"/>
          </a:xfrm>
          <a:prstGeom prst="rect">
            <a:avLst/>
          </a:prstGeom>
        </p:spPr>
      </p:pic>
    </p:spTree>
    <p:extLst>
      <p:ext uri="{BB962C8B-B14F-4D97-AF65-F5344CB8AC3E}">
        <p14:creationId xmlns:p14="http://schemas.microsoft.com/office/powerpoint/2010/main" val="417969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81000"/>
            <a:ext cx="7772400" cy="1143000"/>
          </a:xfrm>
        </p:spPr>
        <p:txBody>
          <a:bodyPr/>
          <a:lstStyle/>
          <a:p>
            <a:r>
              <a:rPr lang="fr-FR" altLang="fr-FR" sz="3600" dirty="0">
                <a:solidFill>
                  <a:srgbClr val="FFCC00"/>
                </a:solidFill>
                <a:latin typeface="Verdana" pitchFamily="34" charset="0"/>
              </a:rPr>
              <a:t>Use of </a:t>
            </a:r>
            <a:r>
              <a:rPr lang="fr-FR" altLang="fr-FR" sz="3600" dirty="0" err="1">
                <a:solidFill>
                  <a:srgbClr val="FFCC00"/>
                </a:solidFill>
                <a:latin typeface="Verdana" pitchFamily="34" charset="0"/>
              </a:rPr>
              <a:t>standardized</a:t>
            </a:r>
            <a:r>
              <a:rPr lang="fr-FR" altLang="fr-FR" sz="3600" dirty="0">
                <a:solidFill>
                  <a:srgbClr val="FFCC00"/>
                </a:solidFill>
                <a:latin typeface="Verdana" pitchFamily="34" charset="0"/>
              </a:rPr>
              <a:t> data</a:t>
            </a:r>
            <a:endParaRPr lang="fr-FR" sz="3600" dirty="0">
              <a:solidFill>
                <a:srgbClr val="FFCC00"/>
              </a:solidFill>
              <a:latin typeface="Verdana" pitchFamily="34" charset="0"/>
            </a:endParaRPr>
          </a:p>
        </p:txBody>
      </p:sp>
      <p:sp>
        <p:nvSpPr>
          <p:cNvPr id="4099" name="Rectangle 3"/>
          <p:cNvSpPr>
            <a:spLocks noGrp="1" noChangeArrowheads="1"/>
          </p:cNvSpPr>
          <p:nvPr>
            <p:ph type="body" idx="1"/>
          </p:nvPr>
        </p:nvSpPr>
        <p:spPr>
          <a:xfrm>
            <a:off x="685800" y="1617663"/>
            <a:ext cx="7772400" cy="4906962"/>
          </a:xfrm>
        </p:spPr>
        <p:txBody>
          <a:bodyPr/>
          <a:lstStyle/>
          <a:p>
            <a:pPr>
              <a:buFontTx/>
              <a:buNone/>
            </a:pPr>
            <a:r>
              <a:rPr lang="fr-FR" sz="2400" b="1" dirty="0" err="1">
                <a:solidFill>
                  <a:srgbClr val="FFFF99"/>
                </a:solidFill>
                <a:latin typeface="Verdana" pitchFamily="34" charset="0"/>
              </a:rPr>
              <a:t>Bias</a:t>
            </a:r>
            <a:r>
              <a:rPr lang="fr-FR" sz="2400" b="1" dirty="0">
                <a:solidFill>
                  <a:srgbClr val="FFFF99"/>
                </a:solidFill>
                <a:latin typeface="Verdana" pitchFamily="34" charset="0"/>
              </a:rPr>
              <a:t> and </a:t>
            </a:r>
            <a:r>
              <a:rPr lang="fr-FR" sz="2400" b="1" dirty="0" err="1">
                <a:solidFill>
                  <a:srgbClr val="FFFF99"/>
                </a:solidFill>
                <a:latin typeface="Verdana" pitchFamily="34" charset="0"/>
              </a:rPr>
              <a:t>error</a:t>
            </a:r>
            <a:r>
              <a:rPr lang="fr-FR" sz="2400" b="1" dirty="0">
                <a:solidFill>
                  <a:srgbClr val="FFFF99"/>
                </a:solidFill>
                <a:latin typeface="Verdana" pitchFamily="34" charset="0"/>
              </a:rPr>
              <a:t> sources in </a:t>
            </a:r>
            <a:r>
              <a:rPr lang="fr-FR" sz="2400" b="1" dirty="0" err="1">
                <a:solidFill>
                  <a:srgbClr val="FFFF99"/>
                </a:solidFill>
                <a:latin typeface="Verdana" pitchFamily="34" charset="0"/>
              </a:rPr>
              <a:t>standardized</a:t>
            </a:r>
            <a:r>
              <a:rPr lang="fr-FR" sz="2400" b="1" dirty="0">
                <a:solidFill>
                  <a:srgbClr val="FFFF99"/>
                </a:solidFill>
                <a:latin typeface="Verdana" pitchFamily="34" charset="0"/>
              </a:rPr>
              <a:t> data</a:t>
            </a:r>
          </a:p>
          <a:p>
            <a:pPr>
              <a:buFontTx/>
              <a:buNone/>
            </a:pPr>
            <a:r>
              <a:rPr lang="fr-FR" sz="1800" dirty="0">
                <a:solidFill>
                  <a:srgbClr val="FFFF99"/>
                </a:solidFill>
                <a:latin typeface="Verdana" pitchFamily="34" charset="0"/>
              </a:rPr>
              <a:t> </a:t>
            </a:r>
          </a:p>
          <a:p>
            <a:pPr lvl="1">
              <a:buFont typeface="Wingdings" pitchFamily="2" charset="2"/>
              <a:buChar char="§"/>
            </a:pPr>
            <a:r>
              <a:rPr lang="fr-FR" sz="1800" dirty="0" err="1">
                <a:solidFill>
                  <a:srgbClr val="FFFF99"/>
                </a:solidFill>
                <a:latin typeface="Verdana" pitchFamily="34" charset="0"/>
              </a:rPr>
              <a:t>Unbalanced</a:t>
            </a:r>
            <a:r>
              <a:rPr lang="fr-FR" sz="1800" dirty="0">
                <a:solidFill>
                  <a:srgbClr val="FFFF99"/>
                </a:solidFill>
                <a:latin typeface="Verdana" pitchFamily="34" charset="0"/>
              </a:rPr>
              <a:t> observation effort </a:t>
            </a:r>
            <a:r>
              <a:rPr lang="fr-FR" sz="1800" dirty="0" err="1">
                <a:solidFill>
                  <a:srgbClr val="FFFF99"/>
                </a:solidFill>
                <a:latin typeface="Verdana" pitchFamily="34" charset="0"/>
              </a:rPr>
              <a:t>between</a:t>
            </a:r>
            <a:r>
              <a:rPr lang="fr-FR" sz="1800" dirty="0">
                <a:solidFill>
                  <a:srgbClr val="FFFF99"/>
                </a:solidFill>
                <a:latin typeface="Verdana" pitchFamily="34" charset="0"/>
              </a:rPr>
              <a:t> </a:t>
            </a:r>
            <a:r>
              <a:rPr lang="fr-FR" sz="1800" dirty="0" err="1">
                <a:solidFill>
                  <a:srgbClr val="FFFF99"/>
                </a:solidFill>
                <a:latin typeface="Verdana" pitchFamily="34" charset="0"/>
              </a:rPr>
              <a:t>regions</a:t>
            </a:r>
            <a:r>
              <a:rPr lang="fr-FR" sz="1800" dirty="0">
                <a:solidFill>
                  <a:srgbClr val="FFFF99"/>
                </a:solidFill>
                <a:latin typeface="Verdana" pitchFamily="34" charset="0"/>
              </a:rPr>
              <a:t>, sites, </a:t>
            </a:r>
            <a:r>
              <a:rPr lang="fr-FR" sz="1800" dirty="0" err="1">
                <a:solidFill>
                  <a:srgbClr val="FFFF99"/>
                </a:solidFill>
                <a:latin typeface="Verdana" pitchFamily="34" charset="0"/>
              </a:rPr>
              <a:t>grids</a:t>
            </a:r>
            <a:endParaRPr lang="fr-FR" sz="1800" dirty="0">
              <a:solidFill>
                <a:srgbClr val="FFFF99"/>
              </a:solidFill>
              <a:latin typeface="Verdana" pitchFamily="34" charset="0"/>
            </a:endParaRPr>
          </a:p>
          <a:p>
            <a:pPr lvl="1" algn="r">
              <a:buFontTx/>
              <a:buNone/>
            </a:pPr>
            <a:r>
              <a:rPr lang="fr-FR" sz="1800" dirty="0">
                <a:solidFill>
                  <a:srgbClr val="FFFF99"/>
                </a:solidFill>
                <a:latin typeface="Verdana" pitchFamily="34" charset="0"/>
              </a:rPr>
              <a:t>		</a:t>
            </a:r>
            <a:r>
              <a:rPr lang="fr-FR" sz="1800" dirty="0">
                <a:solidFill>
                  <a:srgbClr val="FFCC00"/>
                </a:solidFill>
                <a:latin typeface="Verdana" pitchFamily="34" charset="0"/>
              </a:rPr>
              <a:t>=&gt; </a:t>
            </a:r>
            <a:r>
              <a:rPr lang="fr-FR" sz="1800" dirty="0" err="1">
                <a:solidFill>
                  <a:srgbClr val="FFCC00"/>
                </a:solidFill>
                <a:latin typeface="Verdana" pitchFamily="34" charset="0"/>
              </a:rPr>
              <a:t>geographical</a:t>
            </a:r>
            <a:r>
              <a:rPr lang="fr-FR" sz="1800" dirty="0">
                <a:solidFill>
                  <a:srgbClr val="FFCC00"/>
                </a:solidFill>
                <a:latin typeface="Verdana" pitchFamily="34" charset="0"/>
              </a:rPr>
              <a:t> and temporal </a:t>
            </a:r>
            <a:r>
              <a:rPr lang="fr-FR" sz="1800" dirty="0" err="1">
                <a:solidFill>
                  <a:srgbClr val="FFCC00"/>
                </a:solidFill>
                <a:latin typeface="Verdana" pitchFamily="34" charset="0"/>
              </a:rPr>
              <a:t>biases</a:t>
            </a:r>
            <a:endParaRPr lang="fr-FR" sz="1800" dirty="0">
              <a:solidFill>
                <a:srgbClr val="FFCC00"/>
              </a:solidFill>
              <a:latin typeface="Verdana" pitchFamily="34" charset="0"/>
            </a:endParaRPr>
          </a:p>
          <a:p>
            <a:pPr marL="457200" lvl="1" indent="0">
              <a:buNone/>
            </a:pPr>
            <a:endParaRPr lang="fr-FR" sz="1800" dirty="0">
              <a:solidFill>
                <a:srgbClr val="FFFF99"/>
              </a:solidFill>
              <a:latin typeface="Verdana" pitchFamily="34" charset="0"/>
            </a:endParaRPr>
          </a:p>
          <a:p>
            <a:pPr lvl="1">
              <a:buFont typeface="Wingdings" pitchFamily="2" charset="2"/>
              <a:buChar char="§"/>
            </a:pPr>
            <a:r>
              <a:rPr lang="fr-FR" sz="1800" dirty="0">
                <a:solidFill>
                  <a:srgbClr val="FFFF99"/>
                </a:solidFill>
                <a:latin typeface="Verdana" pitchFamily="34" charset="0"/>
              </a:rPr>
              <a:t>Not all </a:t>
            </a:r>
            <a:r>
              <a:rPr lang="fr-FR" sz="1800" dirty="0" err="1">
                <a:solidFill>
                  <a:srgbClr val="FFFF99"/>
                </a:solidFill>
                <a:latin typeface="Verdana" pitchFamily="34" charset="0"/>
              </a:rPr>
              <a:t>species</a:t>
            </a:r>
            <a:r>
              <a:rPr lang="fr-FR" sz="1800" dirty="0">
                <a:solidFill>
                  <a:srgbClr val="FFFF99"/>
                </a:solidFill>
                <a:latin typeface="Verdana" pitchFamily="34" charset="0"/>
              </a:rPr>
              <a:t> are </a:t>
            </a:r>
            <a:r>
              <a:rPr lang="fr-FR" sz="1800" dirty="0" err="1">
                <a:solidFill>
                  <a:srgbClr val="FFFF99"/>
                </a:solidFill>
                <a:latin typeface="Verdana" pitchFamily="34" charset="0"/>
              </a:rPr>
              <a:t>detected</a:t>
            </a:r>
            <a:endParaRPr lang="fr-FR" sz="1800" dirty="0">
              <a:solidFill>
                <a:srgbClr val="FFFF99"/>
              </a:solidFill>
              <a:latin typeface="Verdana" pitchFamily="34" charset="0"/>
            </a:endParaRPr>
          </a:p>
          <a:p>
            <a:pPr lvl="1" algn="r">
              <a:buFontTx/>
              <a:buNone/>
            </a:pPr>
            <a:r>
              <a:rPr lang="fr-FR" sz="1800" dirty="0">
                <a:solidFill>
                  <a:srgbClr val="FFFF99"/>
                </a:solidFill>
                <a:latin typeface="Verdana" pitchFamily="34" charset="0"/>
              </a:rPr>
              <a:t>		</a:t>
            </a:r>
            <a:r>
              <a:rPr lang="fr-FR" sz="1800" dirty="0">
                <a:solidFill>
                  <a:srgbClr val="FFCC00"/>
                </a:solidFill>
                <a:latin typeface="Verdana" pitchFamily="34" charset="0"/>
              </a:rPr>
              <a:t>=&gt; </a:t>
            </a:r>
            <a:r>
              <a:rPr lang="fr-FR" sz="1800" dirty="0" err="1">
                <a:solidFill>
                  <a:srgbClr val="FFCC00"/>
                </a:solidFill>
                <a:latin typeface="Verdana" pitchFamily="34" charset="0"/>
              </a:rPr>
              <a:t>detection</a:t>
            </a:r>
            <a:r>
              <a:rPr lang="fr-FR" sz="1800" dirty="0">
                <a:solidFill>
                  <a:srgbClr val="FFCC00"/>
                </a:solidFill>
                <a:latin typeface="Verdana" pitchFamily="34" charset="0"/>
              </a:rPr>
              <a:t> </a:t>
            </a:r>
            <a:r>
              <a:rPr lang="fr-FR" sz="1800" dirty="0" err="1">
                <a:solidFill>
                  <a:srgbClr val="FFCC00"/>
                </a:solidFill>
                <a:latin typeface="Verdana" pitchFamily="34" charset="0"/>
              </a:rPr>
              <a:t>bias</a:t>
            </a:r>
            <a:r>
              <a:rPr lang="fr-FR" sz="1800" dirty="0">
                <a:solidFill>
                  <a:srgbClr val="FFCC00"/>
                </a:solidFill>
                <a:latin typeface="Verdana" pitchFamily="34" charset="0"/>
              </a:rPr>
              <a:t> (+ observer </a:t>
            </a:r>
            <a:r>
              <a:rPr lang="fr-FR" sz="1800" dirty="0" err="1">
                <a:solidFill>
                  <a:srgbClr val="FFCC00"/>
                </a:solidFill>
                <a:latin typeface="Verdana" pitchFamily="34" charset="0"/>
              </a:rPr>
              <a:t>effect</a:t>
            </a:r>
            <a:r>
              <a:rPr lang="fr-FR" sz="1800" dirty="0">
                <a:solidFill>
                  <a:srgbClr val="FFCC00"/>
                </a:solidFill>
                <a:latin typeface="Verdana" pitchFamily="34" charset="0"/>
              </a:rPr>
              <a:t>)</a:t>
            </a:r>
          </a:p>
          <a:p>
            <a:pPr lvl="1" algn="r">
              <a:buFontTx/>
              <a:buNone/>
            </a:pPr>
            <a:endParaRPr lang="fr-FR" sz="1800" dirty="0">
              <a:solidFill>
                <a:srgbClr val="FFCC00"/>
              </a:solidFill>
              <a:latin typeface="Verdana" pitchFamily="34" charset="0"/>
            </a:endParaRPr>
          </a:p>
          <a:p>
            <a:pPr lvl="1">
              <a:buFont typeface="Wingdings" panose="05000000000000000000" pitchFamily="2" charset="2"/>
              <a:buChar char="§"/>
            </a:pPr>
            <a:r>
              <a:rPr lang="fr-FR" sz="1800" dirty="0">
                <a:solidFill>
                  <a:srgbClr val="FFFF99"/>
                </a:solidFill>
                <a:latin typeface="Verdana" pitchFamily="34" charset="0"/>
              </a:rPr>
              <a:t>Identification </a:t>
            </a:r>
            <a:r>
              <a:rPr lang="fr-FR" sz="1800" dirty="0" err="1">
                <a:solidFill>
                  <a:srgbClr val="FFFF99"/>
                </a:solidFill>
                <a:latin typeface="Verdana" pitchFamily="34" charset="0"/>
              </a:rPr>
              <a:t>errors</a:t>
            </a:r>
            <a:endParaRPr lang="fr-FR" sz="1800" dirty="0">
              <a:solidFill>
                <a:srgbClr val="FFFF99"/>
              </a:solidFill>
              <a:latin typeface="Verdana" pitchFamily="34" charset="0"/>
            </a:endParaRPr>
          </a:p>
          <a:p>
            <a:pPr algn="r">
              <a:buNone/>
            </a:pPr>
            <a:r>
              <a:rPr lang="fr-FR" sz="1800" dirty="0">
                <a:solidFill>
                  <a:srgbClr val="FFCC00"/>
                </a:solidFill>
                <a:latin typeface="Verdana" pitchFamily="34" charset="0"/>
              </a:rPr>
              <a:t>=&gt; false positives</a:t>
            </a:r>
            <a:endParaRPr lang="fr-FR" sz="1800" dirty="0">
              <a:solidFill>
                <a:srgbClr val="FFFF99"/>
              </a:solidFill>
              <a:latin typeface="Verdana" pitchFamily="34" charset="0"/>
            </a:endParaRPr>
          </a:p>
          <a:p>
            <a:pPr>
              <a:buFontTx/>
              <a:buNone/>
            </a:pPr>
            <a:endParaRPr lang="fr-FR" sz="2400" dirty="0">
              <a:solidFill>
                <a:srgbClr val="FFFF99"/>
              </a:solidFill>
              <a:latin typeface="Verdana" pitchFamily="34" charset="0"/>
            </a:endParaRPr>
          </a:p>
          <a:p>
            <a:pPr>
              <a:buFontTx/>
              <a:buNone/>
            </a:pPr>
            <a:r>
              <a:rPr lang="fr-FR" sz="2400" dirty="0">
                <a:solidFill>
                  <a:srgbClr val="FFFF99"/>
                </a:solidFill>
                <a:latin typeface="Verdana" pitchFamily="34" charset="0"/>
              </a:rPr>
              <a:t>		</a:t>
            </a:r>
            <a:r>
              <a:rPr lang="fr-FR" sz="2400" dirty="0" err="1">
                <a:solidFill>
                  <a:srgbClr val="FFFF99"/>
                </a:solidFill>
                <a:latin typeface="Verdana" pitchFamily="34" charset="0"/>
              </a:rPr>
              <a:t>Quality</a:t>
            </a:r>
            <a:r>
              <a:rPr lang="fr-FR" sz="2400" dirty="0">
                <a:solidFill>
                  <a:srgbClr val="FFFF99"/>
                </a:solidFill>
                <a:latin typeface="Verdana" pitchFamily="34" charset="0"/>
              </a:rPr>
              <a:t> </a:t>
            </a:r>
            <a:r>
              <a:rPr lang="fr-FR" sz="2400" dirty="0" err="1">
                <a:solidFill>
                  <a:srgbClr val="FFFF99"/>
                </a:solidFill>
                <a:latin typeface="Verdana" pitchFamily="34" charset="0"/>
              </a:rPr>
              <a:t>compensated</a:t>
            </a:r>
            <a:r>
              <a:rPr lang="fr-FR" sz="2400" dirty="0">
                <a:solidFill>
                  <a:srgbClr val="FFFF99"/>
                </a:solidFill>
                <a:latin typeface="Verdana" pitchFamily="34" charset="0"/>
              </a:rPr>
              <a:t> by </a:t>
            </a:r>
            <a:r>
              <a:rPr lang="fr-FR" sz="2400" dirty="0" err="1">
                <a:solidFill>
                  <a:srgbClr val="FFFF99"/>
                </a:solidFill>
                <a:latin typeface="Verdana" pitchFamily="34" charset="0"/>
              </a:rPr>
              <a:t>quantity</a:t>
            </a:r>
            <a:r>
              <a:rPr lang="fr-FR" sz="2400" dirty="0">
                <a:solidFill>
                  <a:srgbClr val="FFFF99"/>
                </a:solidFill>
                <a:latin typeface="Verdana" pitchFamily="34" charset="0"/>
              </a:rPr>
              <a:t> !(?)</a:t>
            </a:r>
          </a:p>
        </p:txBody>
      </p:sp>
    </p:spTree>
    <p:extLst>
      <p:ext uri="{BB962C8B-B14F-4D97-AF65-F5344CB8AC3E}">
        <p14:creationId xmlns:p14="http://schemas.microsoft.com/office/powerpoint/2010/main" val="2189634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81000"/>
            <a:ext cx="7772400" cy="1143000"/>
          </a:xfrm>
        </p:spPr>
        <p:txBody>
          <a:bodyPr/>
          <a:lstStyle/>
          <a:p>
            <a:r>
              <a:rPr lang="fr-FR" altLang="fr-FR" sz="3600" dirty="0">
                <a:solidFill>
                  <a:srgbClr val="FFCC00"/>
                </a:solidFill>
                <a:latin typeface="Verdana" pitchFamily="34" charset="0"/>
              </a:rPr>
              <a:t>Use of </a:t>
            </a:r>
            <a:r>
              <a:rPr lang="fr-FR" altLang="fr-FR" sz="3600" dirty="0" err="1">
                <a:solidFill>
                  <a:srgbClr val="FFCC00"/>
                </a:solidFill>
                <a:latin typeface="Verdana" pitchFamily="34" charset="0"/>
              </a:rPr>
              <a:t>standardized</a:t>
            </a:r>
            <a:r>
              <a:rPr lang="fr-FR" altLang="fr-FR" sz="3600" dirty="0">
                <a:solidFill>
                  <a:srgbClr val="FFCC00"/>
                </a:solidFill>
                <a:latin typeface="Verdana" pitchFamily="34" charset="0"/>
              </a:rPr>
              <a:t> data</a:t>
            </a:r>
            <a:endParaRPr lang="fr-FR" sz="3600" dirty="0">
              <a:solidFill>
                <a:srgbClr val="FFCC00"/>
              </a:solidFill>
              <a:latin typeface="Verdana" pitchFamily="34" charset="0"/>
            </a:endParaRPr>
          </a:p>
        </p:txBody>
      </p:sp>
      <p:sp>
        <p:nvSpPr>
          <p:cNvPr id="4099" name="Rectangle 3"/>
          <p:cNvSpPr>
            <a:spLocks noGrp="1" noChangeArrowheads="1"/>
          </p:cNvSpPr>
          <p:nvPr>
            <p:ph type="body" idx="1"/>
          </p:nvPr>
        </p:nvSpPr>
        <p:spPr>
          <a:xfrm>
            <a:off x="539552" y="1436674"/>
            <a:ext cx="7918648" cy="587323"/>
          </a:xfrm>
        </p:spPr>
        <p:txBody>
          <a:bodyPr/>
          <a:lstStyle/>
          <a:p>
            <a:pPr>
              <a:buFontTx/>
              <a:buNone/>
            </a:pPr>
            <a:r>
              <a:rPr lang="fr-FR" sz="2000" dirty="0">
                <a:solidFill>
                  <a:srgbClr val="FFFF99"/>
                </a:solidFill>
                <a:latin typeface="Verdana" pitchFamily="34" charset="0"/>
              </a:rPr>
              <a:t>Garden </a:t>
            </a:r>
            <a:r>
              <a:rPr lang="fr-FR" sz="2000" dirty="0" err="1">
                <a:solidFill>
                  <a:srgbClr val="FFFF99"/>
                </a:solidFill>
                <a:latin typeface="Verdana" pitchFamily="34" charset="0"/>
              </a:rPr>
              <a:t>bird</a:t>
            </a:r>
            <a:r>
              <a:rPr lang="fr-FR" sz="2000" dirty="0">
                <a:solidFill>
                  <a:srgbClr val="FFFF99"/>
                </a:solidFill>
                <a:latin typeface="Verdana" pitchFamily="34" charset="0"/>
              </a:rPr>
              <a:t> </a:t>
            </a:r>
            <a:r>
              <a:rPr lang="fr-FR" sz="2000" dirty="0" err="1">
                <a:solidFill>
                  <a:srgbClr val="FFFF99"/>
                </a:solidFill>
                <a:latin typeface="Verdana" pitchFamily="34" charset="0"/>
              </a:rPr>
              <a:t>counts</a:t>
            </a:r>
            <a:r>
              <a:rPr lang="fr-FR" sz="2000" dirty="0">
                <a:solidFill>
                  <a:srgbClr val="FFFF99"/>
                </a:solidFill>
                <a:latin typeface="Verdana" pitchFamily="34" charset="0"/>
              </a:rPr>
              <a:t> in </a:t>
            </a:r>
            <a:r>
              <a:rPr lang="fr-FR" sz="2000" dirty="0" err="1">
                <a:solidFill>
                  <a:srgbClr val="FFFF99"/>
                </a:solidFill>
                <a:latin typeface="Verdana" pitchFamily="34" charset="0"/>
              </a:rPr>
              <a:t>winter</a:t>
            </a:r>
            <a:r>
              <a:rPr lang="fr-FR" sz="2000" dirty="0">
                <a:solidFill>
                  <a:srgbClr val="FFFF99"/>
                </a:solidFill>
                <a:latin typeface="Verdana" pitchFamily="34" charset="0"/>
              </a:rPr>
              <a:t> (Natagora)</a:t>
            </a:r>
          </a:p>
        </p:txBody>
      </p:sp>
      <p:pic>
        <p:nvPicPr>
          <p:cNvPr id="3" name="Image 2">
            <a:extLst>
              <a:ext uri="{FF2B5EF4-FFF2-40B4-BE49-F238E27FC236}">
                <a16:creationId xmlns:a16="http://schemas.microsoft.com/office/drawing/2014/main" id="{FCF8828C-E8DC-C3C8-47FC-4550A3488BDB}"/>
              </a:ext>
            </a:extLst>
          </p:cNvPr>
          <p:cNvPicPr>
            <a:picLocks noChangeAspect="1"/>
          </p:cNvPicPr>
          <p:nvPr/>
        </p:nvPicPr>
        <p:blipFill>
          <a:blip r:embed="rId3"/>
          <a:stretch>
            <a:fillRect/>
          </a:stretch>
        </p:blipFill>
        <p:spPr>
          <a:xfrm>
            <a:off x="6059090" y="4091949"/>
            <a:ext cx="2486500" cy="2394179"/>
          </a:xfrm>
          <a:prstGeom prst="rect">
            <a:avLst/>
          </a:prstGeom>
        </p:spPr>
      </p:pic>
      <p:pic>
        <p:nvPicPr>
          <p:cNvPr id="5" name="Image 4">
            <a:extLst>
              <a:ext uri="{FF2B5EF4-FFF2-40B4-BE49-F238E27FC236}">
                <a16:creationId xmlns:a16="http://schemas.microsoft.com/office/drawing/2014/main" id="{414CEE6F-6FF8-75EA-9859-BF013027B33E}"/>
              </a:ext>
            </a:extLst>
          </p:cNvPr>
          <p:cNvPicPr>
            <a:picLocks noChangeAspect="1"/>
          </p:cNvPicPr>
          <p:nvPr/>
        </p:nvPicPr>
        <p:blipFill>
          <a:blip r:embed="rId4"/>
          <a:stretch>
            <a:fillRect/>
          </a:stretch>
        </p:blipFill>
        <p:spPr>
          <a:xfrm>
            <a:off x="559368" y="4052176"/>
            <a:ext cx="2481002" cy="2468503"/>
          </a:xfrm>
          <a:prstGeom prst="rect">
            <a:avLst/>
          </a:prstGeom>
        </p:spPr>
      </p:pic>
      <p:pic>
        <p:nvPicPr>
          <p:cNvPr id="7" name="Image 6">
            <a:extLst>
              <a:ext uri="{FF2B5EF4-FFF2-40B4-BE49-F238E27FC236}">
                <a16:creationId xmlns:a16="http://schemas.microsoft.com/office/drawing/2014/main" id="{378EDDE2-03A9-8C09-B8EE-638FB0581B9A}"/>
              </a:ext>
            </a:extLst>
          </p:cNvPr>
          <p:cNvPicPr>
            <a:picLocks noChangeAspect="1"/>
          </p:cNvPicPr>
          <p:nvPr/>
        </p:nvPicPr>
        <p:blipFill>
          <a:blip r:embed="rId5"/>
          <a:stretch>
            <a:fillRect/>
          </a:stretch>
        </p:blipFill>
        <p:spPr>
          <a:xfrm>
            <a:off x="3301264" y="4042155"/>
            <a:ext cx="2481002" cy="2443973"/>
          </a:xfrm>
          <a:prstGeom prst="rect">
            <a:avLst/>
          </a:prstGeom>
        </p:spPr>
      </p:pic>
      <p:pic>
        <p:nvPicPr>
          <p:cNvPr id="9" name="Image 8">
            <a:extLst>
              <a:ext uri="{FF2B5EF4-FFF2-40B4-BE49-F238E27FC236}">
                <a16:creationId xmlns:a16="http://schemas.microsoft.com/office/drawing/2014/main" id="{C0CF8D93-AB99-2CE2-4D7A-871CF9978C2A}"/>
              </a:ext>
            </a:extLst>
          </p:cNvPr>
          <p:cNvPicPr>
            <a:picLocks noChangeAspect="1"/>
          </p:cNvPicPr>
          <p:nvPr/>
        </p:nvPicPr>
        <p:blipFill>
          <a:blip r:embed="rId6"/>
          <a:stretch>
            <a:fillRect/>
          </a:stretch>
        </p:blipFill>
        <p:spPr>
          <a:xfrm>
            <a:off x="6686900" y="2200012"/>
            <a:ext cx="1843162" cy="1759562"/>
          </a:xfrm>
          <a:prstGeom prst="rect">
            <a:avLst/>
          </a:prstGeom>
        </p:spPr>
      </p:pic>
      <p:pic>
        <p:nvPicPr>
          <p:cNvPr id="11" name="Image 10">
            <a:extLst>
              <a:ext uri="{FF2B5EF4-FFF2-40B4-BE49-F238E27FC236}">
                <a16:creationId xmlns:a16="http://schemas.microsoft.com/office/drawing/2014/main" id="{461D9144-EC00-92A6-A21E-1F33D6691140}"/>
              </a:ext>
            </a:extLst>
          </p:cNvPr>
          <p:cNvPicPr>
            <a:picLocks noChangeAspect="1"/>
          </p:cNvPicPr>
          <p:nvPr/>
        </p:nvPicPr>
        <p:blipFill>
          <a:blip r:embed="rId7"/>
          <a:stretch>
            <a:fillRect/>
          </a:stretch>
        </p:blipFill>
        <p:spPr>
          <a:xfrm>
            <a:off x="3301016" y="2204864"/>
            <a:ext cx="2093786" cy="1754710"/>
          </a:xfrm>
          <a:prstGeom prst="rect">
            <a:avLst/>
          </a:prstGeom>
        </p:spPr>
      </p:pic>
      <p:pic>
        <p:nvPicPr>
          <p:cNvPr id="13" name="Image 12">
            <a:extLst>
              <a:ext uri="{FF2B5EF4-FFF2-40B4-BE49-F238E27FC236}">
                <a16:creationId xmlns:a16="http://schemas.microsoft.com/office/drawing/2014/main" id="{124F0A26-1D80-0589-CB6F-BDBF190D9885}"/>
              </a:ext>
            </a:extLst>
          </p:cNvPr>
          <p:cNvPicPr>
            <a:picLocks noChangeAspect="1"/>
          </p:cNvPicPr>
          <p:nvPr/>
        </p:nvPicPr>
        <p:blipFill>
          <a:blip r:embed="rId8"/>
          <a:stretch>
            <a:fillRect/>
          </a:stretch>
        </p:blipFill>
        <p:spPr>
          <a:xfrm>
            <a:off x="539552" y="2211136"/>
            <a:ext cx="1784053" cy="1754710"/>
          </a:xfrm>
          <a:prstGeom prst="rect">
            <a:avLst/>
          </a:prstGeom>
        </p:spPr>
      </p:pic>
    </p:spTree>
    <p:extLst>
      <p:ext uri="{BB962C8B-B14F-4D97-AF65-F5344CB8AC3E}">
        <p14:creationId xmlns:p14="http://schemas.microsoft.com/office/powerpoint/2010/main" val="3685754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81000"/>
            <a:ext cx="7772400" cy="1143000"/>
          </a:xfrm>
        </p:spPr>
        <p:txBody>
          <a:bodyPr/>
          <a:lstStyle/>
          <a:p>
            <a:r>
              <a:rPr lang="fr-FR" altLang="fr-FR" sz="3600" dirty="0">
                <a:solidFill>
                  <a:srgbClr val="FFCC00"/>
                </a:solidFill>
                <a:latin typeface="Verdana" pitchFamily="34" charset="0"/>
              </a:rPr>
              <a:t>Use of </a:t>
            </a:r>
            <a:r>
              <a:rPr lang="fr-FR" altLang="fr-FR" sz="3600" dirty="0" err="1">
                <a:solidFill>
                  <a:srgbClr val="FFCC00"/>
                </a:solidFill>
                <a:latin typeface="Verdana" pitchFamily="34" charset="0"/>
              </a:rPr>
              <a:t>opportunistic</a:t>
            </a:r>
            <a:r>
              <a:rPr lang="fr-FR" altLang="fr-FR" sz="3600" dirty="0">
                <a:solidFill>
                  <a:srgbClr val="FFCC00"/>
                </a:solidFill>
                <a:latin typeface="Verdana" pitchFamily="34" charset="0"/>
              </a:rPr>
              <a:t> data</a:t>
            </a:r>
            <a:endParaRPr lang="fr-FR" sz="3600" dirty="0">
              <a:solidFill>
                <a:srgbClr val="FFCC00"/>
              </a:solidFill>
              <a:latin typeface="Verdana" pitchFamily="34" charset="0"/>
            </a:endParaRPr>
          </a:p>
        </p:txBody>
      </p:sp>
      <p:sp>
        <p:nvSpPr>
          <p:cNvPr id="4099" name="Rectangle 3"/>
          <p:cNvSpPr>
            <a:spLocks noGrp="1" noChangeArrowheads="1"/>
          </p:cNvSpPr>
          <p:nvPr>
            <p:ph type="body" idx="1"/>
          </p:nvPr>
        </p:nvSpPr>
        <p:spPr>
          <a:xfrm>
            <a:off x="685800" y="1617663"/>
            <a:ext cx="7270576" cy="4906962"/>
          </a:xfrm>
        </p:spPr>
        <p:txBody>
          <a:bodyPr/>
          <a:lstStyle/>
          <a:p>
            <a:pPr>
              <a:buFontTx/>
              <a:buNone/>
            </a:pPr>
            <a:r>
              <a:rPr lang="fr-FR" sz="2400" b="1" dirty="0" err="1">
                <a:solidFill>
                  <a:srgbClr val="FFFF99"/>
                </a:solidFill>
                <a:latin typeface="Verdana" pitchFamily="34" charset="0"/>
              </a:rPr>
              <a:t>Bias</a:t>
            </a:r>
            <a:r>
              <a:rPr lang="fr-FR" sz="2400" b="1" dirty="0">
                <a:solidFill>
                  <a:srgbClr val="FFFF99"/>
                </a:solidFill>
                <a:latin typeface="Verdana" pitchFamily="34" charset="0"/>
              </a:rPr>
              <a:t> sources in </a:t>
            </a:r>
            <a:r>
              <a:rPr lang="fr-FR" sz="2400" b="1" dirty="0" err="1">
                <a:solidFill>
                  <a:srgbClr val="FFFF99"/>
                </a:solidFill>
                <a:latin typeface="Verdana" pitchFamily="34" charset="0"/>
              </a:rPr>
              <a:t>opportunistic</a:t>
            </a:r>
            <a:r>
              <a:rPr lang="fr-FR" sz="2400" b="1" dirty="0">
                <a:solidFill>
                  <a:srgbClr val="FFFF99"/>
                </a:solidFill>
                <a:latin typeface="Verdana" pitchFamily="34" charset="0"/>
              </a:rPr>
              <a:t> data</a:t>
            </a:r>
          </a:p>
          <a:p>
            <a:pPr>
              <a:buFontTx/>
              <a:buNone/>
            </a:pPr>
            <a:endParaRPr lang="fr-FR" sz="2400" dirty="0">
              <a:solidFill>
                <a:srgbClr val="FFFF99"/>
              </a:solidFill>
              <a:latin typeface="Verdana" pitchFamily="34" charset="0"/>
            </a:endParaRPr>
          </a:p>
          <a:p>
            <a:pPr lvl="1">
              <a:buFont typeface="Wingdings" pitchFamily="2" charset="2"/>
              <a:buChar char="§"/>
            </a:pPr>
            <a:r>
              <a:rPr lang="fr-FR" sz="1200" dirty="0" err="1">
                <a:solidFill>
                  <a:srgbClr val="FFFF99"/>
                </a:solidFill>
                <a:latin typeface="Verdana" pitchFamily="34" charset="0"/>
              </a:rPr>
              <a:t>Unbalanced</a:t>
            </a:r>
            <a:r>
              <a:rPr lang="fr-FR" sz="1200" dirty="0">
                <a:solidFill>
                  <a:srgbClr val="FFFF99"/>
                </a:solidFill>
                <a:latin typeface="Verdana" pitchFamily="34" charset="0"/>
              </a:rPr>
              <a:t> observation effort </a:t>
            </a:r>
            <a:r>
              <a:rPr lang="fr-FR" sz="1200" dirty="0" err="1">
                <a:solidFill>
                  <a:srgbClr val="FFFF99"/>
                </a:solidFill>
                <a:latin typeface="Verdana" pitchFamily="34" charset="0"/>
              </a:rPr>
              <a:t>between</a:t>
            </a:r>
            <a:r>
              <a:rPr lang="fr-FR" sz="1200" dirty="0">
                <a:solidFill>
                  <a:srgbClr val="FFFF99"/>
                </a:solidFill>
                <a:latin typeface="Verdana" pitchFamily="34" charset="0"/>
              </a:rPr>
              <a:t> </a:t>
            </a:r>
            <a:r>
              <a:rPr lang="fr-FR" sz="1200" dirty="0" err="1">
                <a:solidFill>
                  <a:srgbClr val="FFFF99"/>
                </a:solidFill>
                <a:latin typeface="Verdana" pitchFamily="34" charset="0"/>
              </a:rPr>
              <a:t>regions</a:t>
            </a:r>
            <a:r>
              <a:rPr lang="fr-FR" sz="1200" dirty="0">
                <a:solidFill>
                  <a:srgbClr val="FFFF99"/>
                </a:solidFill>
                <a:latin typeface="Verdana" pitchFamily="34" charset="0"/>
              </a:rPr>
              <a:t>, sites, </a:t>
            </a:r>
            <a:r>
              <a:rPr lang="fr-FR" sz="1200" dirty="0" err="1">
                <a:solidFill>
                  <a:srgbClr val="FFFF99"/>
                </a:solidFill>
                <a:latin typeface="Verdana" pitchFamily="34" charset="0"/>
              </a:rPr>
              <a:t>grids</a:t>
            </a:r>
            <a:endParaRPr lang="fr-FR" sz="1200" dirty="0">
              <a:solidFill>
                <a:srgbClr val="FFFF99"/>
              </a:solidFill>
              <a:latin typeface="Verdana" pitchFamily="34" charset="0"/>
            </a:endParaRPr>
          </a:p>
          <a:p>
            <a:pPr lvl="1" algn="r">
              <a:buFontTx/>
              <a:buNone/>
            </a:pPr>
            <a:r>
              <a:rPr lang="fr-FR" sz="1200" dirty="0">
                <a:solidFill>
                  <a:srgbClr val="FFFF99"/>
                </a:solidFill>
                <a:latin typeface="Verdana" pitchFamily="34" charset="0"/>
              </a:rPr>
              <a:t>		</a:t>
            </a:r>
            <a:r>
              <a:rPr lang="fr-FR" sz="1200" dirty="0">
                <a:solidFill>
                  <a:srgbClr val="FFCC00"/>
                </a:solidFill>
                <a:latin typeface="Verdana" pitchFamily="34" charset="0"/>
              </a:rPr>
              <a:t>=&gt; </a:t>
            </a:r>
            <a:r>
              <a:rPr lang="fr-FR" sz="1200" dirty="0" err="1">
                <a:solidFill>
                  <a:srgbClr val="FFCC00"/>
                </a:solidFill>
                <a:latin typeface="Verdana" pitchFamily="34" charset="0"/>
              </a:rPr>
              <a:t>geographical</a:t>
            </a:r>
            <a:r>
              <a:rPr lang="fr-FR" sz="1200" dirty="0">
                <a:solidFill>
                  <a:srgbClr val="FFCC00"/>
                </a:solidFill>
                <a:latin typeface="Verdana" pitchFamily="34" charset="0"/>
              </a:rPr>
              <a:t> and temporal </a:t>
            </a:r>
            <a:r>
              <a:rPr lang="fr-FR" sz="1200" dirty="0" err="1">
                <a:solidFill>
                  <a:srgbClr val="FFCC00"/>
                </a:solidFill>
                <a:latin typeface="Verdana" pitchFamily="34" charset="0"/>
              </a:rPr>
              <a:t>bias</a:t>
            </a:r>
            <a:endParaRPr lang="fr-FR" sz="1200" dirty="0">
              <a:solidFill>
                <a:srgbClr val="FFCC00"/>
              </a:solidFill>
              <a:latin typeface="Verdana" pitchFamily="34" charset="0"/>
            </a:endParaRPr>
          </a:p>
          <a:p>
            <a:pPr lvl="1">
              <a:buFont typeface="Wingdings" pitchFamily="2" charset="2"/>
              <a:buChar char="§"/>
            </a:pPr>
            <a:endParaRPr lang="fr-FR" sz="1200" dirty="0">
              <a:solidFill>
                <a:srgbClr val="FFFF99"/>
              </a:solidFill>
              <a:latin typeface="Verdana" pitchFamily="34" charset="0"/>
            </a:endParaRPr>
          </a:p>
          <a:p>
            <a:pPr lvl="1">
              <a:buFont typeface="Wingdings" pitchFamily="2" charset="2"/>
              <a:buChar char="§"/>
            </a:pPr>
            <a:r>
              <a:rPr lang="fr-FR" sz="1200" dirty="0">
                <a:solidFill>
                  <a:srgbClr val="FFFF99"/>
                </a:solidFill>
                <a:latin typeface="Verdana" pitchFamily="34" charset="0"/>
              </a:rPr>
              <a:t>Not all </a:t>
            </a:r>
            <a:r>
              <a:rPr lang="fr-FR" sz="1200" dirty="0" err="1">
                <a:solidFill>
                  <a:srgbClr val="FFFF99"/>
                </a:solidFill>
                <a:latin typeface="Verdana" pitchFamily="34" charset="0"/>
              </a:rPr>
              <a:t>species</a:t>
            </a:r>
            <a:r>
              <a:rPr lang="fr-FR" sz="1200" dirty="0">
                <a:solidFill>
                  <a:srgbClr val="FFFF99"/>
                </a:solidFill>
                <a:latin typeface="Verdana" pitchFamily="34" charset="0"/>
              </a:rPr>
              <a:t> are </a:t>
            </a:r>
            <a:r>
              <a:rPr lang="fr-FR" sz="1200" dirty="0" err="1">
                <a:solidFill>
                  <a:srgbClr val="FFFF99"/>
                </a:solidFill>
                <a:latin typeface="Verdana" pitchFamily="34" charset="0"/>
              </a:rPr>
              <a:t>detected</a:t>
            </a:r>
            <a:endParaRPr lang="fr-FR" sz="1200" dirty="0">
              <a:solidFill>
                <a:srgbClr val="FFFF99"/>
              </a:solidFill>
              <a:latin typeface="Verdana" pitchFamily="34" charset="0"/>
            </a:endParaRPr>
          </a:p>
          <a:p>
            <a:pPr lvl="1" algn="r">
              <a:buFontTx/>
              <a:buNone/>
            </a:pPr>
            <a:r>
              <a:rPr lang="fr-FR" sz="1200" dirty="0">
                <a:solidFill>
                  <a:srgbClr val="FFFF99"/>
                </a:solidFill>
                <a:latin typeface="Verdana" pitchFamily="34" charset="0"/>
              </a:rPr>
              <a:t>		</a:t>
            </a:r>
            <a:r>
              <a:rPr lang="fr-FR" sz="1200" dirty="0">
                <a:solidFill>
                  <a:srgbClr val="FFCC00"/>
                </a:solidFill>
                <a:latin typeface="Verdana" pitchFamily="34" charset="0"/>
              </a:rPr>
              <a:t>=&gt; </a:t>
            </a:r>
            <a:r>
              <a:rPr lang="fr-FR" sz="1200" dirty="0" err="1">
                <a:solidFill>
                  <a:srgbClr val="FFCC00"/>
                </a:solidFill>
                <a:latin typeface="Verdana" pitchFamily="34" charset="0"/>
              </a:rPr>
              <a:t>detection</a:t>
            </a:r>
            <a:r>
              <a:rPr lang="fr-FR" sz="1200" dirty="0">
                <a:solidFill>
                  <a:srgbClr val="FFCC00"/>
                </a:solidFill>
                <a:latin typeface="Verdana" pitchFamily="34" charset="0"/>
              </a:rPr>
              <a:t> </a:t>
            </a:r>
            <a:r>
              <a:rPr lang="fr-FR" sz="1200" dirty="0" err="1">
                <a:solidFill>
                  <a:srgbClr val="FFCC00"/>
                </a:solidFill>
                <a:latin typeface="Verdana" pitchFamily="34" charset="0"/>
              </a:rPr>
              <a:t>bias</a:t>
            </a:r>
            <a:r>
              <a:rPr lang="fr-FR" sz="1200" dirty="0">
                <a:solidFill>
                  <a:srgbClr val="FFCC00"/>
                </a:solidFill>
                <a:latin typeface="Verdana" pitchFamily="34" charset="0"/>
              </a:rPr>
              <a:t> (+ observer </a:t>
            </a:r>
            <a:r>
              <a:rPr lang="fr-FR" sz="1200" dirty="0" err="1">
                <a:solidFill>
                  <a:srgbClr val="FFCC00"/>
                </a:solidFill>
                <a:latin typeface="Verdana" pitchFamily="34" charset="0"/>
              </a:rPr>
              <a:t>effect</a:t>
            </a:r>
            <a:r>
              <a:rPr lang="fr-FR" sz="1200" dirty="0">
                <a:solidFill>
                  <a:srgbClr val="FFCC00"/>
                </a:solidFill>
                <a:latin typeface="Verdana" pitchFamily="34" charset="0"/>
              </a:rPr>
              <a:t>)</a:t>
            </a:r>
          </a:p>
          <a:p>
            <a:pPr lvl="1" algn="r">
              <a:buFontTx/>
              <a:buNone/>
            </a:pPr>
            <a:endParaRPr lang="fr-FR" sz="1200" dirty="0">
              <a:solidFill>
                <a:srgbClr val="FFCC00"/>
              </a:solidFill>
              <a:latin typeface="Verdana" pitchFamily="34" charset="0"/>
            </a:endParaRPr>
          </a:p>
          <a:p>
            <a:pPr lvl="1">
              <a:buFont typeface="Wingdings" panose="05000000000000000000" pitchFamily="2" charset="2"/>
              <a:buChar char="§"/>
            </a:pPr>
            <a:r>
              <a:rPr lang="fr-FR" sz="1200" dirty="0">
                <a:solidFill>
                  <a:srgbClr val="FFFF99"/>
                </a:solidFill>
                <a:latin typeface="Verdana" pitchFamily="34" charset="0"/>
              </a:rPr>
              <a:t>Identification </a:t>
            </a:r>
            <a:r>
              <a:rPr lang="fr-FR" sz="1200" dirty="0" err="1">
                <a:solidFill>
                  <a:srgbClr val="FFFF99"/>
                </a:solidFill>
                <a:latin typeface="Verdana" pitchFamily="34" charset="0"/>
              </a:rPr>
              <a:t>errors</a:t>
            </a:r>
            <a:endParaRPr lang="fr-FR" sz="1200" dirty="0">
              <a:solidFill>
                <a:srgbClr val="FFFF99"/>
              </a:solidFill>
              <a:latin typeface="Verdana" pitchFamily="34" charset="0"/>
            </a:endParaRPr>
          </a:p>
          <a:p>
            <a:pPr algn="r">
              <a:buNone/>
            </a:pPr>
            <a:r>
              <a:rPr lang="fr-FR" sz="1200" dirty="0">
                <a:solidFill>
                  <a:srgbClr val="FFCC00"/>
                </a:solidFill>
                <a:latin typeface="Verdana" pitchFamily="34" charset="0"/>
              </a:rPr>
              <a:t>=&gt; false positives</a:t>
            </a:r>
            <a:endParaRPr lang="fr-FR" sz="1200" dirty="0">
              <a:solidFill>
                <a:srgbClr val="FFFF99"/>
              </a:solidFill>
              <a:latin typeface="Verdana" pitchFamily="34" charset="0"/>
            </a:endParaRPr>
          </a:p>
          <a:p>
            <a:pPr marL="457200" lvl="1" indent="0">
              <a:buNone/>
            </a:pPr>
            <a:endParaRPr lang="fr-FR" sz="1800" dirty="0">
              <a:solidFill>
                <a:srgbClr val="FFFF99"/>
              </a:solidFill>
              <a:latin typeface="Verdana" pitchFamily="34" charset="0"/>
            </a:endParaRPr>
          </a:p>
          <a:p>
            <a:pPr lvl="1">
              <a:buFont typeface="Wingdings" pitchFamily="2" charset="2"/>
              <a:buChar char="§"/>
            </a:pPr>
            <a:r>
              <a:rPr lang="fr-FR" sz="1800" dirty="0">
                <a:solidFill>
                  <a:srgbClr val="FFFF99"/>
                </a:solidFill>
                <a:latin typeface="Verdana" pitchFamily="34" charset="0"/>
              </a:rPr>
              <a:t>Field </a:t>
            </a:r>
            <a:r>
              <a:rPr lang="fr-FR" sz="1800" dirty="0" err="1">
                <a:solidFill>
                  <a:srgbClr val="FFFF99"/>
                </a:solidFill>
                <a:latin typeface="Verdana" pitchFamily="34" charset="0"/>
              </a:rPr>
              <a:t>methods</a:t>
            </a:r>
            <a:r>
              <a:rPr lang="fr-FR" sz="1800" dirty="0">
                <a:solidFill>
                  <a:srgbClr val="FFFF99"/>
                </a:solidFill>
                <a:latin typeface="Verdana" pitchFamily="34" charset="0"/>
              </a:rPr>
              <a:t> and </a:t>
            </a:r>
            <a:r>
              <a:rPr lang="fr-FR" sz="1800" dirty="0" err="1">
                <a:solidFill>
                  <a:srgbClr val="FFFF99"/>
                </a:solidFill>
                <a:latin typeface="Verdana" pitchFamily="34" charset="0"/>
              </a:rPr>
              <a:t>intensity</a:t>
            </a:r>
            <a:r>
              <a:rPr lang="fr-FR" sz="1800" dirty="0">
                <a:solidFill>
                  <a:srgbClr val="FFFF99"/>
                </a:solidFill>
                <a:latin typeface="Verdana" pitchFamily="34" charset="0"/>
              </a:rPr>
              <a:t> </a:t>
            </a:r>
            <a:r>
              <a:rPr lang="fr-FR" sz="1800" dirty="0" err="1">
                <a:solidFill>
                  <a:srgbClr val="FFFF99"/>
                </a:solidFill>
                <a:latin typeface="Verdana" pitchFamily="34" charset="0"/>
              </a:rPr>
              <a:t>vary</a:t>
            </a:r>
            <a:r>
              <a:rPr lang="fr-FR" sz="1800" dirty="0">
                <a:solidFill>
                  <a:srgbClr val="FFFF99"/>
                </a:solidFill>
                <a:latin typeface="Verdana" pitchFamily="34" charset="0"/>
              </a:rPr>
              <a:t> </a:t>
            </a:r>
            <a:r>
              <a:rPr lang="fr-FR" sz="1800" dirty="0" err="1">
                <a:solidFill>
                  <a:srgbClr val="FFFF99"/>
                </a:solidFill>
                <a:latin typeface="Verdana" pitchFamily="34" charset="0"/>
              </a:rPr>
              <a:t>between</a:t>
            </a:r>
            <a:r>
              <a:rPr lang="fr-FR" sz="1800" dirty="0">
                <a:solidFill>
                  <a:srgbClr val="FFFF99"/>
                </a:solidFill>
                <a:latin typeface="Verdana" pitchFamily="34" charset="0"/>
              </a:rPr>
              <a:t> </a:t>
            </a:r>
            <a:r>
              <a:rPr lang="fr-FR" sz="1800" dirty="0" err="1">
                <a:solidFill>
                  <a:srgbClr val="FFFF99"/>
                </a:solidFill>
                <a:latin typeface="Verdana" pitchFamily="34" charset="0"/>
              </a:rPr>
              <a:t>observers</a:t>
            </a:r>
            <a:r>
              <a:rPr lang="fr-FR" sz="1800" dirty="0">
                <a:solidFill>
                  <a:srgbClr val="FFFF99"/>
                </a:solidFill>
                <a:latin typeface="Verdana" pitchFamily="34" charset="0"/>
              </a:rPr>
              <a:t> and </a:t>
            </a:r>
            <a:r>
              <a:rPr lang="fr-FR" sz="1800" dirty="0" err="1">
                <a:solidFill>
                  <a:srgbClr val="FFFF99"/>
                </a:solidFill>
                <a:latin typeface="Verdana" pitchFamily="34" charset="0"/>
              </a:rPr>
              <a:t>visits</a:t>
            </a:r>
            <a:endParaRPr lang="fr-FR" sz="1800" dirty="0">
              <a:solidFill>
                <a:srgbClr val="FFFF99"/>
              </a:solidFill>
              <a:latin typeface="Verdana" pitchFamily="34" charset="0"/>
            </a:endParaRPr>
          </a:p>
          <a:p>
            <a:pPr lvl="1" algn="r">
              <a:buFontTx/>
              <a:buNone/>
            </a:pPr>
            <a:r>
              <a:rPr lang="fr-FR" sz="1800" dirty="0">
                <a:solidFill>
                  <a:srgbClr val="FFFF99"/>
                </a:solidFill>
                <a:latin typeface="Verdana" pitchFamily="34" charset="0"/>
              </a:rPr>
              <a:t>		</a:t>
            </a:r>
            <a:r>
              <a:rPr lang="fr-FR" sz="1800" dirty="0">
                <a:solidFill>
                  <a:srgbClr val="FFCC00"/>
                </a:solidFill>
                <a:latin typeface="Verdana" pitchFamily="34" charset="0"/>
              </a:rPr>
              <a:t>=&gt; </a:t>
            </a:r>
            <a:r>
              <a:rPr lang="fr-FR" sz="1800" dirty="0" err="1">
                <a:solidFill>
                  <a:srgbClr val="FFCC00"/>
                </a:solidFill>
                <a:latin typeface="Verdana" pitchFamily="34" charset="0"/>
              </a:rPr>
              <a:t>methodological</a:t>
            </a:r>
            <a:r>
              <a:rPr lang="fr-FR" sz="1800" dirty="0">
                <a:solidFill>
                  <a:srgbClr val="FFCC00"/>
                </a:solidFill>
                <a:latin typeface="Verdana" pitchFamily="34" charset="0"/>
              </a:rPr>
              <a:t> </a:t>
            </a:r>
            <a:r>
              <a:rPr lang="fr-FR" sz="1800" dirty="0" err="1">
                <a:solidFill>
                  <a:srgbClr val="FFCC00"/>
                </a:solidFill>
                <a:latin typeface="Verdana" pitchFamily="34" charset="0"/>
              </a:rPr>
              <a:t>bias</a:t>
            </a:r>
            <a:endParaRPr lang="fr-FR" sz="1800" dirty="0">
              <a:solidFill>
                <a:srgbClr val="FFCC00"/>
              </a:solidFill>
              <a:latin typeface="Verdana" pitchFamily="34" charset="0"/>
            </a:endParaRPr>
          </a:p>
          <a:p>
            <a:pPr lvl="1">
              <a:buFont typeface="Wingdings" pitchFamily="2" charset="2"/>
              <a:buChar char="§"/>
            </a:pPr>
            <a:endParaRPr lang="fr-FR" sz="1800" dirty="0">
              <a:solidFill>
                <a:srgbClr val="FFFF99"/>
              </a:solidFill>
              <a:latin typeface="Verdana" pitchFamily="34" charset="0"/>
            </a:endParaRPr>
          </a:p>
          <a:p>
            <a:pPr lvl="1">
              <a:buFont typeface="Wingdings" pitchFamily="2" charset="2"/>
              <a:buChar char="§"/>
            </a:pPr>
            <a:r>
              <a:rPr lang="fr-FR" sz="1800" dirty="0">
                <a:solidFill>
                  <a:srgbClr val="FFFF99"/>
                </a:solidFill>
                <a:latin typeface="Verdana" pitchFamily="34" charset="0"/>
              </a:rPr>
              <a:t>Not all </a:t>
            </a:r>
            <a:r>
              <a:rPr lang="fr-FR" sz="1800" dirty="0" err="1">
                <a:solidFill>
                  <a:srgbClr val="FFFF99"/>
                </a:solidFill>
                <a:latin typeface="Verdana" pitchFamily="34" charset="0"/>
              </a:rPr>
              <a:t>species</a:t>
            </a:r>
            <a:r>
              <a:rPr lang="fr-FR" sz="1800" dirty="0">
                <a:solidFill>
                  <a:srgbClr val="FFFF99"/>
                </a:solidFill>
                <a:latin typeface="Verdana" pitchFamily="34" charset="0"/>
              </a:rPr>
              <a:t> are </a:t>
            </a:r>
            <a:r>
              <a:rPr lang="fr-FR" sz="1800" dirty="0" err="1">
                <a:solidFill>
                  <a:srgbClr val="FFFF99"/>
                </a:solidFill>
                <a:latin typeface="Verdana" pitchFamily="34" charset="0"/>
              </a:rPr>
              <a:t>reported</a:t>
            </a:r>
            <a:endParaRPr lang="fr-FR" sz="1800" dirty="0">
              <a:solidFill>
                <a:srgbClr val="FFFF99"/>
              </a:solidFill>
              <a:latin typeface="Verdana" pitchFamily="34" charset="0"/>
            </a:endParaRPr>
          </a:p>
          <a:p>
            <a:pPr lvl="1" algn="r">
              <a:buFontTx/>
              <a:buNone/>
            </a:pPr>
            <a:r>
              <a:rPr lang="fr-FR" sz="1800" dirty="0">
                <a:solidFill>
                  <a:srgbClr val="FFFF99"/>
                </a:solidFill>
                <a:latin typeface="Verdana" pitchFamily="34" charset="0"/>
              </a:rPr>
              <a:t>		</a:t>
            </a:r>
            <a:r>
              <a:rPr lang="fr-FR" sz="1800" dirty="0">
                <a:solidFill>
                  <a:srgbClr val="FFCC00"/>
                </a:solidFill>
                <a:latin typeface="Verdana" pitchFamily="34" charset="0"/>
              </a:rPr>
              <a:t>=&gt; </a:t>
            </a:r>
            <a:r>
              <a:rPr lang="fr-FR" sz="1800" dirty="0" err="1">
                <a:solidFill>
                  <a:srgbClr val="FFCC00"/>
                </a:solidFill>
                <a:latin typeface="Verdana" pitchFamily="34" charset="0"/>
              </a:rPr>
              <a:t>reporting</a:t>
            </a:r>
            <a:r>
              <a:rPr lang="fr-FR" sz="1800" dirty="0">
                <a:solidFill>
                  <a:srgbClr val="FFCC00"/>
                </a:solidFill>
                <a:latin typeface="Verdana" pitchFamily="34" charset="0"/>
              </a:rPr>
              <a:t> </a:t>
            </a:r>
            <a:r>
              <a:rPr lang="fr-FR" sz="1800" dirty="0" err="1">
                <a:solidFill>
                  <a:srgbClr val="FFCC00"/>
                </a:solidFill>
                <a:latin typeface="Verdana" pitchFamily="34" charset="0"/>
              </a:rPr>
              <a:t>bias</a:t>
            </a:r>
            <a:endParaRPr lang="fr-FR" sz="1800" dirty="0">
              <a:solidFill>
                <a:srgbClr val="FFCC00"/>
              </a:solidFill>
              <a:latin typeface="Verdana" pitchFamily="34" charset="0"/>
            </a:endParaRPr>
          </a:p>
          <a:p>
            <a:pPr lvl="1">
              <a:buFont typeface="Wingdings" pitchFamily="2" charset="2"/>
              <a:buChar char="§"/>
            </a:pPr>
            <a:endParaRPr lang="fr-FR" sz="1800" dirty="0">
              <a:solidFill>
                <a:srgbClr val="FFFF99"/>
              </a:solidFill>
              <a:latin typeface="Verdana" pitchFamily="34" charset="0"/>
            </a:endParaRPr>
          </a:p>
          <a:p>
            <a:pPr>
              <a:buFontTx/>
              <a:buNone/>
            </a:pPr>
            <a:r>
              <a:rPr lang="fr-FR" sz="1800" dirty="0">
                <a:solidFill>
                  <a:srgbClr val="FFFF99"/>
                </a:solidFill>
                <a:latin typeface="Verdana" pitchFamily="34" charset="0"/>
              </a:rPr>
              <a:t> </a:t>
            </a:r>
          </a:p>
          <a:p>
            <a:pPr>
              <a:buFontTx/>
              <a:buNone/>
            </a:pPr>
            <a:endParaRPr lang="fr-FR" sz="2400" dirty="0">
              <a:solidFill>
                <a:srgbClr val="FFFF99"/>
              </a:solidFill>
              <a:latin typeface="Verdana" pitchFamily="34" charset="0"/>
            </a:endParaRPr>
          </a:p>
        </p:txBody>
      </p:sp>
    </p:spTree>
    <p:extLst>
      <p:ext uri="{BB962C8B-B14F-4D97-AF65-F5344CB8AC3E}">
        <p14:creationId xmlns:p14="http://schemas.microsoft.com/office/powerpoint/2010/main" val="2966446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81000"/>
            <a:ext cx="7772400" cy="1143000"/>
          </a:xfrm>
        </p:spPr>
        <p:txBody>
          <a:bodyPr/>
          <a:lstStyle/>
          <a:p>
            <a:r>
              <a:rPr lang="fr-FR" altLang="fr-FR" sz="3600" dirty="0">
                <a:solidFill>
                  <a:srgbClr val="FFCC00"/>
                </a:solidFill>
                <a:latin typeface="Verdana" pitchFamily="34" charset="0"/>
              </a:rPr>
              <a:t>Use of </a:t>
            </a:r>
            <a:r>
              <a:rPr lang="fr-FR" altLang="fr-FR" sz="3600" dirty="0" err="1">
                <a:solidFill>
                  <a:srgbClr val="FFCC00"/>
                </a:solidFill>
                <a:latin typeface="Verdana" pitchFamily="34" charset="0"/>
              </a:rPr>
              <a:t>opportunistic</a:t>
            </a:r>
            <a:r>
              <a:rPr lang="fr-FR" altLang="fr-FR" sz="3600" dirty="0">
                <a:solidFill>
                  <a:srgbClr val="FFCC00"/>
                </a:solidFill>
                <a:latin typeface="Verdana" pitchFamily="34" charset="0"/>
              </a:rPr>
              <a:t> data</a:t>
            </a:r>
            <a:endParaRPr lang="fr-FR" sz="3600" dirty="0">
              <a:solidFill>
                <a:srgbClr val="FFCC00"/>
              </a:solidFill>
              <a:latin typeface="Verdana" pitchFamily="34" charset="0"/>
            </a:endParaRPr>
          </a:p>
        </p:txBody>
      </p:sp>
      <p:sp>
        <p:nvSpPr>
          <p:cNvPr id="4099" name="Rectangle 3"/>
          <p:cNvSpPr>
            <a:spLocks noGrp="1" noChangeArrowheads="1"/>
          </p:cNvSpPr>
          <p:nvPr>
            <p:ph type="body" idx="1"/>
          </p:nvPr>
        </p:nvSpPr>
        <p:spPr>
          <a:xfrm>
            <a:off x="540668" y="2348880"/>
            <a:ext cx="7772400" cy="3421838"/>
          </a:xfrm>
        </p:spPr>
        <p:txBody>
          <a:bodyPr/>
          <a:lstStyle/>
          <a:p>
            <a:pPr>
              <a:buFontTx/>
              <a:buNone/>
            </a:pPr>
            <a:r>
              <a:rPr lang="fr-FR" sz="2400" b="1" dirty="0">
                <a:solidFill>
                  <a:srgbClr val="FFFF99"/>
                </a:solidFill>
                <a:latin typeface="Verdana" pitchFamily="34" charset="0"/>
              </a:rPr>
              <a:t>Key points for </a:t>
            </a:r>
            <a:r>
              <a:rPr lang="fr-FR" sz="2400" b="1" dirty="0" err="1">
                <a:solidFill>
                  <a:srgbClr val="FFFF99"/>
                </a:solidFill>
                <a:latin typeface="Verdana" pitchFamily="34" charset="0"/>
              </a:rPr>
              <a:t>analyzes</a:t>
            </a:r>
            <a:endParaRPr lang="fr-FR" sz="2400" b="1" dirty="0">
              <a:solidFill>
                <a:srgbClr val="FFFF99"/>
              </a:solidFill>
              <a:latin typeface="Verdana" pitchFamily="34" charset="0"/>
            </a:endParaRPr>
          </a:p>
          <a:p>
            <a:pPr>
              <a:buFontTx/>
              <a:buNone/>
            </a:pPr>
            <a:endParaRPr lang="fr-FR" sz="2400" b="1" dirty="0">
              <a:solidFill>
                <a:srgbClr val="FFFF99"/>
              </a:solidFill>
              <a:latin typeface="Verdana" pitchFamily="34" charset="0"/>
            </a:endParaRPr>
          </a:p>
          <a:p>
            <a:pPr>
              <a:buFontTx/>
              <a:buNone/>
            </a:pPr>
            <a:r>
              <a:rPr lang="fr-FR" sz="1800" b="1" dirty="0">
                <a:solidFill>
                  <a:srgbClr val="FF0000"/>
                </a:solidFill>
                <a:latin typeface="Verdana" pitchFamily="34" charset="0"/>
              </a:rPr>
              <a:t>1. </a:t>
            </a:r>
            <a:r>
              <a:rPr lang="fr-FR" sz="1800" b="1" dirty="0" err="1">
                <a:solidFill>
                  <a:srgbClr val="FF0000"/>
                </a:solidFill>
                <a:latin typeface="Verdana" pitchFamily="34" charset="0"/>
              </a:rPr>
              <a:t>Abundance</a:t>
            </a:r>
            <a:r>
              <a:rPr lang="fr-FR" sz="1800" b="1" dirty="0">
                <a:solidFill>
                  <a:srgbClr val="FF0000"/>
                </a:solidFill>
                <a:latin typeface="Verdana" pitchFamily="34" charset="0"/>
              </a:rPr>
              <a:t> data are not usable</a:t>
            </a:r>
          </a:p>
          <a:p>
            <a:pPr lvl="1">
              <a:buFont typeface="Wingdings" pitchFamily="2" charset="2"/>
              <a:buChar char="§"/>
            </a:pPr>
            <a:endParaRPr lang="fr-FR" sz="1800" dirty="0">
              <a:solidFill>
                <a:srgbClr val="FFFF99"/>
              </a:solidFill>
              <a:latin typeface="Verdana" pitchFamily="34" charset="0"/>
            </a:endParaRPr>
          </a:p>
          <a:p>
            <a:pPr lvl="1">
              <a:buFont typeface="Wingdings" panose="05000000000000000000" pitchFamily="2" charset="2"/>
              <a:buChar char="Ø"/>
            </a:pPr>
            <a:r>
              <a:rPr lang="fr-FR" sz="1800" dirty="0">
                <a:solidFill>
                  <a:srgbClr val="FFFF99"/>
                </a:solidFill>
                <a:latin typeface="Verdana" pitchFamily="34" charset="0"/>
              </a:rPr>
              <a:t>Need to </a:t>
            </a:r>
            <a:r>
              <a:rPr lang="fr-FR" sz="1800" dirty="0" err="1">
                <a:solidFill>
                  <a:srgbClr val="FFFF99"/>
                </a:solidFill>
                <a:latin typeface="Verdana" pitchFamily="34" charset="0"/>
              </a:rPr>
              <a:t>work</a:t>
            </a:r>
            <a:r>
              <a:rPr lang="fr-FR" sz="1800" dirty="0">
                <a:solidFill>
                  <a:srgbClr val="FFFF99"/>
                </a:solidFill>
                <a:latin typeface="Verdana" pitchFamily="34" charset="0"/>
              </a:rPr>
              <a:t> </a:t>
            </a:r>
            <a:r>
              <a:rPr lang="fr-FR" sz="1800" dirty="0" err="1">
                <a:solidFill>
                  <a:srgbClr val="FFFF99"/>
                </a:solidFill>
                <a:latin typeface="Verdana" pitchFamily="34" charset="0"/>
              </a:rPr>
              <a:t>with</a:t>
            </a:r>
            <a:r>
              <a:rPr lang="fr-FR" sz="1800" dirty="0">
                <a:solidFill>
                  <a:srgbClr val="FFFF99"/>
                </a:solidFill>
                <a:latin typeface="Verdana" pitchFamily="34" charset="0"/>
              </a:rPr>
              <a:t> </a:t>
            </a:r>
            <a:r>
              <a:rPr lang="fr-FR" sz="1800" dirty="0" err="1">
                <a:solidFill>
                  <a:srgbClr val="FFFF99"/>
                </a:solidFill>
                <a:latin typeface="Verdana" pitchFamily="34" charset="0"/>
              </a:rPr>
              <a:t>presence</a:t>
            </a:r>
            <a:r>
              <a:rPr lang="fr-FR" sz="1800" dirty="0">
                <a:solidFill>
                  <a:srgbClr val="FFFF99"/>
                </a:solidFill>
                <a:latin typeface="Verdana" pitchFamily="34" charset="0"/>
              </a:rPr>
              <a:t>/absence… </a:t>
            </a:r>
          </a:p>
          <a:p>
            <a:pPr marL="457200" lvl="1" indent="0" algn="r">
              <a:buNone/>
            </a:pPr>
            <a:r>
              <a:rPr lang="fr-FR" sz="1800" dirty="0">
                <a:solidFill>
                  <a:srgbClr val="FFFF99"/>
                </a:solidFill>
                <a:latin typeface="Verdana" pitchFamily="34" charset="0"/>
              </a:rPr>
              <a:t>…or </a:t>
            </a:r>
            <a:r>
              <a:rPr lang="fr-FR" sz="1800" dirty="0" err="1">
                <a:solidFill>
                  <a:srgbClr val="FFFF99"/>
                </a:solidFill>
                <a:latin typeface="Verdana" pitchFamily="34" charset="0"/>
              </a:rPr>
              <a:t>detection</a:t>
            </a:r>
            <a:r>
              <a:rPr lang="fr-FR" sz="1800" dirty="0">
                <a:solidFill>
                  <a:srgbClr val="FFFF99"/>
                </a:solidFill>
                <a:latin typeface="Verdana" pitchFamily="34" charset="0"/>
              </a:rPr>
              <a:t>/non-</a:t>
            </a:r>
            <a:r>
              <a:rPr lang="fr-FR" sz="1800" dirty="0" err="1">
                <a:solidFill>
                  <a:srgbClr val="FFFF99"/>
                </a:solidFill>
                <a:latin typeface="Verdana" pitchFamily="34" charset="0"/>
              </a:rPr>
              <a:t>detection</a:t>
            </a:r>
            <a:r>
              <a:rPr lang="fr-FR" sz="1800" dirty="0">
                <a:solidFill>
                  <a:srgbClr val="FFFF99"/>
                </a:solidFill>
                <a:latin typeface="Verdana" pitchFamily="34" charset="0"/>
              </a:rPr>
              <a:t> </a:t>
            </a:r>
          </a:p>
          <a:p>
            <a:pPr marL="57150" indent="0" algn="r">
              <a:buNone/>
            </a:pPr>
            <a:endParaRPr lang="fr-FR" sz="1600" dirty="0">
              <a:solidFill>
                <a:srgbClr val="FFCC00"/>
              </a:solidFill>
              <a:latin typeface="Verdana" pitchFamily="34" charset="0"/>
            </a:endParaRPr>
          </a:p>
          <a:p>
            <a:pPr marL="57150" indent="0" algn="r">
              <a:buNone/>
            </a:pPr>
            <a:endParaRPr lang="fr-FR" sz="1600" dirty="0">
              <a:solidFill>
                <a:srgbClr val="FFCC00"/>
              </a:solidFill>
              <a:latin typeface="Verdana" pitchFamily="34" charset="0"/>
            </a:endParaRPr>
          </a:p>
          <a:p>
            <a:pPr marL="57150" indent="0" algn="r">
              <a:buNone/>
            </a:pPr>
            <a:r>
              <a:rPr lang="fr-FR" sz="1600" dirty="0">
                <a:solidFill>
                  <a:srgbClr val="FFCC00"/>
                </a:solidFill>
                <a:latin typeface="Verdana" pitchFamily="34" charset="0"/>
              </a:rPr>
              <a:t>=&gt; </a:t>
            </a:r>
            <a:r>
              <a:rPr lang="fr-FR" sz="1600" dirty="0" err="1">
                <a:solidFill>
                  <a:srgbClr val="FFCC00"/>
                </a:solidFill>
                <a:latin typeface="Verdana" pitchFamily="34" charset="0"/>
              </a:rPr>
              <a:t>probability</a:t>
            </a:r>
            <a:r>
              <a:rPr lang="fr-FR" sz="1600" dirty="0">
                <a:solidFill>
                  <a:srgbClr val="FFCC00"/>
                </a:solidFill>
                <a:latin typeface="Verdana" pitchFamily="34" charset="0"/>
              </a:rPr>
              <a:t> of </a:t>
            </a:r>
            <a:r>
              <a:rPr lang="fr-FR" sz="1600" dirty="0" err="1">
                <a:solidFill>
                  <a:srgbClr val="FFCC00"/>
                </a:solidFill>
                <a:latin typeface="Verdana" pitchFamily="34" charset="0"/>
              </a:rPr>
              <a:t>presence</a:t>
            </a:r>
            <a:r>
              <a:rPr lang="fr-FR" sz="1600" dirty="0">
                <a:solidFill>
                  <a:srgbClr val="FFCC00"/>
                </a:solidFill>
                <a:latin typeface="Verdana" pitchFamily="34" charset="0"/>
              </a:rPr>
              <a:t> / </a:t>
            </a:r>
            <a:r>
              <a:rPr lang="fr-FR" sz="1600" dirty="0" err="1">
                <a:solidFill>
                  <a:srgbClr val="FFCC00"/>
                </a:solidFill>
                <a:latin typeface="Verdana" pitchFamily="34" charset="0"/>
              </a:rPr>
              <a:t>occupancy</a:t>
            </a:r>
            <a:r>
              <a:rPr lang="fr-FR" sz="1600" dirty="0">
                <a:solidFill>
                  <a:srgbClr val="FFCC00"/>
                </a:solidFill>
                <a:latin typeface="Verdana" pitchFamily="34" charset="0"/>
              </a:rPr>
              <a:t> / </a:t>
            </a:r>
            <a:r>
              <a:rPr lang="fr-FR" sz="1600" dirty="0" err="1">
                <a:solidFill>
                  <a:srgbClr val="FFCC00"/>
                </a:solidFill>
                <a:latin typeface="Verdana" pitchFamily="34" charset="0"/>
              </a:rPr>
              <a:t>detection</a:t>
            </a:r>
            <a:r>
              <a:rPr lang="fr-FR" sz="1600" dirty="0">
                <a:solidFill>
                  <a:srgbClr val="FFCC00"/>
                </a:solidFill>
                <a:latin typeface="Verdana" pitchFamily="34" charset="0"/>
              </a:rPr>
              <a:t> / observation</a:t>
            </a:r>
          </a:p>
          <a:p>
            <a:pPr marL="457200" lvl="1" indent="0" algn="r">
              <a:buNone/>
            </a:pPr>
            <a:endParaRPr lang="fr-FR" sz="1800" dirty="0">
              <a:solidFill>
                <a:srgbClr val="FFFF99"/>
              </a:solidFill>
              <a:latin typeface="Verdana" pitchFamily="34" charset="0"/>
            </a:endParaRPr>
          </a:p>
          <a:p>
            <a:pPr marL="457200" lvl="1" indent="0" algn="r">
              <a:buNone/>
            </a:pPr>
            <a:endParaRPr lang="fr-FR" sz="1800" dirty="0">
              <a:solidFill>
                <a:srgbClr val="FFCC00"/>
              </a:solidFill>
              <a:latin typeface="Verdana" pitchFamily="34" charset="0"/>
            </a:endParaRPr>
          </a:p>
          <a:p>
            <a:pPr marL="457200" lvl="1" indent="0" algn="r">
              <a:buNone/>
            </a:pPr>
            <a:endParaRPr lang="fr-FR" sz="1800" dirty="0">
              <a:solidFill>
                <a:srgbClr val="FFFF99"/>
              </a:solidFill>
              <a:latin typeface="Verdana" pitchFamily="34" charset="0"/>
            </a:endParaRPr>
          </a:p>
          <a:p>
            <a:pPr>
              <a:buFontTx/>
              <a:buNone/>
            </a:pPr>
            <a:r>
              <a:rPr lang="fr-FR" sz="1800" dirty="0">
                <a:solidFill>
                  <a:srgbClr val="FFFF99"/>
                </a:solidFill>
                <a:latin typeface="Verdana" pitchFamily="34" charset="0"/>
              </a:rPr>
              <a:t> </a:t>
            </a:r>
          </a:p>
          <a:p>
            <a:pPr>
              <a:buFontTx/>
              <a:buNone/>
            </a:pPr>
            <a:endParaRPr lang="fr-FR" sz="2400" dirty="0">
              <a:solidFill>
                <a:srgbClr val="FFFF99"/>
              </a:solidFill>
              <a:latin typeface="Verdana" pitchFamily="34" charset="0"/>
            </a:endParaRPr>
          </a:p>
        </p:txBody>
      </p:sp>
    </p:spTree>
    <p:extLst>
      <p:ext uri="{BB962C8B-B14F-4D97-AF65-F5344CB8AC3E}">
        <p14:creationId xmlns:p14="http://schemas.microsoft.com/office/powerpoint/2010/main" val="2040558549"/>
      </p:ext>
    </p:extLst>
  </p:cSld>
  <p:clrMapOvr>
    <a:masterClrMapping/>
  </p:clrMapOvr>
</p:sld>
</file>

<file path=ppt/theme/theme1.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Lasiommata megera for Philippe</Template>
  <TotalTime>10386</TotalTime>
  <Words>2581</Words>
  <Application>Microsoft Office PowerPoint</Application>
  <PresentationFormat>Affichage à l'écran (4:3)</PresentationFormat>
  <Paragraphs>291</Paragraphs>
  <Slides>25</Slides>
  <Notes>25</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25</vt:i4>
      </vt:variant>
    </vt:vector>
  </HeadingPairs>
  <TitlesOfParts>
    <vt:vector size="33" baseType="lpstr">
      <vt:lpstr>AdvPSNCS-I</vt:lpstr>
      <vt:lpstr>Calibri</vt:lpstr>
      <vt:lpstr>Comic Sans MS</vt:lpstr>
      <vt:lpstr>Symbol</vt:lpstr>
      <vt:lpstr>Times New Roman</vt:lpstr>
      <vt:lpstr>Verdana</vt:lpstr>
      <vt:lpstr>Wingdings</vt:lpstr>
      <vt:lpstr>Thème Office</vt:lpstr>
      <vt:lpstr>Présentation PowerPoint</vt:lpstr>
      <vt:lpstr>Plan</vt:lpstr>
      <vt:lpstr>Introduction</vt:lpstr>
      <vt:lpstr>Introduction</vt:lpstr>
      <vt:lpstr>Introduction</vt:lpstr>
      <vt:lpstr>Use of standardized data</vt:lpstr>
      <vt:lpstr>Use of standardized data</vt:lpstr>
      <vt:lpstr>Use of opportunistic data</vt:lpstr>
      <vt:lpstr>Use of opportunistic data</vt:lpstr>
      <vt:lpstr>Use of opportunistic data</vt:lpstr>
      <vt:lpstr>Use of opportunistic data</vt:lpstr>
      <vt:lpstr>Use of opportunistic data</vt:lpstr>
      <vt:lpstr>Use of opportunistic data</vt:lpstr>
      <vt:lpstr>Présentation PowerPoint</vt:lpstr>
      <vt:lpstr>Use of opportunistic data</vt:lpstr>
      <vt:lpstr>Use of opportunistic data</vt:lpstr>
      <vt:lpstr>Use of opportunistic data</vt:lpstr>
      <vt:lpstr>Use of opportunistic data</vt:lpstr>
      <vt:lpstr>Use of opportunistic data</vt:lpstr>
      <vt:lpstr>Use of opportunistic data</vt:lpstr>
      <vt:lpstr>Use of opportunistic data</vt:lpstr>
      <vt:lpstr>Use of opportunistic data</vt:lpstr>
      <vt:lpstr>Présentation PowerPoint</vt:lpstr>
      <vt:lpstr>Présentation PowerPoint</vt:lpstr>
      <vt:lpstr>Présentation PowerPoint</vt:lpstr>
    </vt:vector>
  </TitlesOfParts>
  <Company>M.R.W.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Aucun titre de diapositive</dc:title>
  <dc:creator>GOFFART</dc:creator>
  <cp:lastModifiedBy>DEROCHETTE Luc</cp:lastModifiedBy>
  <cp:revision>757</cp:revision>
  <cp:lastPrinted>2012-01-23T08:38:46Z</cp:lastPrinted>
  <dcterms:created xsi:type="dcterms:W3CDTF">2012-01-13T14:37:08Z</dcterms:created>
  <dcterms:modified xsi:type="dcterms:W3CDTF">2024-03-18T19:46:16Z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7a477d1-147d-4e34-b5e3-7b26d2f44870_Enabled">
    <vt:lpwstr>true</vt:lpwstr>
  </property>
  <property fmtid="{D5CDD505-2E9C-101B-9397-08002B2CF9AE}" pid="3" name="MSIP_Label_97a477d1-147d-4e34-b5e3-7b26d2f44870_SetDate">
    <vt:lpwstr>2024-03-08T09:45:24Z</vt:lpwstr>
  </property>
  <property fmtid="{D5CDD505-2E9C-101B-9397-08002B2CF9AE}" pid="4" name="MSIP_Label_97a477d1-147d-4e34-b5e3-7b26d2f44870_Method">
    <vt:lpwstr>Standard</vt:lpwstr>
  </property>
  <property fmtid="{D5CDD505-2E9C-101B-9397-08002B2CF9AE}" pid="5" name="MSIP_Label_97a477d1-147d-4e34-b5e3-7b26d2f44870_Name">
    <vt:lpwstr>97a477d1-147d-4e34-b5e3-7b26d2f44870</vt:lpwstr>
  </property>
  <property fmtid="{D5CDD505-2E9C-101B-9397-08002B2CF9AE}" pid="6" name="MSIP_Label_97a477d1-147d-4e34-b5e3-7b26d2f44870_SiteId">
    <vt:lpwstr>1f816a84-7aa6-4a56-b22a-7b3452fa8681</vt:lpwstr>
  </property>
  <property fmtid="{D5CDD505-2E9C-101B-9397-08002B2CF9AE}" pid="7" name="MSIP_Label_97a477d1-147d-4e34-b5e3-7b26d2f44870_ActionId">
    <vt:lpwstr>5f9b9f4d-e3a9-4024-86d7-7bbe9f681a75</vt:lpwstr>
  </property>
  <property fmtid="{D5CDD505-2E9C-101B-9397-08002B2CF9AE}" pid="8" name="MSIP_Label_97a477d1-147d-4e34-b5e3-7b26d2f44870_ContentBits">
    <vt:lpwstr>0</vt:lpwstr>
  </property>
</Properties>
</file>