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4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5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6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4" r:id="rId2"/>
    <p:sldId id="884" r:id="rId3"/>
    <p:sldId id="885" r:id="rId4"/>
    <p:sldId id="963" r:id="rId5"/>
    <p:sldId id="525" r:id="rId6"/>
    <p:sldId id="1022" r:id="rId7"/>
    <p:sldId id="888" r:id="rId8"/>
    <p:sldId id="889" r:id="rId9"/>
    <p:sldId id="1070" r:id="rId1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8900"/>
    <a:srgbClr val="FF9900"/>
    <a:srgbClr val="C00000"/>
    <a:srgbClr val="006600"/>
    <a:srgbClr val="FFFFFF"/>
    <a:srgbClr val="FFFFCC"/>
    <a:srgbClr val="0070C0"/>
    <a:srgbClr val="FF0000"/>
    <a:srgbClr val="DA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BDCAD9-224C-4A89-8DC3-7677C88B1958}" v="274" dt="2024-03-13T12:39:59.918"/>
    <p1510:client id="{C7F2D2A5-A654-4D83-AF57-660E09703917}" v="2" dt="2024-03-13T14:23:42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86642" autoAdjust="0"/>
  </p:normalViewPr>
  <p:slideViewPr>
    <p:cSldViewPr snapToGrid="0">
      <p:cViewPr varScale="1">
        <p:scale>
          <a:sx n="94" d="100"/>
          <a:sy n="94" d="100"/>
        </p:scale>
        <p:origin x="16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DDA6BC95-665B-40CC-B01C-72FBE9DEE01C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3AD9E37A-59A7-43B5-A671-FA05461B23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72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9E37A-59A7-43B5-A671-FA05461B238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033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Natagriwal en quelques mots.</a:t>
            </a:r>
            <a:r>
              <a:rPr lang="fr-BE" baseline="0" dirty="0"/>
              <a:t> </a:t>
            </a:r>
          </a:p>
          <a:p>
            <a:r>
              <a:rPr lang="fr-BE" dirty="0"/>
              <a:t>Asbl créée</a:t>
            </a:r>
            <a:r>
              <a:rPr lang="fr-BE" baseline="0" dirty="0"/>
              <a:t> en 2012 qui regroupe les conseillers MAE et les conseillers N2000 en une seule et même structure financée par la Wallonie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9E37A-59A7-43B5-A671-FA05461B238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866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LU" dirty="0"/>
              <a:t>Demandez si les participants savent ce que sont les MAEC.</a:t>
            </a:r>
          </a:p>
          <a:p>
            <a:r>
              <a:rPr lang="fr-LU" dirty="0"/>
              <a:t>Pratiques agricoles volontaires qui contribuent à la protection de l’environnement et la conservation de la nature.</a:t>
            </a:r>
            <a:r>
              <a:rPr lang="fr-LU" baseline="0" dirty="0"/>
              <a:t> </a:t>
            </a:r>
            <a:r>
              <a:rPr lang="fr-LU" dirty="0"/>
              <a:t>Contrat de 5 ans. Les</a:t>
            </a:r>
            <a:r>
              <a:rPr lang="fr-LU" baseline="0" dirty="0"/>
              <a:t> agriculteurs touchent des subventions.</a:t>
            </a:r>
          </a:p>
          <a:p>
            <a:r>
              <a:rPr lang="fr-LU" baseline="0" dirty="0"/>
              <a:t>Pratiques à faibles niveaux d’intrants, gestion extensive des prairies, aménagement pour la biodiversité, etc.</a:t>
            </a:r>
            <a:endParaRPr lang="fr-LU" dirty="0"/>
          </a:p>
          <a:p>
            <a:r>
              <a:rPr lang="fr-LU" dirty="0"/>
              <a:t>Encadrement des méthodes ciblées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9E37A-59A7-43B5-A671-FA05461B238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587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LU" dirty="0"/>
              <a:t>Une de nos missions principales = information sur N2000</a:t>
            </a:r>
          </a:p>
          <a:p>
            <a:r>
              <a:rPr lang="fr-LU" dirty="0"/>
              <a:t>Information vers les agriculteurs, les forestiers, les propriétaires publics et privés</a:t>
            </a:r>
          </a:p>
          <a:p>
            <a:r>
              <a:rPr lang="fr-LU" dirty="0"/>
              <a:t>Production d’outils de com = vulgarisation de la législation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9E37A-59A7-43B5-A671-FA05461B238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587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L’équipe est également composée</a:t>
            </a:r>
            <a:r>
              <a:rPr lang="fr-BE" baseline="0" dirty="0"/>
              <a:t> de</a:t>
            </a:r>
            <a:r>
              <a:rPr lang="fr-BE" dirty="0"/>
              <a:t> scientifiques responsables du suivi de terrain,</a:t>
            </a:r>
            <a:r>
              <a:rPr lang="fr-BE" baseline="0" dirty="0"/>
              <a:t> mais aussi de </a:t>
            </a:r>
            <a:r>
              <a:rPr lang="fr-BE" dirty="0"/>
              <a:t>répondre scientifiquement aux questions</a:t>
            </a:r>
            <a:r>
              <a:rPr lang="fr-BE" baseline="0" dirty="0"/>
              <a:t> posées par les agriculteurs et les conseillers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E2E23A-8D4C-4EB0-BDD3-E9662CFE5303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210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Terrae</a:t>
            </a:r>
            <a:r>
              <a:rPr lang="fr-FR" dirty="0"/>
              <a:t>: How to use </a:t>
            </a:r>
            <a:r>
              <a:rPr lang="fr-FR" dirty="0" err="1"/>
              <a:t>auxilary</a:t>
            </a:r>
            <a:r>
              <a:rPr lang="fr-FR" dirty="0"/>
              <a:t> </a:t>
            </a:r>
            <a:r>
              <a:rPr lang="fr-FR" dirty="0" err="1"/>
              <a:t>insects</a:t>
            </a:r>
            <a:r>
              <a:rPr lang="fr-FR" dirty="0"/>
              <a:t> in agriculture</a:t>
            </a:r>
          </a:p>
          <a:p>
            <a:endParaRPr lang="fr-FR" dirty="0"/>
          </a:p>
          <a:p>
            <a:r>
              <a:rPr lang="fr-FR" dirty="0"/>
              <a:t>B4B :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9E37A-59A7-43B5-A671-FA05461B238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387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9E37A-59A7-43B5-A671-FA05461B238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49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04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8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56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87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31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7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127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53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69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58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52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06E0A-16E6-42A0-8B8C-31595E8307BE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CEB31-0A18-4C18-8300-9BD94FD7A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08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1.jpeg"/><Relationship Id="rId26" Type="http://schemas.openxmlformats.org/officeDocument/2006/relationships/image" Target="../media/image9.jpeg"/><Relationship Id="rId3" Type="http://schemas.openxmlformats.org/officeDocument/2006/relationships/tags" Target="../tags/tag3.xml"/><Relationship Id="rId21" Type="http://schemas.openxmlformats.org/officeDocument/2006/relationships/image" Target="../media/image4.gif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1.xml"/><Relationship Id="rId25" Type="http://schemas.openxmlformats.org/officeDocument/2006/relationships/image" Target="../media/image8.jpeg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3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7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6.jpeg"/><Relationship Id="rId10" Type="http://schemas.openxmlformats.org/officeDocument/2006/relationships/tags" Target="../tags/tag10.xml"/><Relationship Id="rId19" Type="http://schemas.openxmlformats.org/officeDocument/2006/relationships/image" Target="../media/image2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2.jpeg"/><Relationship Id="rId18" Type="http://schemas.openxmlformats.org/officeDocument/2006/relationships/image" Target="../media/image11.jpe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1.jpeg"/><Relationship Id="rId17" Type="http://schemas.openxmlformats.org/officeDocument/2006/relationships/image" Target="../media/image10.jpeg"/><Relationship Id="rId2" Type="http://schemas.openxmlformats.org/officeDocument/2006/relationships/tags" Target="../tags/tag17.xml"/><Relationship Id="rId16" Type="http://schemas.openxmlformats.org/officeDocument/2006/relationships/image" Target="../media/image6.jpe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2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.gif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5.jpe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image" Target="../media/image14.jpeg"/><Relationship Id="rId2" Type="http://schemas.openxmlformats.org/officeDocument/2006/relationships/tags" Target="../tags/tag26.xml"/><Relationship Id="rId16" Type="http://schemas.openxmlformats.org/officeDocument/2006/relationships/image" Target="../media/image13.jpe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image" Target="../media/image12.jpeg"/><Relationship Id="rId10" Type="http://schemas.openxmlformats.org/officeDocument/2006/relationships/tags" Target="../tags/tag34.xml"/><Relationship Id="rId19" Type="http://schemas.openxmlformats.org/officeDocument/2006/relationships/image" Target="../media/image16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image" Target="../media/image19.jpeg"/><Relationship Id="rId3" Type="http://schemas.openxmlformats.org/officeDocument/2006/relationships/tags" Target="../tags/tag39.xml"/><Relationship Id="rId21" Type="http://schemas.openxmlformats.org/officeDocument/2006/relationships/tags" Target="../tags/tag57.xml"/><Relationship Id="rId34" Type="http://schemas.openxmlformats.org/officeDocument/2006/relationships/image" Target="../media/image27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image" Target="../media/image18.jpeg"/><Relationship Id="rId33" Type="http://schemas.openxmlformats.org/officeDocument/2006/relationships/image" Target="../media/image26.png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29" Type="http://schemas.openxmlformats.org/officeDocument/2006/relationships/image" Target="../media/image22.jpe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17.jpeg"/><Relationship Id="rId32" Type="http://schemas.openxmlformats.org/officeDocument/2006/relationships/image" Target="../media/image25.jpe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notesSlide" Target="../notesSlides/notesSlide4.xml"/><Relationship Id="rId28" Type="http://schemas.openxmlformats.org/officeDocument/2006/relationships/image" Target="../media/image21.gif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image" Target="../media/image24.jpe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20.jpeg"/><Relationship Id="rId30" Type="http://schemas.openxmlformats.org/officeDocument/2006/relationships/image" Target="../media/image23.jpeg"/><Relationship Id="rId35" Type="http://schemas.openxmlformats.org/officeDocument/2006/relationships/image" Target="../media/image28.png"/><Relationship Id="rId8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image" Target="../media/image30.jpeg"/><Relationship Id="rId3" Type="http://schemas.openxmlformats.org/officeDocument/2006/relationships/tags" Target="../tags/tag60.xml"/><Relationship Id="rId21" Type="http://schemas.openxmlformats.org/officeDocument/2006/relationships/image" Target="../media/image33.jpeg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image" Target="../media/image29.jpeg"/><Relationship Id="rId2" Type="http://schemas.openxmlformats.org/officeDocument/2006/relationships/tags" Target="../tags/tag5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2.jpe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image" Target="../media/image36.png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image" Target="../media/image35.jpeg"/><Relationship Id="rId10" Type="http://schemas.openxmlformats.org/officeDocument/2006/relationships/tags" Target="../tags/tag67.xml"/><Relationship Id="rId19" Type="http://schemas.openxmlformats.org/officeDocument/2006/relationships/image" Target="../media/image31.jpe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32.jpe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31.jpeg"/><Relationship Id="rId17" Type="http://schemas.openxmlformats.org/officeDocument/2006/relationships/image" Target="../media/image40.jpeg"/><Relationship Id="rId2" Type="http://schemas.openxmlformats.org/officeDocument/2006/relationships/tags" Target="../tags/tag74.xml"/><Relationship Id="rId16" Type="http://schemas.openxmlformats.org/officeDocument/2006/relationships/image" Target="../media/image39.jpe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15" Type="http://schemas.openxmlformats.org/officeDocument/2006/relationships/image" Target="../media/image38.png"/><Relationship Id="rId10" Type="http://schemas.openxmlformats.org/officeDocument/2006/relationships/tags" Target="../tags/tag82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3.jpeg"/><Relationship Id="rId3" Type="http://schemas.openxmlformats.org/officeDocument/2006/relationships/tags" Target="../tags/tag85.xml"/><Relationship Id="rId21" Type="http://schemas.openxmlformats.org/officeDocument/2006/relationships/image" Target="../media/image46.jpe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image" Target="../media/image42.jpeg"/><Relationship Id="rId2" Type="http://schemas.openxmlformats.org/officeDocument/2006/relationships/tags" Target="../tags/tag84.xml"/><Relationship Id="rId16" Type="http://schemas.openxmlformats.org/officeDocument/2006/relationships/image" Target="../media/image6.jpeg"/><Relationship Id="rId20" Type="http://schemas.openxmlformats.org/officeDocument/2006/relationships/image" Target="../media/image45.jpe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image" Target="../media/image41.jpeg"/><Relationship Id="rId10" Type="http://schemas.openxmlformats.org/officeDocument/2006/relationships/tags" Target="../tags/tag92.xml"/><Relationship Id="rId19" Type="http://schemas.openxmlformats.org/officeDocument/2006/relationships/image" Target="../media/image44.jpeg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notesSlide" Target="../notesSlides/notesSlide5.xml"/><Relationship Id="rId22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image" Target="../media/image42.jpeg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6.jpeg"/><Relationship Id="rId2" Type="http://schemas.openxmlformats.org/officeDocument/2006/relationships/tags" Target="../tags/tag96.xml"/><Relationship Id="rId16" Type="http://schemas.openxmlformats.org/officeDocument/2006/relationships/image" Target="../media/image50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99.xml"/><Relationship Id="rId15" Type="http://schemas.openxmlformats.org/officeDocument/2006/relationships/image" Target="../media/image49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image" Target="../media/image6.jpeg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openxmlformats.org/officeDocument/2006/relationships/image" Target="../media/image51.emf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108.xml"/><Relationship Id="rId15" Type="http://schemas.openxmlformats.org/officeDocument/2006/relationships/image" Target="../media/image52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1" y="1204072"/>
            <a:ext cx="1280552" cy="9581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63" b="6648"/>
          <a:stretch/>
        </p:blipFill>
        <p:spPr>
          <a:xfrm>
            <a:off x="112021" y="131935"/>
            <a:ext cx="1267898" cy="9482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12" y="4752051"/>
            <a:ext cx="1270206" cy="950434"/>
          </a:xfrm>
          <a:prstGeom prst="rect">
            <a:avLst/>
          </a:prstGeom>
        </p:spPr>
      </p:pic>
      <p:sp>
        <p:nvSpPr>
          <p:cNvPr id="20" name="Rectangle 19"/>
          <p:cNvSpPr/>
          <p:nvPr>
            <p:custDataLst>
              <p:tags r:id="rId4"/>
            </p:custDataLst>
          </p:nvPr>
        </p:nvSpPr>
        <p:spPr>
          <a:xfrm>
            <a:off x="1595707" y="1228185"/>
            <a:ext cx="7379493" cy="4997107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4" name="Imag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972" y="135271"/>
            <a:ext cx="1168386" cy="85279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9" y="2409913"/>
            <a:ext cx="1264089" cy="945698"/>
          </a:xfrm>
          <a:prstGeom prst="rect">
            <a:avLst/>
          </a:prstGeom>
        </p:spPr>
      </p:pic>
      <p:sp>
        <p:nvSpPr>
          <p:cNvPr id="25" name="Rectangle 24"/>
          <p:cNvSpPr/>
          <p:nvPr>
            <p:custDataLst>
              <p:tags r:id="rId7"/>
            </p:custDataLst>
          </p:nvPr>
        </p:nvSpPr>
        <p:spPr>
          <a:xfrm>
            <a:off x="1570307" y="1066865"/>
            <a:ext cx="7430292" cy="84689"/>
          </a:xfrm>
          <a:prstGeom prst="rect">
            <a:avLst/>
          </a:prstGeom>
          <a:solidFill>
            <a:srgbClr val="411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5" name="Groupe 4"/>
          <p:cNvGrpSpPr/>
          <p:nvPr>
            <p:custDataLst>
              <p:tags r:id="rId8"/>
            </p:custDataLst>
          </p:nvPr>
        </p:nvGrpSpPr>
        <p:grpSpPr>
          <a:xfrm>
            <a:off x="1287159" y="6475830"/>
            <a:ext cx="7717141" cy="285967"/>
            <a:chOff x="1287159" y="6475830"/>
            <a:chExt cx="7717141" cy="28596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62" t="557" r="13038"/>
            <a:stretch/>
          </p:blipFill>
          <p:spPr>
            <a:xfrm>
              <a:off x="1300163" y="6475830"/>
              <a:ext cx="7704137" cy="285967"/>
            </a:xfrm>
            <a:prstGeom prst="rect">
              <a:avLst/>
            </a:prstGeom>
          </p:spPr>
        </p:pic>
        <p:sp>
          <p:nvSpPr>
            <p:cNvPr id="6" name="Forme libre 5"/>
            <p:cNvSpPr/>
            <p:nvPr/>
          </p:nvSpPr>
          <p:spPr>
            <a:xfrm>
              <a:off x="1287159" y="6550560"/>
              <a:ext cx="247429" cy="211237"/>
            </a:xfrm>
            <a:custGeom>
              <a:avLst/>
              <a:gdLst>
                <a:gd name="connsiteX0" fmla="*/ 0 w 288471"/>
                <a:gd name="connsiteY0" fmla="*/ 0 h 266700"/>
                <a:gd name="connsiteX1" fmla="*/ 5443 w 288471"/>
                <a:gd name="connsiteY1" fmla="*/ 266700 h 266700"/>
                <a:gd name="connsiteX2" fmla="*/ 239485 w 288471"/>
                <a:gd name="connsiteY2" fmla="*/ 266700 h 266700"/>
                <a:gd name="connsiteX3" fmla="*/ 288471 w 288471"/>
                <a:gd name="connsiteY3" fmla="*/ 0 h 266700"/>
                <a:gd name="connsiteX4" fmla="*/ 0 w 288471"/>
                <a:gd name="connsiteY4" fmla="*/ 0 h 266700"/>
                <a:gd name="connsiteX0" fmla="*/ 0 w 300648"/>
                <a:gd name="connsiteY0" fmla="*/ 0 h 266700"/>
                <a:gd name="connsiteX1" fmla="*/ 5443 w 300648"/>
                <a:gd name="connsiteY1" fmla="*/ 266700 h 266700"/>
                <a:gd name="connsiteX2" fmla="*/ 239485 w 300648"/>
                <a:gd name="connsiteY2" fmla="*/ 266700 h 266700"/>
                <a:gd name="connsiteX3" fmla="*/ 300648 w 300648"/>
                <a:gd name="connsiteY3" fmla="*/ 0 h 266700"/>
                <a:gd name="connsiteX4" fmla="*/ 0 w 300648"/>
                <a:gd name="connsiteY4" fmla="*/ 0 h 266700"/>
                <a:gd name="connsiteX0" fmla="*/ 9394 w 310042"/>
                <a:gd name="connsiteY0" fmla="*/ 0 h 271861"/>
                <a:gd name="connsiteX1" fmla="*/ 0 w 310042"/>
                <a:gd name="connsiteY1" fmla="*/ 271861 h 271861"/>
                <a:gd name="connsiteX2" fmla="*/ 248879 w 310042"/>
                <a:gd name="connsiteY2" fmla="*/ 266700 h 271861"/>
                <a:gd name="connsiteX3" fmla="*/ 310042 w 310042"/>
                <a:gd name="connsiteY3" fmla="*/ 0 h 271861"/>
                <a:gd name="connsiteX4" fmla="*/ 9394 w 310042"/>
                <a:gd name="connsiteY4" fmla="*/ 0 h 271861"/>
                <a:gd name="connsiteX0" fmla="*/ 9394 w 305097"/>
                <a:gd name="connsiteY0" fmla="*/ 0 h 271861"/>
                <a:gd name="connsiteX1" fmla="*/ 0 w 305097"/>
                <a:gd name="connsiteY1" fmla="*/ 271861 h 271861"/>
                <a:gd name="connsiteX2" fmla="*/ 248879 w 305097"/>
                <a:gd name="connsiteY2" fmla="*/ 266700 h 271861"/>
                <a:gd name="connsiteX3" fmla="*/ 305097 w 305097"/>
                <a:gd name="connsiteY3" fmla="*/ 0 h 271861"/>
                <a:gd name="connsiteX4" fmla="*/ 9394 w 305097"/>
                <a:gd name="connsiteY4" fmla="*/ 0 h 27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97" h="271861">
                  <a:moveTo>
                    <a:pt x="9394" y="0"/>
                  </a:moveTo>
                  <a:lnTo>
                    <a:pt x="0" y="271861"/>
                  </a:lnTo>
                  <a:lnTo>
                    <a:pt x="248879" y="266700"/>
                  </a:lnTo>
                  <a:lnTo>
                    <a:pt x="305097" y="0"/>
                  </a:lnTo>
                  <a:lnTo>
                    <a:pt x="9394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22" name="ZoneTexte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47147" y="5590254"/>
            <a:ext cx="48537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600" b="1" dirty="0">
                <a:latin typeface="Tahoma" pitchFamily="34" charset="0"/>
                <a:cs typeface="Tahoma" pitchFamily="34" charset="0"/>
              </a:rPr>
              <a:t>Arnaud Sepulchre– Natagriwal </a:t>
            </a:r>
            <a:r>
              <a:rPr lang="fr-BE" sz="1600" b="1" dirty="0" err="1">
                <a:latin typeface="Tahoma" pitchFamily="34" charset="0"/>
                <a:cs typeface="Tahoma" pitchFamily="34" charset="0"/>
              </a:rPr>
              <a:t>asbl</a:t>
            </a:r>
            <a:endParaRPr lang="fr-BE" sz="1600" b="1" dirty="0">
              <a:latin typeface="Tahoma" pitchFamily="34" charset="0"/>
              <a:cs typeface="Tahoma" pitchFamily="34" charset="0"/>
            </a:endParaRPr>
          </a:p>
          <a:p>
            <a:r>
              <a:rPr lang="fr-BE" sz="1600" dirty="0">
                <a:latin typeface="Tahoma" pitchFamily="34" charset="0"/>
                <a:cs typeface="Tahoma" pitchFamily="34" charset="0"/>
              </a:rPr>
              <a:t>Natura 2000 Advisor and </a:t>
            </a:r>
            <a:r>
              <a:rPr lang="fr-BE" sz="1600" dirty="0" err="1">
                <a:latin typeface="Tahoma" pitchFamily="34" charset="0"/>
                <a:cs typeface="Tahoma" pitchFamily="34" charset="0"/>
              </a:rPr>
              <a:t>scientific</a:t>
            </a:r>
            <a:r>
              <a:rPr lang="fr-BE" sz="1600" dirty="0">
                <a:latin typeface="Tahoma" pitchFamily="34" charset="0"/>
                <a:cs typeface="Tahoma" pitchFamily="34" charset="0"/>
              </a:rPr>
              <a:t> support</a:t>
            </a:r>
            <a:endParaRPr lang="fr-FR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ZoneTexte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659735" y="5836475"/>
            <a:ext cx="12640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LU" sz="1600" dirty="0">
                <a:latin typeface="Tahoma" pitchFamily="34" charset="0"/>
                <a:cs typeface="Tahoma" pitchFamily="34" charset="0"/>
              </a:rPr>
              <a:t>19/03/2024</a:t>
            </a:r>
            <a:endParaRPr lang="fr-BE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ZoneTexte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68483" y="2602916"/>
            <a:ext cx="715527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Natagriwal: </a:t>
            </a:r>
          </a:p>
          <a:p>
            <a:pPr algn="ctr"/>
            <a:r>
              <a:rPr lang="fr-BE" sz="44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It </a:t>
            </a:r>
            <a:r>
              <a:rPr lang="fr-BE" sz="4400" b="1" dirty="0" err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is</a:t>
            </a:r>
            <a:r>
              <a:rPr lang="fr-BE" sz="44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fr-BE" sz="4400" b="1" dirty="0" err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our</a:t>
            </a:r>
            <a:r>
              <a:rPr lang="fr-BE" sz="44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nature to </a:t>
            </a:r>
            <a:r>
              <a:rPr lang="fr-BE" sz="4400" b="1" dirty="0" err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advise</a:t>
            </a:r>
            <a:r>
              <a:rPr lang="fr-BE" sz="44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sz="4400" b="1" dirty="0" err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you</a:t>
            </a:r>
            <a:r>
              <a:rPr lang="fr-FR" sz="4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BE" sz="44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12" y="3554119"/>
            <a:ext cx="1264025" cy="9480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12" y="5808400"/>
            <a:ext cx="1264025" cy="948019"/>
          </a:xfrm>
          <a:prstGeom prst="rect">
            <a:avLst/>
          </a:prstGeom>
        </p:spPr>
      </p:pic>
      <p:sp>
        <p:nvSpPr>
          <p:cNvPr id="23" name="ZoneTexte 2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595707" y="1411975"/>
            <a:ext cx="7328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ahoma" pitchFamily="34" charset="0"/>
                <a:cs typeface="Tahoma" pitchFamily="34" charset="0"/>
              </a:rPr>
              <a:t>Interreg </a:t>
            </a:r>
            <a:r>
              <a:rPr lang="en-US" sz="2400" b="1" dirty="0" err="1">
                <a:latin typeface="Tahoma" pitchFamily="34" charset="0"/>
                <a:cs typeface="Tahoma" pitchFamily="34" charset="0"/>
              </a:rPr>
              <a:t>CiBioGo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: Thematic Day</a:t>
            </a:r>
          </a:p>
        </p:txBody>
      </p:sp>
      <p:pic>
        <p:nvPicPr>
          <p:cNvPr id="9" name="Image 8" descr="Une image contenant poulet, oiseau, texte, conception&#10;&#10;Description générée automatiquement">
            <a:extLst>
              <a:ext uri="{FF2B5EF4-FFF2-40B4-BE49-F238E27FC236}">
                <a16:creationId xmlns:a16="http://schemas.microsoft.com/office/drawing/2014/main" id="{77CD759C-CBC1-6987-C512-5B029AD1DC4B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296" y="131411"/>
            <a:ext cx="625268" cy="8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5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1" y="1204072"/>
            <a:ext cx="1280552" cy="958175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63" b="6648"/>
          <a:stretch/>
        </p:blipFill>
        <p:spPr>
          <a:xfrm>
            <a:off x="112021" y="131935"/>
            <a:ext cx="1267898" cy="94820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12" y="4752051"/>
            <a:ext cx="1270206" cy="95043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9" y="2409913"/>
            <a:ext cx="1264089" cy="945698"/>
          </a:xfrm>
          <a:prstGeom prst="rect">
            <a:avLst/>
          </a:prstGeom>
        </p:spPr>
      </p:pic>
      <p:grpSp>
        <p:nvGrpSpPr>
          <p:cNvPr id="37" name="Groupe 36"/>
          <p:cNvGrpSpPr/>
          <p:nvPr>
            <p:custDataLst>
              <p:tags r:id="rId5"/>
            </p:custDataLst>
          </p:nvPr>
        </p:nvGrpSpPr>
        <p:grpSpPr>
          <a:xfrm>
            <a:off x="1287159" y="6475830"/>
            <a:ext cx="7717141" cy="285967"/>
            <a:chOff x="1287159" y="6475830"/>
            <a:chExt cx="7717141" cy="285967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62" t="557" r="13038"/>
            <a:stretch/>
          </p:blipFill>
          <p:spPr>
            <a:xfrm>
              <a:off x="1300163" y="6475830"/>
              <a:ext cx="7704137" cy="285967"/>
            </a:xfrm>
            <a:prstGeom prst="rect">
              <a:avLst/>
            </a:prstGeom>
          </p:spPr>
        </p:pic>
        <p:sp>
          <p:nvSpPr>
            <p:cNvPr id="39" name="Forme libre 38"/>
            <p:cNvSpPr/>
            <p:nvPr/>
          </p:nvSpPr>
          <p:spPr>
            <a:xfrm>
              <a:off x="1287159" y="6550560"/>
              <a:ext cx="247429" cy="211237"/>
            </a:xfrm>
            <a:custGeom>
              <a:avLst/>
              <a:gdLst>
                <a:gd name="connsiteX0" fmla="*/ 0 w 288471"/>
                <a:gd name="connsiteY0" fmla="*/ 0 h 266700"/>
                <a:gd name="connsiteX1" fmla="*/ 5443 w 288471"/>
                <a:gd name="connsiteY1" fmla="*/ 266700 h 266700"/>
                <a:gd name="connsiteX2" fmla="*/ 239485 w 288471"/>
                <a:gd name="connsiteY2" fmla="*/ 266700 h 266700"/>
                <a:gd name="connsiteX3" fmla="*/ 288471 w 288471"/>
                <a:gd name="connsiteY3" fmla="*/ 0 h 266700"/>
                <a:gd name="connsiteX4" fmla="*/ 0 w 288471"/>
                <a:gd name="connsiteY4" fmla="*/ 0 h 266700"/>
                <a:gd name="connsiteX0" fmla="*/ 0 w 300648"/>
                <a:gd name="connsiteY0" fmla="*/ 0 h 266700"/>
                <a:gd name="connsiteX1" fmla="*/ 5443 w 300648"/>
                <a:gd name="connsiteY1" fmla="*/ 266700 h 266700"/>
                <a:gd name="connsiteX2" fmla="*/ 239485 w 300648"/>
                <a:gd name="connsiteY2" fmla="*/ 266700 h 266700"/>
                <a:gd name="connsiteX3" fmla="*/ 300648 w 300648"/>
                <a:gd name="connsiteY3" fmla="*/ 0 h 266700"/>
                <a:gd name="connsiteX4" fmla="*/ 0 w 300648"/>
                <a:gd name="connsiteY4" fmla="*/ 0 h 266700"/>
                <a:gd name="connsiteX0" fmla="*/ 9394 w 310042"/>
                <a:gd name="connsiteY0" fmla="*/ 0 h 271861"/>
                <a:gd name="connsiteX1" fmla="*/ 0 w 310042"/>
                <a:gd name="connsiteY1" fmla="*/ 271861 h 271861"/>
                <a:gd name="connsiteX2" fmla="*/ 248879 w 310042"/>
                <a:gd name="connsiteY2" fmla="*/ 266700 h 271861"/>
                <a:gd name="connsiteX3" fmla="*/ 310042 w 310042"/>
                <a:gd name="connsiteY3" fmla="*/ 0 h 271861"/>
                <a:gd name="connsiteX4" fmla="*/ 9394 w 310042"/>
                <a:gd name="connsiteY4" fmla="*/ 0 h 271861"/>
                <a:gd name="connsiteX0" fmla="*/ 9394 w 305097"/>
                <a:gd name="connsiteY0" fmla="*/ 0 h 271861"/>
                <a:gd name="connsiteX1" fmla="*/ 0 w 305097"/>
                <a:gd name="connsiteY1" fmla="*/ 271861 h 271861"/>
                <a:gd name="connsiteX2" fmla="*/ 248879 w 305097"/>
                <a:gd name="connsiteY2" fmla="*/ 266700 h 271861"/>
                <a:gd name="connsiteX3" fmla="*/ 305097 w 305097"/>
                <a:gd name="connsiteY3" fmla="*/ 0 h 271861"/>
                <a:gd name="connsiteX4" fmla="*/ 9394 w 305097"/>
                <a:gd name="connsiteY4" fmla="*/ 0 h 27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97" h="271861">
                  <a:moveTo>
                    <a:pt x="9394" y="0"/>
                  </a:moveTo>
                  <a:lnTo>
                    <a:pt x="0" y="271861"/>
                  </a:lnTo>
                  <a:lnTo>
                    <a:pt x="248879" y="266700"/>
                  </a:lnTo>
                  <a:lnTo>
                    <a:pt x="305097" y="0"/>
                  </a:lnTo>
                  <a:lnTo>
                    <a:pt x="9394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pic>
        <p:nvPicPr>
          <p:cNvPr id="40" name="Image 3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6"/>
          <a:stretch/>
        </p:blipFill>
        <p:spPr>
          <a:xfrm>
            <a:off x="108345" y="3602678"/>
            <a:ext cx="1275034" cy="945698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9" y="5803312"/>
            <a:ext cx="1264089" cy="948066"/>
          </a:xfrm>
          <a:prstGeom prst="rect">
            <a:avLst/>
          </a:prstGeom>
        </p:spPr>
      </p:pic>
      <p:sp>
        <p:nvSpPr>
          <p:cNvPr id="30" name="Rectangle 29"/>
          <p:cNvSpPr/>
          <p:nvPr>
            <p:custDataLst>
              <p:tags r:id="rId8"/>
            </p:custDataLst>
          </p:nvPr>
        </p:nvSpPr>
        <p:spPr>
          <a:xfrm>
            <a:off x="1534589" y="165119"/>
            <a:ext cx="7379493" cy="5575465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4" name="Image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89" y="606874"/>
            <a:ext cx="6375062" cy="465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31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976" y="760679"/>
            <a:ext cx="2193231" cy="1644923"/>
          </a:xfrm>
          <a:prstGeom prst="rect">
            <a:avLst/>
          </a:prstGeom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908" y="741371"/>
            <a:ext cx="2226462" cy="166984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008" y="760134"/>
            <a:ext cx="2203200" cy="1652400"/>
          </a:xfrm>
          <a:prstGeom prst="rect">
            <a:avLst/>
          </a:prstGeom>
        </p:spPr>
      </p:pic>
      <p:sp>
        <p:nvSpPr>
          <p:cNvPr id="21" name="ZoneTexte 2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03440" y="2106390"/>
            <a:ext cx="2186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</a:t>
            </a:r>
            <a:r>
              <a:rPr lang="fr-BE" sz="14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atural</a:t>
            </a:r>
            <a:r>
              <a:rPr lang="fr-BE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meadow</a:t>
            </a:r>
            <a:endParaRPr lang="fr-BE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ZoneTexte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85782" y="2097825"/>
            <a:ext cx="28176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Conservation </a:t>
            </a:r>
            <a:r>
              <a:rPr lang="fr-FR" sz="14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headlands</a:t>
            </a:r>
            <a:endParaRPr lang="fr-BE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ZoneTexte 2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-24541" y="2501114"/>
            <a:ext cx="9183225" cy="1001556"/>
          </a:xfrm>
          <a:prstGeom prst="rect">
            <a:avLst/>
          </a:prstGeom>
          <a:solidFill>
            <a:srgbClr val="FFFF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954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Promotion and management of Agri-</a:t>
            </a:r>
            <a:r>
              <a:rPr lang="fr-BE" sz="2954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</a:t>
            </a:r>
            <a:r>
              <a:rPr lang="fr-BE" sz="2954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fr-BE" sz="2954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</a:t>
            </a:r>
            <a:r>
              <a:rPr lang="fr-BE" sz="2954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2954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Measures</a:t>
            </a:r>
            <a:r>
              <a:rPr lang="fr-BE" sz="2954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(AECM) </a:t>
            </a:r>
            <a:endParaRPr lang="fr-BE" sz="1846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ZoneTexte 2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06164" y="2104757"/>
            <a:ext cx="2186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</a:t>
            </a:r>
            <a:r>
              <a:rPr lang="fr-BE" sz="14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ield</a:t>
            </a:r>
            <a:r>
              <a:rPr lang="fr-BE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margins</a:t>
            </a:r>
            <a:endParaRPr lang="fr-BE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7" y="742732"/>
            <a:ext cx="2204247" cy="1653185"/>
          </a:xfrm>
          <a:prstGeom prst="rect">
            <a:avLst/>
          </a:prstGeom>
        </p:spPr>
      </p:pic>
      <p:sp>
        <p:nvSpPr>
          <p:cNvPr id="23" name="ZoneTexte 2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917" y="2088140"/>
            <a:ext cx="21755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fr-BE" sz="14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xpert</a:t>
            </a:r>
            <a:r>
              <a:rPr lang="fr-BE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advices</a:t>
            </a:r>
            <a:endParaRPr lang="fr-BE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>
            <p:custDataLst>
              <p:tags r:id="rId10"/>
            </p:custDataLst>
          </p:nvPr>
        </p:nvSpPr>
        <p:spPr>
          <a:xfrm>
            <a:off x="0" y="455613"/>
            <a:ext cx="9144000" cy="698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15" name="ZoneTexte 2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400" b="1" dirty="0">
                <a:latin typeface="Tahoma" pitchFamily="34" charset="0"/>
                <a:cs typeface="Tahoma" pitchFamily="34" charset="0"/>
              </a:rPr>
              <a:t>NATAGRIWAL     </a:t>
            </a:r>
            <a:r>
              <a:rPr lang="fr-BE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It </a:t>
            </a:r>
            <a:r>
              <a:rPr lang="fr-BE" b="1" i="1" dirty="0" err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is</a:t>
            </a:r>
            <a:r>
              <a:rPr lang="fr-BE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fr-BE" b="1" i="1" dirty="0" err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our</a:t>
            </a:r>
            <a:r>
              <a:rPr lang="fr-BE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nature to </a:t>
            </a:r>
            <a:r>
              <a:rPr lang="fr-BE" b="1" i="1" dirty="0" err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advise</a:t>
            </a:r>
            <a:r>
              <a:rPr lang="fr-BE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b="1" i="1" dirty="0" err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you</a:t>
            </a:r>
            <a:endParaRPr lang="fr-FR" b="1" i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99E883-1F5C-EE40-BE1D-F14D9195847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46434" y="3442289"/>
            <a:ext cx="7686074" cy="34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7"/>
    </mc:Choice>
    <mc:Fallback xmlns="">
      <p:transition spd="slow" advTm="597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803" y="711156"/>
            <a:ext cx="2118632" cy="158897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65"/>
          <a:stretch/>
        </p:blipFill>
        <p:spPr>
          <a:xfrm>
            <a:off x="0" y="706883"/>
            <a:ext cx="2374572" cy="1610553"/>
          </a:xfrm>
          <a:prstGeom prst="rect">
            <a:avLst/>
          </a:prstGeom>
        </p:spPr>
      </p:pic>
      <p:sp>
        <p:nvSpPr>
          <p:cNvPr id="23" name="ZoneTexte 2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642974"/>
            <a:ext cx="9144000" cy="546945"/>
          </a:xfrm>
          <a:prstGeom prst="rect">
            <a:avLst/>
          </a:prstGeom>
          <a:solidFill>
            <a:srgbClr val="FFFF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954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on Natura 2000</a:t>
            </a:r>
            <a:endParaRPr lang="fr-FR" sz="2954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37"/>
          <a:stretch/>
        </p:blipFill>
        <p:spPr>
          <a:xfrm>
            <a:off x="2430217" y="707103"/>
            <a:ext cx="2189936" cy="16103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1869"/>
            <a:ext cx="9144000" cy="29914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694" y="2419512"/>
            <a:ext cx="1265837" cy="89353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4" y="2419512"/>
            <a:ext cx="1277321" cy="9016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176" y="706883"/>
            <a:ext cx="2147404" cy="16105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9" y="4474291"/>
            <a:ext cx="1146916" cy="8579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9" y="5466315"/>
            <a:ext cx="1146916" cy="8601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9" y="3490700"/>
            <a:ext cx="1146916" cy="86018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ZoneTexte 2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0" y="1966823"/>
            <a:ext cx="2374572" cy="369332"/>
          </a:xfrm>
          <a:prstGeom prst="rect">
            <a:avLst/>
          </a:prstGeom>
          <a:solidFill>
            <a:srgbClr val="FFFF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dirty="0" err="1">
                <a:latin typeface="Tahoma" pitchFamily="34" charset="0"/>
                <a:cs typeface="Tahoma" pitchFamily="34" charset="0"/>
              </a:rPr>
              <a:t>Cartography</a:t>
            </a:r>
            <a:endParaRPr lang="fr-FR" i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ZoneTexte 2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13602" y="1954867"/>
            <a:ext cx="4415978" cy="381288"/>
          </a:xfrm>
          <a:prstGeom prst="rect">
            <a:avLst/>
          </a:prstGeom>
          <a:solidFill>
            <a:srgbClr val="FFFF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dirty="0">
                <a:latin typeface="Tahoma" pitchFamily="34" charset="0"/>
                <a:cs typeface="Tahoma" pitchFamily="34" charset="0"/>
              </a:rPr>
              <a:t>Conservation </a:t>
            </a:r>
            <a:r>
              <a:rPr lang="fr-BE" dirty="0" err="1">
                <a:latin typeface="Tahoma" pitchFamily="34" charset="0"/>
                <a:cs typeface="Tahoma" pitchFamily="34" charset="0"/>
              </a:rPr>
              <a:t>measures</a:t>
            </a:r>
            <a:endParaRPr lang="fr-BE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ZoneTexte 2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976803" y="1946341"/>
            <a:ext cx="2118632" cy="369332"/>
          </a:xfrm>
          <a:prstGeom prst="rect">
            <a:avLst/>
          </a:prstGeom>
          <a:solidFill>
            <a:srgbClr val="FFFF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dirty="0">
                <a:latin typeface="Tahoma" pitchFamily="34" charset="0"/>
                <a:cs typeface="Tahoma" pitchFamily="34" charset="0"/>
              </a:rPr>
              <a:t>Compensations</a:t>
            </a:r>
            <a:endParaRPr lang="fr-FR" i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Rectangle 26"/>
          <p:cNvSpPr/>
          <p:nvPr>
            <p:custDataLst>
              <p:tags r:id="rId15"/>
            </p:custDataLst>
          </p:nvPr>
        </p:nvSpPr>
        <p:spPr>
          <a:xfrm>
            <a:off x="0" y="455613"/>
            <a:ext cx="9144000" cy="698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28" name="ZoneTexte 2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400" b="1" dirty="0">
                <a:latin typeface="Tahoma" pitchFamily="34" charset="0"/>
                <a:cs typeface="Tahoma" pitchFamily="34" charset="0"/>
              </a:rPr>
              <a:t>NATAGRIWAL     </a:t>
            </a:r>
            <a:r>
              <a:rPr lang="en-US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It is in our nature to advise you</a:t>
            </a:r>
            <a:endParaRPr lang="fr-FR" b="1" i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EDC8622-9CDA-40F1-A812-45FCBC52FD72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4947397" y="4897591"/>
            <a:ext cx="4107873" cy="1951541"/>
            <a:chOff x="3807498" y="4770648"/>
            <a:chExt cx="4107873" cy="1951541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7ACB597-3789-47FE-B34D-C8AF4358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48852">
              <a:off x="6550078" y="4770648"/>
              <a:ext cx="1365293" cy="19441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7F225B2F-255B-4783-99F1-85CCCCA4A11D}"/>
                </a:ext>
              </a:extLst>
            </p:cNvPr>
            <p:cNvGrpSpPr/>
            <p:nvPr/>
          </p:nvGrpSpPr>
          <p:grpSpPr>
            <a:xfrm rot="20965206">
              <a:off x="3807498" y="4855373"/>
              <a:ext cx="2682035" cy="1866816"/>
              <a:chOff x="3807498" y="4855373"/>
              <a:chExt cx="2682035" cy="1866816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E622B747-0CFA-44B3-961A-05CFF21F34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000"/>
              <a:stretch/>
            </p:blipFill>
            <p:spPr>
              <a:xfrm rot="21233096">
                <a:off x="3807498" y="4855373"/>
                <a:ext cx="1307006" cy="18591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1BF64FF0-E4BC-47E2-B51D-3B94DCA24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03714">
                <a:off x="5209036" y="4859648"/>
                <a:ext cx="1280497" cy="18625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25" name="ZoneTexte 27">
            <a:extLst>
              <a:ext uri="{FF2B5EF4-FFF2-40B4-BE49-F238E27FC236}">
                <a16:creationId xmlns:a16="http://schemas.microsoft.com/office/drawing/2014/main" id="{F12CCDB0-C2EF-4006-AE6F-294720E1C1A6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225750" y="4088629"/>
            <a:ext cx="1934260" cy="400110"/>
          </a:xfrm>
          <a:prstGeom prst="rect">
            <a:avLst/>
          </a:prstGeom>
          <a:solidFill>
            <a:srgbClr val="FFFFCC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C87700"/>
                </a:solidFill>
                <a:latin typeface="Tahoma" pitchFamily="34" charset="0"/>
                <a:cs typeface="Tahoma" pitchFamily="34" charset="0"/>
              </a:rPr>
              <a:t>54 % public</a:t>
            </a:r>
            <a:endParaRPr lang="fr-FR" sz="2000" b="1" i="1" dirty="0">
              <a:solidFill>
                <a:srgbClr val="C877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ZoneTexte 27">
            <a:extLst>
              <a:ext uri="{FF2B5EF4-FFF2-40B4-BE49-F238E27FC236}">
                <a16:creationId xmlns:a16="http://schemas.microsoft.com/office/drawing/2014/main" id="{4D57A317-7C8E-41D0-94DF-C0A577D3E4E8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225749" y="3590769"/>
            <a:ext cx="1926256" cy="400110"/>
          </a:xfrm>
          <a:prstGeom prst="rect">
            <a:avLst/>
          </a:prstGeom>
          <a:solidFill>
            <a:srgbClr val="FFFFCC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46 % </a:t>
            </a:r>
            <a:r>
              <a:rPr lang="fr-BE" sz="2000" b="1" dirty="0" err="1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private</a:t>
            </a:r>
            <a:endParaRPr lang="fr-FR" sz="2000" b="1" i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7" name="ZoneTexte 27">
            <a:extLst>
              <a:ext uri="{FF2B5EF4-FFF2-40B4-BE49-F238E27FC236}">
                <a16:creationId xmlns:a16="http://schemas.microsoft.com/office/drawing/2014/main" id="{89345CD6-22F4-4A17-9A11-1B2BC59CDF2F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205989" y="5452849"/>
            <a:ext cx="2496884" cy="400110"/>
          </a:xfrm>
          <a:prstGeom prst="rect">
            <a:avLst/>
          </a:prstGeom>
          <a:solidFill>
            <a:srgbClr val="FFFFCC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BE" sz="2000" b="1" dirty="0">
                <a:latin typeface="Tahoma" pitchFamily="34" charset="0"/>
                <a:cs typeface="Tahoma" pitchFamily="34" charset="0"/>
              </a:rPr>
              <a:t>~ 4400 </a:t>
            </a:r>
            <a:r>
              <a:rPr lang="fr-BE" sz="2000" dirty="0">
                <a:latin typeface="Tahoma" pitchFamily="34" charset="0"/>
                <a:cs typeface="Tahoma" pitchFamily="34" charset="0"/>
              </a:rPr>
              <a:t>Farmers</a:t>
            </a:r>
            <a:endParaRPr lang="fr-FR" i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ZoneTexte 2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321548" y="4481397"/>
            <a:ext cx="3890419" cy="923330"/>
          </a:xfrm>
          <a:prstGeom prst="rect">
            <a:avLst/>
          </a:prstGeom>
          <a:solidFill>
            <a:srgbClr val="FFFFCC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3600" b="1" dirty="0">
                <a:latin typeface="Tahoma" pitchFamily="34" charset="0"/>
                <a:cs typeface="Tahoma" pitchFamily="34" charset="0"/>
              </a:rPr>
              <a:t>100 000</a:t>
            </a:r>
          </a:p>
          <a:p>
            <a:r>
              <a:rPr lang="fr-BE" dirty="0" err="1">
                <a:latin typeface="Tahoma" pitchFamily="34" charset="0"/>
                <a:cs typeface="Tahoma" pitchFamily="34" charset="0"/>
              </a:rPr>
              <a:t>Landowners</a:t>
            </a:r>
            <a:r>
              <a:rPr lang="fr-BE" dirty="0">
                <a:latin typeface="Tahoma" pitchFamily="34" charset="0"/>
                <a:cs typeface="Tahoma" pitchFamily="34" charset="0"/>
              </a:rPr>
              <a:t>/ land manageurs</a:t>
            </a:r>
            <a:endParaRPr lang="fr-FR" i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1"/>
    </mc:Choice>
    <mc:Fallback xmlns="">
      <p:transition spd="slow" advTm="61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DDBC89-3581-42EF-B41E-B81D744FC9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10" b="31132"/>
          <a:stretch/>
        </p:blipFill>
        <p:spPr>
          <a:xfrm>
            <a:off x="-1" y="258836"/>
            <a:ext cx="9144001" cy="2079843"/>
          </a:xfrm>
          <a:prstGeom prst="rect">
            <a:avLst/>
          </a:prstGeom>
        </p:spPr>
      </p:pic>
      <p:pic>
        <p:nvPicPr>
          <p:cNvPr id="4" name="Espace réservé du contenu 3" descr="Une image contenant herbe, extérieur, champ, vert&#10;&#10;Description générée automatiquement">
            <a:extLst>
              <a:ext uri="{FF2B5EF4-FFF2-40B4-BE49-F238E27FC236}">
                <a16:creationId xmlns:a16="http://schemas.microsoft.com/office/drawing/2014/main" id="{7FCDD606-323E-4217-B69C-D39CC5737B7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58" y="2401293"/>
            <a:ext cx="2586193" cy="1939645"/>
          </a:xfr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870D7EC-2D3F-402D-A2AC-35BA50A4797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1" y="6575783"/>
            <a:ext cx="9144001" cy="307617"/>
            <a:chOff x="-1" y="6575783"/>
            <a:chExt cx="9160934" cy="30761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744F583-8010-493D-90D4-76059DE8C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62" t="557" r="13038"/>
            <a:stretch/>
          </p:blipFill>
          <p:spPr>
            <a:xfrm>
              <a:off x="-1" y="6575783"/>
              <a:ext cx="7704137" cy="28596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BF86720-ADEF-4937-8EA7-98BBAEDD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148" t="13582" r="21243" b="-7797"/>
            <a:stretch/>
          </p:blipFill>
          <p:spPr>
            <a:xfrm>
              <a:off x="7696200" y="6612467"/>
              <a:ext cx="1464733" cy="270933"/>
            </a:xfrm>
            <a:prstGeom prst="rect">
              <a:avLst/>
            </a:prstGeom>
          </p:spPr>
        </p:pic>
      </p:grpSp>
      <p:pic>
        <p:nvPicPr>
          <p:cNvPr id="12" name="Image 11" descr="Une image contenant herbe, extérieur, arbre, plante&#10;&#10;Description générée automatiquement">
            <a:extLst>
              <a:ext uri="{FF2B5EF4-FFF2-40B4-BE49-F238E27FC236}">
                <a16:creationId xmlns:a16="http://schemas.microsoft.com/office/drawing/2014/main" id="{070F5E03-2C8C-4AE1-91F2-6EEB49CB9D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9" y="4545252"/>
            <a:ext cx="2615582" cy="1961687"/>
          </a:xfrm>
          <a:prstGeom prst="rect">
            <a:avLst/>
          </a:prstGeom>
        </p:spPr>
      </p:pic>
      <p:pic>
        <p:nvPicPr>
          <p:cNvPr id="14" name="Image 13" descr="Une image contenant herbe, extérieur, champ, plante&#10;&#10;Description générée automatiquement">
            <a:extLst>
              <a:ext uri="{FF2B5EF4-FFF2-40B4-BE49-F238E27FC236}">
                <a16:creationId xmlns:a16="http://schemas.microsoft.com/office/drawing/2014/main" id="{B9CE7C86-2581-4596-A8FC-C3D98DB9F6A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409" y="2401293"/>
            <a:ext cx="2601129" cy="1950848"/>
          </a:xfrm>
          <a:prstGeom prst="rect">
            <a:avLst/>
          </a:prstGeom>
        </p:spPr>
      </p:pic>
      <p:pic>
        <p:nvPicPr>
          <p:cNvPr id="16" name="Image 15" descr="Une image contenant herbe, extérieur, champ, vert&#10;&#10;Description générée automatiquement">
            <a:extLst>
              <a:ext uri="{FF2B5EF4-FFF2-40B4-BE49-F238E27FC236}">
                <a16:creationId xmlns:a16="http://schemas.microsoft.com/office/drawing/2014/main" id="{F352F232-9136-4D61-B5C4-2E3D4DDCB5C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4" y="4610334"/>
            <a:ext cx="2615582" cy="196168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F0A8CFA-AB09-4A77-8D5D-46E040B6E8F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836125" y="2423809"/>
            <a:ext cx="340425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r-LU" sz="2400" b="1" dirty="0">
                <a:solidFill>
                  <a:srgbClr val="006600"/>
                </a:solidFill>
                <a:latin typeface="Tahoma" pitchFamily="34" charset="0"/>
                <a:ea typeface="+mj-ea"/>
                <a:cs typeface="+mj-cs"/>
              </a:rPr>
              <a:t>Yes </a:t>
            </a:r>
            <a:r>
              <a:rPr lang="fr-LU" sz="2400" b="1" dirty="0" err="1">
                <a:solidFill>
                  <a:srgbClr val="006600"/>
                </a:solidFill>
                <a:latin typeface="Tahoma" pitchFamily="34" charset="0"/>
                <a:ea typeface="+mj-ea"/>
                <a:cs typeface="+mj-cs"/>
              </a:rPr>
              <a:t>we</a:t>
            </a:r>
            <a:r>
              <a:rPr lang="fr-LU" sz="2400" b="1" dirty="0">
                <a:solidFill>
                  <a:srgbClr val="006600"/>
                </a:solidFill>
                <a:latin typeface="Tahoma" pitchFamily="34" charset="0"/>
                <a:ea typeface="+mj-ea"/>
                <a:cs typeface="+mj-cs"/>
              </a:rPr>
              <a:t> plant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9E87B71-340F-4877-9F87-F26DB096844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4869" y="3965528"/>
            <a:ext cx="2615582" cy="37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Hedges</a:t>
            </a:r>
            <a:endParaRPr lang="fr-BE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2E3D09-7279-486F-8A33-38CB0BF19D5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286499" y="3967844"/>
            <a:ext cx="269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LU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Linear</a:t>
            </a:r>
            <a:r>
              <a:rPr lang="fr-LU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LU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coppice</a:t>
            </a:r>
            <a:endParaRPr lang="fr-BE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BABF512-2A01-481C-8A38-805C06D15AD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11289" y="6153870"/>
            <a:ext cx="263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Orchards</a:t>
            </a:r>
            <a:endParaRPr lang="fr-BE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5D89E57-6C9B-4312-8F1E-DA7C269D702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699682" y="6204570"/>
            <a:ext cx="262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Trees</a:t>
            </a:r>
            <a:r>
              <a:rPr lang="fr-LU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LU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alignment</a:t>
            </a:r>
            <a:endParaRPr lang="fr-BE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6E0713-6A81-4B4A-83E2-B00DE6EA12D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455613"/>
            <a:ext cx="9144000" cy="698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25" name="ZoneTexte 27">
            <a:extLst>
              <a:ext uri="{FF2B5EF4-FFF2-40B4-BE49-F238E27FC236}">
                <a16:creationId xmlns:a16="http://schemas.microsoft.com/office/drawing/2014/main" id="{6C268320-1BA4-4DA8-8F90-F420FD67CB3B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400" b="1" dirty="0">
                <a:latin typeface="Tahoma" pitchFamily="34" charset="0"/>
                <a:cs typeface="Tahoma" pitchFamily="34" charset="0"/>
              </a:rPr>
              <a:t>NATAGRIWAL     </a:t>
            </a:r>
            <a:r>
              <a:rPr lang="en-US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It is in our nature to advise you</a:t>
            </a:r>
            <a:endParaRPr lang="fr-FR" b="1" i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47F90B5-BDD0-4C7F-8AC4-1552B682688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880463" y="3164057"/>
            <a:ext cx="3404253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LU" sz="2000" dirty="0">
                <a:latin typeface="Tahoma" pitchFamily="34" charset="0"/>
                <a:cs typeface="Tahoma" pitchFamily="34" charset="0"/>
              </a:rPr>
              <a:t>To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promote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planting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subsidies (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Hedges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…)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LU" sz="2000" dirty="0">
                <a:latin typeface="Tahoma" pitchFamily="34" charset="0"/>
                <a:cs typeface="Tahoma" pitchFamily="34" charset="0"/>
              </a:rPr>
              <a:t>To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advice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landowners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and land managers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LU" sz="2000" dirty="0"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LU" sz="2000" dirty="0">
                <a:latin typeface="Tahoma" pitchFamily="34" charset="0"/>
                <a:cs typeface="Tahoma" pitchFamily="34" charset="0"/>
              </a:rPr>
              <a:t>To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communicate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towards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other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audiances</a:t>
            </a:r>
            <a:endParaRPr lang="fr-BE" sz="2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Lancement du challenge &quot;Yes we plant!&quot; | Service public de Wallonie">
            <a:extLst>
              <a:ext uri="{FF2B5EF4-FFF2-40B4-BE49-F238E27FC236}">
                <a16:creationId xmlns:a16="http://schemas.microsoft.com/office/drawing/2014/main" id="{AD2A54AC-18A3-D2EB-1324-DDF4D9F2CB76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9745"/>
            <a:ext cx="1996700" cy="13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5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8870D7EC-2D3F-402D-A2AC-35BA50A4797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" y="6575783"/>
            <a:ext cx="9144001" cy="307617"/>
            <a:chOff x="-1" y="6575783"/>
            <a:chExt cx="9160934" cy="30761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744F583-8010-493D-90D4-76059DE8C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62" t="557" r="13038"/>
            <a:stretch/>
          </p:blipFill>
          <p:spPr>
            <a:xfrm>
              <a:off x="-1" y="6575783"/>
              <a:ext cx="7704137" cy="28596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BF86720-ADEF-4937-8EA7-98BBAEDD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148" t="13582" r="21243" b="-7797"/>
            <a:stretch/>
          </p:blipFill>
          <p:spPr>
            <a:xfrm>
              <a:off x="7696200" y="6612467"/>
              <a:ext cx="1464733" cy="270933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DF0A8CFA-AB09-4A77-8D5D-46E040B6E8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12259"/>
            <a:ext cx="9144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r-LU" sz="2400" b="1" dirty="0">
                <a:solidFill>
                  <a:srgbClr val="006600"/>
                </a:solidFill>
                <a:latin typeface="Tahoma" pitchFamily="34" charset="0"/>
                <a:ea typeface="+mj-ea"/>
                <a:cs typeface="+mj-cs"/>
              </a:rPr>
              <a:t>The </a:t>
            </a:r>
            <a:r>
              <a:rPr lang="fr-LU" sz="2400" b="1" dirty="0" err="1">
                <a:solidFill>
                  <a:srgbClr val="006600"/>
                </a:solidFill>
                <a:latin typeface="Tahoma" pitchFamily="34" charset="0"/>
                <a:ea typeface="+mj-ea"/>
                <a:cs typeface="+mj-cs"/>
              </a:rPr>
              <a:t>wolf’s</a:t>
            </a:r>
            <a:r>
              <a:rPr lang="fr-LU" sz="2400" b="1" dirty="0">
                <a:solidFill>
                  <a:srgbClr val="006600"/>
                </a:solidFill>
                <a:latin typeface="Tahoma" pitchFamily="34" charset="0"/>
                <a:ea typeface="+mj-ea"/>
                <a:cs typeface="+mj-cs"/>
              </a:rPr>
              <a:t> return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6E0713-6A81-4B4A-83E2-B00DE6EA12D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455613"/>
            <a:ext cx="9144000" cy="698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25" name="ZoneTexte 27">
            <a:extLst>
              <a:ext uri="{FF2B5EF4-FFF2-40B4-BE49-F238E27FC236}">
                <a16:creationId xmlns:a16="http://schemas.microsoft.com/office/drawing/2014/main" id="{6C268320-1BA4-4DA8-8F90-F420FD67CB3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400" b="1" dirty="0">
                <a:latin typeface="Tahoma" pitchFamily="34" charset="0"/>
                <a:cs typeface="Tahoma" pitchFamily="34" charset="0"/>
              </a:rPr>
              <a:t>NATAGRIWAL     </a:t>
            </a:r>
            <a:r>
              <a:rPr lang="en-US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It is in our nature to advise you</a:t>
            </a:r>
            <a:endParaRPr lang="fr-FR" b="1" i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47F90B5-BDD0-4C7F-8AC4-1552B68268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2288" y="3203373"/>
            <a:ext cx="8613913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LU" sz="2000" dirty="0">
                <a:latin typeface="Tahoma" pitchFamily="34" charset="0"/>
                <a:cs typeface="Tahoma" pitchFamily="34" charset="0"/>
              </a:rPr>
              <a:t>To sensibilise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farmers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/breeders and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provide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them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with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herd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protections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LU" sz="2000" dirty="0">
                <a:latin typeface="Tahoma" pitchFamily="34" charset="0"/>
                <a:cs typeface="Tahoma" pitchFamily="34" charset="0"/>
              </a:rPr>
              <a:t>To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make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a diagnostic and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give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advice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on the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herd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vulnerability</a:t>
            </a:r>
            <a:endParaRPr lang="fr-LU" sz="2000" dirty="0"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LU" sz="2000" dirty="0">
                <a:latin typeface="Tahoma" pitchFamily="34" charset="0"/>
                <a:cs typeface="Tahoma" pitchFamily="34" charset="0"/>
              </a:rPr>
              <a:t>To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give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an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admnistrative</a:t>
            </a:r>
            <a:r>
              <a:rPr lang="fr-LU" sz="2000" dirty="0">
                <a:latin typeface="Tahoma" pitchFamily="34" charset="0"/>
                <a:cs typeface="Tahoma" pitchFamily="34" charset="0"/>
              </a:rPr>
              <a:t> support in case of </a:t>
            </a:r>
            <a:r>
              <a:rPr lang="fr-LU" sz="2000" dirty="0" err="1">
                <a:latin typeface="Tahoma" pitchFamily="34" charset="0"/>
                <a:cs typeface="Tahoma" pitchFamily="34" charset="0"/>
              </a:rPr>
              <a:t>attack</a:t>
            </a:r>
            <a:endParaRPr lang="fr-BE" sz="2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Image 9" descr="Une image contenant herbe, animal, mammifère, extérieur&#10;&#10;Description générée automatiquement">
            <a:extLst>
              <a:ext uri="{FF2B5EF4-FFF2-40B4-BE49-F238E27FC236}">
                <a16:creationId xmlns:a16="http://schemas.microsoft.com/office/drawing/2014/main" id="{E14BC406-1678-4E92-8322-128F51CC8849}"/>
              </a:ext>
            </a:extLst>
          </p:cNvPr>
          <p:cNvPicPr/>
          <p:nvPr>
            <p:custDataLst>
              <p:tags r:id="rId6"/>
            </p:custDataLst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29" b="30968"/>
          <a:stretch/>
        </p:blipFill>
        <p:spPr>
          <a:xfrm>
            <a:off x="0" y="634416"/>
            <a:ext cx="9144000" cy="19688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EE26B7-16F2-45D6-8055-13E7320B5A74}"/>
              </a:ext>
            </a:extLst>
          </p:cNvPr>
          <p:cNvPicPr/>
          <p:nvPr>
            <p:custDataLst>
              <p:tags r:id="rId7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832" y="4000939"/>
            <a:ext cx="1785000" cy="2506581"/>
          </a:xfrm>
          <a:prstGeom prst="rect">
            <a:avLst/>
          </a:prstGeom>
        </p:spPr>
      </p:pic>
      <p:pic>
        <p:nvPicPr>
          <p:cNvPr id="12" name="Image 11" descr="Une image contenant herbe, extérieur, champ, clôture&#10;&#10;Description générée automatiquement">
            <a:extLst>
              <a:ext uri="{FF2B5EF4-FFF2-40B4-BE49-F238E27FC236}">
                <a16:creationId xmlns:a16="http://schemas.microsoft.com/office/drawing/2014/main" id="{D860D39E-12A3-4431-AA22-8EF0027BEF8D}"/>
              </a:ext>
            </a:extLst>
          </p:cNvPr>
          <p:cNvPicPr/>
          <p:nvPr>
            <p:custDataLst>
              <p:tags r:id="rId8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27" y="4466316"/>
            <a:ext cx="3018155" cy="20123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278375-D04C-449D-8AE3-0481B999DAEC}"/>
              </a:ext>
            </a:extLst>
          </p:cNvPr>
          <p:cNvPicPr/>
          <p:nvPr>
            <p:custDataLst>
              <p:tags r:id="rId9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947" y="4492030"/>
            <a:ext cx="2687320" cy="20154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CF209E7-BAB8-7106-B815-C719169A4DB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689896" y="2217401"/>
            <a:ext cx="158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,© R. Herman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62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8734"/>
            <a:ext cx="9144000" cy="2366367"/>
          </a:xfrm>
          <a:prstGeom prst="rect">
            <a:avLst/>
          </a:prstGeom>
        </p:spPr>
      </p:pic>
      <p:grpSp>
        <p:nvGrpSpPr>
          <p:cNvPr id="8" name="Groupe 7"/>
          <p:cNvGrpSpPr/>
          <p:nvPr>
            <p:custDataLst>
              <p:tags r:id="rId2"/>
            </p:custDataLst>
          </p:nvPr>
        </p:nvGrpSpPr>
        <p:grpSpPr>
          <a:xfrm>
            <a:off x="-1" y="6575783"/>
            <a:ext cx="9160934" cy="307617"/>
            <a:chOff x="-1" y="6575783"/>
            <a:chExt cx="9160934" cy="307617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62" t="557" r="13038"/>
            <a:stretch/>
          </p:blipFill>
          <p:spPr>
            <a:xfrm>
              <a:off x="-1" y="6575783"/>
              <a:ext cx="7704137" cy="2859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148" t="13582" r="21243" b="-7797"/>
            <a:stretch/>
          </p:blipFill>
          <p:spPr>
            <a:xfrm>
              <a:off x="7696200" y="6612467"/>
              <a:ext cx="1464733" cy="270933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592" y="3248079"/>
            <a:ext cx="1621698" cy="121627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009" y="3676889"/>
            <a:ext cx="5401228" cy="296715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592" y="5200357"/>
            <a:ext cx="1643587" cy="123269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0" y="5148712"/>
            <a:ext cx="1660858" cy="12456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0" y="3207398"/>
            <a:ext cx="1621698" cy="1216273"/>
          </a:xfrm>
          <a:prstGeom prst="rect">
            <a:avLst/>
          </a:prstGeom>
        </p:spPr>
      </p:pic>
      <p:sp>
        <p:nvSpPr>
          <p:cNvPr id="16" name="Espace réservé du contenu 4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258763" y="577922"/>
            <a:ext cx="8626474" cy="38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r-BE" altLang="fr-FR" sz="2200" b="1" dirty="0">
                <a:solidFill>
                  <a:srgbClr val="006600"/>
                </a:solidFill>
                <a:latin typeface="Tahoma" pitchFamily="34" charset="0"/>
              </a:rPr>
              <a:t>Scientific support unit</a:t>
            </a:r>
            <a:endParaRPr lang="fr-FR" altLang="fr-FR" sz="2200" b="1" dirty="0">
              <a:solidFill>
                <a:srgbClr val="006600"/>
              </a:solidFill>
              <a:latin typeface="Tahoma" pitchFamily="34" charset="0"/>
            </a:endParaRPr>
          </a:p>
        </p:txBody>
      </p:sp>
      <p:sp>
        <p:nvSpPr>
          <p:cNvPr id="18" name="ZoneTexte 2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179759" y="4529218"/>
            <a:ext cx="19642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Tahoma" pitchFamily="34" charset="0"/>
                <a:cs typeface="Tahoma" pitchFamily="34" charset="0"/>
              </a:rPr>
              <a:t>E</a:t>
            </a:r>
            <a:r>
              <a:rPr lang="fr-BE" dirty="0" err="1">
                <a:latin typeface="Tahoma" pitchFamily="34" charset="0"/>
                <a:cs typeface="Tahoma" pitchFamily="34" charset="0"/>
              </a:rPr>
              <a:t>xperimentation</a:t>
            </a:r>
            <a:r>
              <a:rPr lang="fr-BE" dirty="0">
                <a:latin typeface="Tahoma" pitchFamily="34" charset="0"/>
                <a:cs typeface="Tahoma" pitchFamily="34" charset="0"/>
              </a:rPr>
              <a:t> and formation</a:t>
            </a:r>
          </a:p>
        </p:txBody>
      </p:sp>
      <p:sp>
        <p:nvSpPr>
          <p:cNvPr id="19" name="ZoneTexte 2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2579" y="4440614"/>
            <a:ext cx="16608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dirty="0">
                <a:latin typeface="Tahoma" pitchFamily="34" charset="0"/>
                <a:cs typeface="Tahoma" pitchFamily="34" charset="0"/>
              </a:rPr>
              <a:t>Scientific</a:t>
            </a:r>
            <a:r>
              <a:rPr lang="fr-BE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BE" dirty="0">
                <a:latin typeface="Tahoma" pitchFamily="34" charset="0"/>
                <a:cs typeface="Tahoma" pitchFamily="34" charset="0"/>
              </a:rPr>
              <a:t>monitoring</a:t>
            </a:r>
            <a:r>
              <a:rPr lang="fr-BE" sz="2000" dirty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0" name="Rectangle 19"/>
          <p:cNvSpPr/>
          <p:nvPr>
            <p:custDataLst>
              <p:tags r:id="rId11"/>
            </p:custDataLst>
          </p:nvPr>
        </p:nvSpPr>
        <p:spPr>
          <a:xfrm>
            <a:off x="0" y="455613"/>
            <a:ext cx="9144000" cy="698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21" name="ZoneTexte 2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400" b="1" dirty="0">
                <a:latin typeface="Tahoma" pitchFamily="34" charset="0"/>
                <a:cs typeface="Tahoma" pitchFamily="34" charset="0"/>
              </a:rPr>
              <a:t>NATAGRIWAL     </a:t>
            </a:r>
            <a:r>
              <a:rPr lang="en-US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It is in our nature to advise you</a:t>
            </a:r>
            <a:endParaRPr lang="fr-FR" b="1" i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41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>
            <p:custDataLst>
              <p:tags r:id="rId1"/>
            </p:custDataLst>
          </p:nvPr>
        </p:nvGrpSpPr>
        <p:grpSpPr>
          <a:xfrm>
            <a:off x="-1" y="6575783"/>
            <a:ext cx="9160934" cy="307617"/>
            <a:chOff x="-1" y="6575783"/>
            <a:chExt cx="9160934" cy="30761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62" t="557" r="13038"/>
            <a:stretch/>
          </p:blipFill>
          <p:spPr>
            <a:xfrm>
              <a:off x="-1" y="6575783"/>
              <a:ext cx="7704137" cy="285967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148" t="13582" r="21243" b="-7797"/>
            <a:stretch/>
          </p:blipFill>
          <p:spPr>
            <a:xfrm>
              <a:off x="7696200" y="6612467"/>
              <a:ext cx="1464733" cy="270933"/>
            </a:xfrm>
            <a:prstGeom prst="rect">
              <a:avLst/>
            </a:prstGeom>
          </p:spPr>
        </p:pic>
      </p:grpSp>
      <p:sp>
        <p:nvSpPr>
          <p:cNvPr id="10" name="ZoneTexte 2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35" y="801283"/>
            <a:ext cx="9144000" cy="461665"/>
          </a:xfrm>
          <a:prstGeom prst="rect">
            <a:avLst/>
          </a:prstGeom>
          <a:solidFill>
            <a:srgbClr val="FFFF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fr-BE" sz="24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</a:t>
            </a:r>
            <a:r>
              <a:rPr lang="fr-BE" sz="2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missions…</a:t>
            </a:r>
            <a:endParaRPr lang="fr-FR" sz="2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ZoneTexte 2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94274" y="2023360"/>
            <a:ext cx="65666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Towards</a:t>
            </a:r>
            <a:r>
              <a:rPr lang="fr-FR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</a:t>
            </a:r>
            <a:r>
              <a:rPr lang="fr-FR" sz="2400" b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agroecological</a:t>
            </a:r>
            <a:r>
              <a:rPr lang="fr-FR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system</a:t>
            </a:r>
          </a:p>
        </p:txBody>
      </p:sp>
      <p:sp>
        <p:nvSpPr>
          <p:cNvPr id="13" name="ZoneTexte 2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35786" y="3957478"/>
            <a:ext cx="52498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 B4B ​</a:t>
            </a:r>
          </a:p>
          <a:p>
            <a:pPr algn="ctr"/>
            <a:r>
              <a:rPr lang="en-US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 Belgium for Biodiversity »</a:t>
            </a:r>
            <a:endParaRPr lang="fr-FR" sz="2400" i="1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>
            <p:custDataLst>
              <p:tags r:id="rId5"/>
            </p:custDataLst>
          </p:nvPr>
        </p:nvSpPr>
        <p:spPr>
          <a:xfrm>
            <a:off x="0" y="455613"/>
            <a:ext cx="9144000" cy="698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18" name="ZoneTexte 2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400" b="1" dirty="0">
                <a:latin typeface="Tahoma" pitchFamily="34" charset="0"/>
                <a:cs typeface="Tahoma" pitchFamily="34" charset="0"/>
              </a:rPr>
              <a:t>NATAGRIWAL     </a:t>
            </a:r>
            <a:r>
              <a:rPr lang="en-US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It is in our nature to advise you</a:t>
            </a:r>
            <a:endParaRPr lang="fr-FR" b="1" i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B3D311-C541-F0BE-6FE2-A54237C5D143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2858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LIFE, le programme pour le climat et l'environnement - Touteleurope.eu">
            <a:extLst>
              <a:ext uri="{FF2B5EF4-FFF2-40B4-BE49-F238E27FC236}">
                <a16:creationId xmlns:a16="http://schemas.microsoft.com/office/drawing/2014/main" id="{4C0EC353-8CEC-CA80-DE42-C53C06BDF1FE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435" y="5015434"/>
            <a:ext cx="1967948" cy="13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art&#10;&#10;Description générée automatiquement">
            <a:extLst>
              <a:ext uri="{FF2B5EF4-FFF2-40B4-BE49-F238E27FC236}">
                <a16:creationId xmlns:a16="http://schemas.microsoft.com/office/drawing/2014/main" id="{87A7FD17-FC5D-30BA-A154-83E54D4AE78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3" y="3618040"/>
            <a:ext cx="1618491" cy="23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86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B30444A-BD6E-4239-A462-97AD062DAC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84"/>
          <a:stretch/>
        </p:blipFill>
        <p:spPr>
          <a:xfrm>
            <a:off x="175104" y="2351429"/>
            <a:ext cx="3869358" cy="3578678"/>
          </a:xfrm>
          <a:prstGeom prst="rect">
            <a:avLst/>
          </a:prstGeom>
        </p:spPr>
      </p:pic>
      <p:grpSp>
        <p:nvGrpSpPr>
          <p:cNvPr id="7" name="Groupe 6"/>
          <p:cNvGrpSpPr/>
          <p:nvPr>
            <p:custDataLst>
              <p:tags r:id="rId2"/>
            </p:custDataLst>
          </p:nvPr>
        </p:nvGrpSpPr>
        <p:grpSpPr>
          <a:xfrm>
            <a:off x="-1" y="6575783"/>
            <a:ext cx="9160934" cy="307617"/>
            <a:chOff x="-1" y="6575783"/>
            <a:chExt cx="9160934" cy="30761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62" t="557" r="13038"/>
            <a:stretch/>
          </p:blipFill>
          <p:spPr>
            <a:xfrm>
              <a:off x="-1" y="6575783"/>
              <a:ext cx="7704137" cy="285967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148" t="13582" r="21243" b="-7797"/>
            <a:stretch/>
          </p:blipFill>
          <p:spPr>
            <a:xfrm>
              <a:off x="7696200" y="6612467"/>
              <a:ext cx="1464733" cy="270933"/>
            </a:xfrm>
            <a:prstGeom prst="rect">
              <a:avLst/>
            </a:prstGeom>
          </p:spPr>
        </p:pic>
      </p:grpSp>
      <p:sp>
        <p:nvSpPr>
          <p:cNvPr id="10" name="ZoneTexte 2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35" y="801283"/>
            <a:ext cx="9144000" cy="461665"/>
          </a:xfrm>
          <a:prstGeom prst="rect">
            <a:avLst/>
          </a:prstGeom>
          <a:solidFill>
            <a:srgbClr val="FFFF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Teams of </a:t>
            </a:r>
            <a:r>
              <a:rPr lang="fr-BE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</a:t>
            </a:r>
            <a:r>
              <a:rPr lang="fr-B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advisors</a:t>
            </a:r>
            <a:endParaRPr lang="fr-FR" sz="2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ZoneTexte 2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31374" y="1545681"/>
            <a:ext cx="48602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AECM Team</a:t>
            </a:r>
            <a:endParaRPr lang="fr-FR" sz="2400" i="1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ZoneTexte 2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05532" y="1583291"/>
            <a:ext cx="4543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 2000 Team</a:t>
            </a:r>
            <a:endParaRPr lang="fr-FR" sz="2400" i="1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>
            <p:custDataLst>
              <p:tags r:id="rId6"/>
            </p:custDataLst>
          </p:nvPr>
        </p:nvSpPr>
        <p:spPr>
          <a:xfrm>
            <a:off x="0" y="455613"/>
            <a:ext cx="9144000" cy="698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18" name="ZoneTexte 2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400" b="1" dirty="0">
                <a:latin typeface="Tahoma" pitchFamily="34" charset="0"/>
                <a:cs typeface="Tahoma" pitchFamily="34" charset="0"/>
              </a:rPr>
              <a:t>NATAGRIWAL     </a:t>
            </a:r>
            <a:r>
              <a:rPr lang="en-US" b="1" i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It is in our nature to advise you</a:t>
            </a:r>
            <a:endParaRPr lang="fr-FR" b="1" i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C5C605-2B84-49AE-A9D7-B7952B4CC90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825" y="2329582"/>
            <a:ext cx="4844583" cy="3600525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D0771CD-80B8-4503-B590-0C9588751E94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 rot="21245718">
            <a:off x="-247573" y="3522824"/>
            <a:ext cx="9654015" cy="495112"/>
          </a:xfrm>
          <a:prstGeom prst="rect">
            <a:avLst/>
          </a:prstGeom>
          <a:solidFill>
            <a:srgbClr val="006600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fr-FR" altLang="fr-FR" sz="2200" b="1" dirty="0">
                <a:solidFill>
                  <a:schemeClr val="bg1"/>
                </a:solidFill>
                <a:latin typeface="Tahoma" pitchFamily="34" charset="0"/>
              </a:rPr>
              <a:t>Free </a:t>
            </a:r>
            <a:r>
              <a:rPr lang="fr-FR" altLang="fr-FR" sz="2200" b="1" dirty="0" err="1">
                <a:solidFill>
                  <a:schemeClr val="bg1"/>
                </a:solidFill>
                <a:latin typeface="Tahoma" pitchFamily="34" charset="0"/>
              </a:rPr>
              <a:t>advices</a:t>
            </a:r>
            <a:r>
              <a:rPr lang="fr-FR" altLang="fr-FR" sz="2200" b="1" dirty="0">
                <a:solidFill>
                  <a:schemeClr val="bg1"/>
                </a:solidFill>
                <a:latin typeface="Tahoma" pitchFamily="34" charset="0"/>
              </a:rPr>
              <a:t> and support </a:t>
            </a:r>
            <a:r>
              <a:rPr lang="fr-FR" altLang="fr-FR" sz="2200" b="1" dirty="0" err="1">
                <a:solidFill>
                  <a:schemeClr val="bg1"/>
                </a:solidFill>
                <a:latin typeface="Tahoma" pitchFamily="34" charset="0"/>
              </a:rPr>
              <a:t>from</a:t>
            </a:r>
            <a:r>
              <a:rPr lang="fr-FR" altLang="fr-FR" sz="22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fr-FR" altLang="fr-FR" sz="2200" b="1" dirty="0" err="1">
                <a:solidFill>
                  <a:schemeClr val="bg1"/>
                </a:solidFill>
                <a:latin typeface="Tahoma" pitchFamily="34" charset="0"/>
              </a:rPr>
              <a:t>ground</a:t>
            </a:r>
            <a:r>
              <a:rPr lang="fr-FR" altLang="fr-FR" sz="2200" b="1" dirty="0">
                <a:solidFill>
                  <a:schemeClr val="bg1"/>
                </a:solidFill>
                <a:latin typeface="Tahoma" pitchFamily="34" charset="0"/>
              </a:rPr>
              <a:t> experts </a:t>
            </a:r>
          </a:p>
        </p:txBody>
      </p:sp>
    </p:spTree>
    <p:extLst>
      <p:ext uri="{BB962C8B-B14F-4D97-AF65-F5344CB8AC3E}">
        <p14:creationId xmlns:p14="http://schemas.microsoft.com/office/powerpoint/2010/main" val="4111005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29896</TotalTime>
  <Words>404</Words>
  <Application>Microsoft Office PowerPoint</Application>
  <PresentationFormat>Affichage à l'écran (4:3)</PresentationFormat>
  <Paragraphs>73</Paragraphs>
  <Slides>9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halford</dc:creator>
  <cp:lastModifiedBy>DEROCHETTE Luc</cp:lastModifiedBy>
  <cp:revision>951</cp:revision>
  <cp:lastPrinted>2019-10-30T16:11:51Z</cp:lastPrinted>
  <dcterms:created xsi:type="dcterms:W3CDTF">2014-07-09T09:25:09Z</dcterms:created>
  <dcterms:modified xsi:type="dcterms:W3CDTF">2024-03-18T12:57:44Z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2024-03-18T12:57:31Z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d8d827ed-9fa7-40d5-a4fb-3c38b66d2538</vt:lpwstr>
  </property>
  <property fmtid="{D5CDD505-2E9C-101B-9397-08002B2CF9AE}" pid="8" name="MSIP_Label_97a477d1-147d-4e34-b5e3-7b26d2f44870_ContentBits">
    <vt:lpwstr>0</vt:lpwstr>
  </property>
</Properties>
</file>