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1" r:id="rId5"/>
    <p:sldId id="267" r:id="rId6"/>
    <p:sldId id="266" r:id="rId7"/>
    <p:sldId id="264" r:id="rId8"/>
    <p:sldId id="271" r:id="rId9"/>
    <p:sldId id="268" r:id="rId10"/>
    <p:sldId id="288" r:id="rId11"/>
    <p:sldId id="275" r:id="rId12"/>
    <p:sldId id="287" r:id="rId13"/>
    <p:sldId id="277" r:id="rId14"/>
    <p:sldId id="286" r:id="rId15"/>
    <p:sldId id="289" r:id="rId16"/>
    <p:sldId id="270" r:id="rId17"/>
    <p:sldId id="292" r:id="rId18"/>
    <p:sldId id="293" r:id="rId19"/>
    <p:sldId id="291" r:id="rId20"/>
    <p:sldId id="294" r:id="rId21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35A46A-62C6-4C50-95AC-219AD210534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01E0B-0AFE-45E1-8869-7754DFB3BBF5}">
      <dgm:prSet/>
      <dgm:spPr/>
      <dgm:t>
        <a:bodyPr/>
        <a:lstStyle/>
        <a:p>
          <a:r>
            <a:rPr lang="fr-BE"/>
            <a:t>Regional Institute for Study of Nature and Agriculture</a:t>
          </a:r>
          <a:endParaRPr lang="en-US"/>
        </a:p>
      </dgm:t>
    </dgm:pt>
    <dgm:pt modelId="{12C07EA4-9E4D-4124-90FC-DC46AB8359AB}" type="parTrans" cxnId="{953172F8-B978-4E10-9F5F-7BCA28F254DC}">
      <dgm:prSet/>
      <dgm:spPr/>
      <dgm:t>
        <a:bodyPr/>
        <a:lstStyle/>
        <a:p>
          <a:endParaRPr lang="en-US"/>
        </a:p>
      </dgm:t>
    </dgm:pt>
    <dgm:pt modelId="{A7C98D75-045A-4251-AA23-2B442E5979B7}" type="sibTrans" cxnId="{953172F8-B978-4E10-9F5F-7BCA28F254DC}">
      <dgm:prSet/>
      <dgm:spPr/>
      <dgm:t>
        <a:bodyPr/>
        <a:lstStyle/>
        <a:p>
          <a:endParaRPr lang="en-US"/>
        </a:p>
      </dgm:t>
    </dgm:pt>
    <dgm:pt modelId="{48C402B6-9EC0-47F5-B43C-586BD3C83398}">
      <dgm:prSet/>
      <dgm:spPr/>
      <dgm:t>
        <a:bodyPr/>
        <a:lstStyle/>
        <a:p>
          <a:r>
            <a:rPr lang="en-US" b="1" dirty="0"/>
            <a:t>Acquisition</a:t>
          </a:r>
          <a:r>
            <a:rPr lang="en-US" dirty="0"/>
            <a:t>, </a:t>
          </a:r>
          <a:r>
            <a:rPr lang="en-US" b="1" dirty="0"/>
            <a:t>validation</a:t>
          </a:r>
          <a:r>
            <a:rPr lang="en-US" dirty="0"/>
            <a:t>, </a:t>
          </a:r>
          <a:r>
            <a:rPr lang="en-US" b="0" dirty="0"/>
            <a:t>enhancement</a:t>
          </a:r>
          <a:r>
            <a:rPr lang="en-US" dirty="0"/>
            <a:t> and </a:t>
          </a:r>
          <a:r>
            <a:rPr lang="en-US" b="1" dirty="0"/>
            <a:t>dissemination</a:t>
          </a:r>
          <a:r>
            <a:rPr lang="en-US" dirty="0"/>
            <a:t> of socio-economic and environmental data</a:t>
          </a:r>
        </a:p>
      </dgm:t>
    </dgm:pt>
    <dgm:pt modelId="{11CDB9D0-1585-4E61-AEDE-122B9082C235}" type="parTrans" cxnId="{7A2E8815-B501-4A0F-90BF-DE4D56EC7746}">
      <dgm:prSet/>
      <dgm:spPr/>
      <dgm:t>
        <a:bodyPr/>
        <a:lstStyle/>
        <a:p>
          <a:endParaRPr lang="en-US"/>
        </a:p>
      </dgm:t>
    </dgm:pt>
    <dgm:pt modelId="{DE7A8A3B-AD21-4F96-BB45-48928E331F4D}" type="sibTrans" cxnId="{7A2E8815-B501-4A0F-90BF-DE4D56EC7746}">
      <dgm:prSet/>
      <dgm:spPr/>
      <dgm:t>
        <a:bodyPr/>
        <a:lstStyle/>
        <a:p>
          <a:endParaRPr lang="en-US"/>
        </a:p>
      </dgm:t>
    </dgm:pt>
    <dgm:pt modelId="{685122EA-E3D5-406C-A286-76009B557EAA}">
      <dgm:prSet/>
      <dgm:spPr/>
      <dgm:t>
        <a:bodyPr/>
        <a:lstStyle/>
        <a:p>
          <a:r>
            <a:rPr lang="fr-BE" dirty="0" err="1"/>
            <a:t>Species</a:t>
          </a:r>
          <a:r>
            <a:rPr lang="fr-BE" dirty="0"/>
            <a:t>, Habitats, Sites of </a:t>
          </a:r>
          <a:r>
            <a:rPr lang="fr-BE" dirty="0" err="1"/>
            <a:t>biological</a:t>
          </a:r>
          <a:r>
            <a:rPr lang="fr-BE" dirty="0"/>
            <a:t> </a:t>
          </a:r>
          <a:r>
            <a:rPr lang="fr-BE" dirty="0" err="1"/>
            <a:t>interest</a:t>
          </a:r>
          <a:endParaRPr lang="en-US" dirty="0"/>
        </a:p>
      </dgm:t>
    </dgm:pt>
    <dgm:pt modelId="{5BFF30E7-B528-4304-A818-4B5FB79D9102}" type="parTrans" cxnId="{DAC0B2FA-FE59-4608-A712-DB6327B568DA}">
      <dgm:prSet/>
      <dgm:spPr/>
      <dgm:t>
        <a:bodyPr/>
        <a:lstStyle/>
        <a:p>
          <a:endParaRPr lang="en-US"/>
        </a:p>
      </dgm:t>
    </dgm:pt>
    <dgm:pt modelId="{A7302D1D-0B4E-42F2-B0AF-6910AA12E666}" type="sibTrans" cxnId="{DAC0B2FA-FE59-4608-A712-DB6327B568DA}">
      <dgm:prSet/>
      <dgm:spPr/>
      <dgm:t>
        <a:bodyPr/>
        <a:lstStyle/>
        <a:p>
          <a:endParaRPr lang="en-US"/>
        </a:p>
      </dgm:t>
    </dgm:pt>
    <dgm:pt modelId="{AC534712-7F52-4CE9-8D17-2CB1279B9569}">
      <dgm:prSet/>
      <dgm:spPr/>
      <dgm:t>
        <a:bodyPr/>
        <a:lstStyle/>
        <a:p>
          <a:r>
            <a:rPr lang="fr-BE" dirty="0" err="1"/>
            <a:t>European</a:t>
          </a:r>
          <a:r>
            <a:rPr lang="fr-BE" dirty="0"/>
            <a:t> obligations</a:t>
          </a:r>
          <a:endParaRPr lang="en-US" dirty="0"/>
        </a:p>
      </dgm:t>
    </dgm:pt>
    <dgm:pt modelId="{6BBAF717-0C64-44A8-A3BC-85658B0C41B5}" type="parTrans" cxnId="{EEA7B64B-78A2-40A5-8945-B4ED333C158E}">
      <dgm:prSet/>
      <dgm:spPr/>
      <dgm:t>
        <a:bodyPr/>
        <a:lstStyle/>
        <a:p>
          <a:endParaRPr lang="en-US"/>
        </a:p>
      </dgm:t>
    </dgm:pt>
    <dgm:pt modelId="{0CE0BC7D-4C42-45BC-B571-83081E1C4187}" type="sibTrans" cxnId="{EEA7B64B-78A2-40A5-8945-B4ED333C158E}">
      <dgm:prSet/>
      <dgm:spPr/>
      <dgm:t>
        <a:bodyPr/>
        <a:lstStyle/>
        <a:p>
          <a:endParaRPr lang="en-US"/>
        </a:p>
      </dgm:t>
    </dgm:pt>
    <dgm:pt modelId="{E7734890-DD73-4FA9-A16B-CCD62E820E88}">
      <dgm:prSet/>
      <dgm:spPr/>
      <dgm:t>
        <a:bodyPr/>
        <a:lstStyle/>
        <a:p>
          <a:r>
            <a:rPr lang="fr-BE"/>
            <a:t>Scientific Expertise</a:t>
          </a:r>
          <a:endParaRPr lang="en-US"/>
        </a:p>
      </dgm:t>
    </dgm:pt>
    <dgm:pt modelId="{0234B94F-48E7-494D-B5D1-AFE8A7C54946}" type="parTrans" cxnId="{E51798E4-7476-44AF-8AD5-16CB15C397F0}">
      <dgm:prSet/>
      <dgm:spPr/>
      <dgm:t>
        <a:bodyPr/>
        <a:lstStyle/>
        <a:p>
          <a:endParaRPr lang="en-US"/>
        </a:p>
      </dgm:t>
    </dgm:pt>
    <dgm:pt modelId="{41748711-563E-4F53-BF3A-1D4448F5F27F}" type="sibTrans" cxnId="{E51798E4-7476-44AF-8AD5-16CB15C397F0}">
      <dgm:prSet/>
      <dgm:spPr/>
      <dgm:t>
        <a:bodyPr/>
        <a:lstStyle/>
        <a:p>
          <a:endParaRPr lang="en-US"/>
        </a:p>
      </dgm:t>
    </dgm:pt>
    <dgm:pt modelId="{77809215-49A0-4373-A8E3-7AA33BC99B55}" type="pres">
      <dgm:prSet presAssocID="{F035A46A-62C6-4C50-95AC-219AD210534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29AA1B-1207-46ED-BB4B-FDAEF93C3C3B}" type="pres">
      <dgm:prSet presAssocID="{F6F01E0B-0AFE-45E1-8869-7754DFB3BBF5}" presName="hierRoot1" presStyleCnt="0"/>
      <dgm:spPr/>
    </dgm:pt>
    <dgm:pt modelId="{A0820FF5-FABF-4DE4-9D38-F1CD5477AB54}" type="pres">
      <dgm:prSet presAssocID="{F6F01E0B-0AFE-45E1-8869-7754DFB3BBF5}" presName="composite" presStyleCnt="0"/>
      <dgm:spPr/>
    </dgm:pt>
    <dgm:pt modelId="{50B77A69-C433-486C-BFF0-832BFB6C12B3}" type="pres">
      <dgm:prSet presAssocID="{F6F01E0B-0AFE-45E1-8869-7754DFB3BBF5}" presName="background" presStyleLbl="node0" presStyleIdx="0" presStyleCnt="5"/>
      <dgm:spPr/>
    </dgm:pt>
    <dgm:pt modelId="{2BF787EF-8644-4210-8D49-FBE494413C7E}" type="pres">
      <dgm:prSet presAssocID="{F6F01E0B-0AFE-45E1-8869-7754DFB3BBF5}" presName="text" presStyleLbl="fgAcc0" presStyleIdx="0" presStyleCnt="5">
        <dgm:presLayoutVars>
          <dgm:chPref val="3"/>
        </dgm:presLayoutVars>
      </dgm:prSet>
      <dgm:spPr/>
    </dgm:pt>
    <dgm:pt modelId="{90FBEF3F-3BCE-46E4-BABC-7DCD1D71FA71}" type="pres">
      <dgm:prSet presAssocID="{F6F01E0B-0AFE-45E1-8869-7754DFB3BBF5}" presName="hierChild2" presStyleCnt="0"/>
      <dgm:spPr/>
    </dgm:pt>
    <dgm:pt modelId="{28EB9A75-7AB2-4CFC-A5C5-347EF282B943}" type="pres">
      <dgm:prSet presAssocID="{48C402B6-9EC0-47F5-B43C-586BD3C83398}" presName="hierRoot1" presStyleCnt="0"/>
      <dgm:spPr/>
    </dgm:pt>
    <dgm:pt modelId="{EAC0F472-33C8-4008-888F-40FA6D4D6710}" type="pres">
      <dgm:prSet presAssocID="{48C402B6-9EC0-47F5-B43C-586BD3C83398}" presName="composite" presStyleCnt="0"/>
      <dgm:spPr/>
    </dgm:pt>
    <dgm:pt modelId="{350383D0-D63D-4ED2-AB16-30A65569527C}" type="pres">
      <dgm:prSet presAssocID="{48C402B6-9EC0-47F5-B43C-586BD3C83398}" presName="background" presStyleLbl="node0" presStyleIdx="1" presStyleCnt="5"/>
      <dgm:spPr/>
    </dgm:pt>
    <dgm:pt modelId="{E08ADD57-BDB2-436F-B013-3E8F8E846027}" type="pres">
      <dgm:prSet presAssocID="{48C402B6-9EC0-47F5-B43C-586BD3C83398}" presName="text" presStyleLbl="fgAcc0" presStyleIdx="1" presStyleCnt="5">
        <dgm:presLayoutVars>
          <dgm:chPref val="3"/>
        </dgm:presLayoutVars>
      </dgm:prSet>
      <dgm:spPr/>
    </dgm:pt>
    <dgm:pt modelId="{7E1DEA4C-B48D-4B28-81D0-DBC7554F0A0F}" type="pres">
      <dgm:prSet presAssocID="{48C402B6-9EC0-47F5-B43C-586BD3C83398}" presName="hierChild2" presStyleCnt="0"/>
      <dgm:spPr/>
    </dgm:pt>
    <dgm:pt modelId="{AAFFBB60-4EE4-4AA4-A3B4-4C8C9D563B6B}" type="pres">
      <dgm:prSet presAssocID="{685122EA-E3D5-406C-A286-76009B557EAA}" presName="hierRoot1" presStyleCnt="0"/>
      <dgm:spPr/>
    </dgm:pt>
    <dgm:pt modelId="{277C9F49-2C5B-4A64-9AD6-5BB722081A8D}" type="pres">
      <dgm:prSet presAssocID="{685122EA-E3D5-406C-A286-76009B557EAA}" presName="composite" presStyleCnt="0"/>
      <dgm:spPr/>
    </dgm:pt>
    <dgm:pt modelId="{E5649B4F-7CF3-480E-AD27-218293C63E68}" type="pres">
      <dgm:prSet presAssocID="{685122EA-E3D5-406C-A286-76009B557EAA}" presName="background" presStyleLbl="node0" presStyleIdx="2" presStyleCnt="5"/>
      <dgm:spPr/>
    </dgm:pt>
    <dgm:pt modelId="{8AFFB87F-4806-4F12-9564-684C9C39F2DD}" type="pres">
      <dgm:prSet presAssocID="{685122EA-E3D5-406C-A286-76009B557EAA}" presName="text" presStyleLbl="fgAcc0" presStyleIdx="2" presStyleCnt="5">
        <dgm:presLayoutVars>
          <dgm:chPref val="3"/>
        </dgm:presLayoutVars>
      </dgm:prSet>
      <dgm:spPr/>
    </dgm:pt>
    <dgm:pt modelId="{C531EEC3-1E07-422A-BE8F-D9D22C502481}" type="pres">
      <dgm:prSet presAssocID="{685122EA-E3D5-406C-A286-76009B557EAA}" presName="hierChild2" presStyleCnt="0"/>
      <dgm:spPr/>
    </dgm:pt>
    <dgm:pt modelId="{2EF86E2B-9AA4-4258-A259-844B950AC485}" type="pres">
      <dgm:prSet presAssocID="{AC534712-7F52-4CE9-8D17-2CB1279B9569}" presName="hierRoot1" presStyleCnt="0"/>
      <dgm:spPr/>
    </dgm:pt>
    <dgm:pt modelId="{441978FD-75FE-4638-97A4-537C37F6D4EB}" type="pres">
      <dgm:prSet presAssocID="{AC534712-7F52-4CE9-8D17-2CB1279B9569}" presName="composite" presStyleCnt="0"/>
      <dgm:spPr/>
    </dgm:pt>
    <dgm:pt modelId="{1F4916D3-419D-4977-8609-C9AEB6FB4777}" type="pres">
      <dgm:prSet presAssocID="{AC534712-7F52-4CE9-8D17-2CB1279B9569}" presName="background" presStyleLbl="node0" presStyleIdx="3" presStyleCnt="5"/>
      <dgm:spPr/>
    </dgm:pt>
    <dgm:pt modelId="{BE9FD303-9D2C-4BB9-A3E0-8CE0FCB67246}" type="pres">
      <dgm:prSet presAssocID="{AC534712-7F52-4CE9-8D17-2CB1279B9569}" presName="text" presStyleLbl="fgAcc0" presStyleIdx="3" presStyleCnt="5">
        <dgm:presLayoutVars>
          <dgm:chPref val="3"/>
        </dgm:presLayoutVars>
      </dgm:prSet>
      <dgm:spPr/>
    </dgm:pt>
    <dgm:pt modelId="{BA289C8B-0966-43A3-80D0-BF6C23C9C02F}" type="pres">
      <dgm:prSet presAssocID="{AC534712-7F52-4CE9-8D17-2CB1279B9569}" presName="hierChild2" presStyleCnt="0"/>
      <dgm:spPr/>
    </dgm:pt>
    <dgm:pt modelId="{D37C718A-7705-4181-9C15-9753936923F9}" type="pres">
      <dgm:prSet presAssocID="{E7734890-DD73-4FA9-A16B-CCD62E820E88}" presName="hierRoot1" presStyleCnt="0"/>
      <dgm:spPr/>
    </dgm:pt>
    <dgm:pt modelId="{7C83226F-2650-45B0-8029-7A3AB553EF5E}" type="pres">
      <dgm:prSet presAssocID="{E7734890-DD73-4FA9-A16B-CCD62E820E88}" presName="composite" presStyleCnt="0"/>
      <dgm:spPr/>
    </dgm:pt>
    <dgm:pt modelId="{D755C362-A54F-4D3A-9C88-47C3DDE8D3D7}" type="pres">
      <dgm:prSet presAssocID="{E7734890-DD73-4FA9-A16B-CCD62E820E88}" presName="background" presStyleLbl="node0" presStyleIdx="4" presStyleCnt="5"/>
      <dgm:spPr/>
    </dgm:pt>
    <dgm:pt modelId="{D4C294F6-CC24-4CBD-A418-ED07863FB5D1}" type="pres">
      <dgm:prSet presAssocID="{E7734890-DD73-4FA9-A16B-CCD62E820E88}" presName="text" presStyleLbl="fgAcc0" presStyleIdx="4" presStyleCnt="5" custLinFactNeighborX="-496" custLinFactNeighborY="-2523">
        <dgm:presLayoutVars>
          <dgm:chPref val="3"/>
        </dgm:presLayoutVars>
      </dgm:prSet>
      <dgm:spPr/>
    </dgm:pt>
    <dgm:pt modelId="{E57BF428-E0FA-4FBF-B4FC-5EC73A86ED8A}" type="pres">
      <dgm:prSet presAssocID="{E7734890-DD73-4FA9-A16B-CCD62E820E88}" presName="hierChild2" presStyleCnt="0"/>
      <dgm:spPr/>
    </dgm:pt>
  </dgm:ptLst>
  <dgm:cxnLst>
    <dgm:cxn modelId="{7A2E8815-B501-4A0F-90BF-DE4D56EC7746}" srcId="{F035A46A-62C6-4C50-95AC-219AD2105346}" destId="{48C402B6-9EC0-47F5-B43C-586BD3C83398}" srcOrd="1" destOrd="0" parTransId="{11CDB9D0-1585-4E61-AEDE-122B9082C235}" sibTransId="{DE7A8A3B-AD21-4F96-BB45-48928E331F4D}"/>
    <dgm:cxn modelId="{EEA7B64B-78A2-40A5-8945-B4ED333C158E}" srcId="{F035A46A-62C6-4C50-95AC-219AD2105346}" destId="{AC534712-7F52-4CE9-8D17-2CB1279B9569}" srcOrd="3" destOrd="0" parTransId="{6BBAF717-0C64-44A8-A3BC-85658B0C41B5}" sibTransId="{0CE0BC7D-4C42-45BC-B571-83081E1C4187}"/>
    <dgm:cxn modelId="{2711574F-61F8-46C5-B6B7-3B4473E7C02B}" type="presOf" srcId="{685122EA-E3D5-406C-A286-76009B557EAA}" destId="{8AFFB87F-4806-4F12-9564-684C9C39F2DD}" srcOrd="0" destOrd="0" presId="urn:microsoft.com/office/officeart/2005/8/layout/hierarchy1"/>
    <dgm:cxn modelId="{724AEF50-1E51-4A93-AC81-22A3D7CC9D06}" type="presOf" srcId="{48C402B6-9EC0-47F5-B43C-586BD3C83398}" destId="{E08ADD57-BDB2-436F-B013-3E8F8E846027}" srcOrd="0" destOrd="0" presId="urn:microsoft.com/office/officeart/2005/8/layout/hierarchy1"/>
    <dgm:cxn modelId="{D2C27B59-0521-46C0-9704-37B0CEF7180D}" type="presOf" srcId="{AC534712-7F52-4CE9-8D17-2CB1279B9569}" destId="{BE9FD303-9D2C-4BB9-A3E0-8CE0FCB67246}" srcOrd="0" destOrd="0" presId="urn:microsoft.com/office/officeart/2005/8/layout/hierarchy1"/>
    <dgm:cxn modelId="{17AF5882-5F64-424E-8E60-7302EA035CD1}" type="presOf" srcId="{F035A46A-62C6-4C50-95AC-219AD2105346}" destId="{77809215-49A0-4373-A8E3-7AA33BC99B55}" srcOrd="0" destOrd="0" presId="urn:microsoft.com/office/officeart/2005/8/layout/hierarchy1"/>
    <dgm:cxn modelId="{B3BF4A84-B7D1-4F8D-9868-9FC7356882E9}" type="presOf" srcId="{E7734890-DD73-4FA9-A16B-CCD62E820E88}" destId="{D4C294F6-CC24-4CBD-A418-ED07863FB5D1}" srcOrd="0" destOrd="0" presId="urn:microsoft.com/office/officeart/2005/8/layout/hierarchy1"/>
    <dgm:cxn modelId="{F87AEAB3-098F-4FE6-963B-26A3C98B6FA1}" type="presOf" srcId="{F6F01E0B-0AFE-45E1-8869-7754DFB3BBF5}" destId="{2BF787EF-8644-4210-8D49-FBE494413C7E}" srcOrd="0" destOrd="0" presId="urn:microsoft.com/office/officeart/2005/8/layout/hierarchy1"/>
    <dgm:cxn modelId="{E51798E4-7476-44AF-8AD5-16CB15C397F0}" srcId="{F035A46A-62C6-4C50-95AC-219AD2105346}" destId="{E7734890-DD73-4FA9-A16B-CCD62E820E88}" srcOrd="4" destOrd="0" parTransId="{0234B94F-48E7-494D-B5D1-AFE8A7C54946}" sibTransId="{41748711-563E-4F53-BF3A-1D4448F5F27F}"/>
    <dgm:cxn modelId="{953172F8-B978-4E10-9F5F-7BCA28F254DC}" srcId="{F035A46A-62C6-4C50-95AC-219AD2105346}" destId="{F6F01E0B-0AFE-45E1-8869-7754DFB3BBF5}" srcOrd="0" destOrd="0" parTransId="{12C07EA4-9E4D-4124-90FC-DC46AB8359AB}" sibTransId="{A7C98D75-045A-4251-AA23-2B442E5979B7}"/>
    <dgm:cxn modelId="{DAC0B2FA-FE59-4608-A712-DB6327B568DA}" srcId="{F035A46A-62C6-4C50-95AC-219AD2105346}" destId="{685122EA-E3D5-406C-A286-76009B557EAA}" srcOrd="2" destOrd="0" parTransId="{5BFF30E7-B528-4304-A818-4B5FB79D9102}" sibTransId="{A7302D1D-0B4E-42F2-B0AF-6910AA12E666}"/>
    <dgm:cxn modelId="{1D50D513-7EF2-4397-846D-A0567B1495B0}" type="presParOf" srcId="{77809215-49A0-4373-A8E3-7AA33BC99B55}" destId="{FA29AA1B-1207-46ED-BB4B-FDAEF93C3C3B}" srcOrd="0" destOrd="0" presId="urn:microsoft.com/office/officeart/2005/8/layout/hierarchy1"/>
    <dgm:cxn modelId="{0320799B-8DBC-4BE4-9418-8B680B509C8F}" type="presParOf" srcId="{FA29AA1B-1207-46ED-BB4B-FDAEF93C3C3B}" destId="{A0820FF5-FABF-4DE4-9D38-F1CD5477AB54}" srcOrd="0" destOrd="0" presId="urn:microsoft.com/office/officeart/2005/8/layout/hierarchy1"/>
    <dgm:cxn modelId="{6B69AB80-31AA-49AB-AA75-950C59D8F9C4}" type="presParOf" srcId="{A0820FF5-FABF-4DE4-9D38-F1CD5477AB54}" destId="{50B77A69-C433-486C-BFF0-832BFB6C12B3}" srcOrd="0" destOrd="0" presId="urn:microsoft.com/office/officeart/2005/8/layout/hierarchy1"/>
    <dgm:cxn modelId="{B202E4C3-74E2-424C-B957-12743FC1642E}" type="presParOf" srcId="{A0820FF5-FABF-4DE4-9D38-F1CD5477AB54}" destId="{2BF787EF-8644-4210-8D49-FBE494413C7E}" srcOrd="1" destOrd="0" presId="urn:microsoft.com/office/officeart/2005/8/layout/hierarchy1"/>
    <dgm:cxn modelId="{2BAD63F4-6611-493E-8916-4CCDE02D16A9}" type="presParOf" srcId="{FA29AA1B-1207-46ED-BB4B-FDAEF93C3C3B}" destId="{90FBEF3F-3BCE-46E4-BABC-7DCD1D71FA71}" srcOrd="1" destOrd="0" presId="urn:microsoft.com/office/officeart/2005/8/layout/hierarchy1"/>
    <dgm:cxn modelId="{DEDAFBB6-E850-43FF-BF6F-1DEE9F1CD204}" type="presParOf" srcId="{77809215-49A0-4373-A8E3-7AA33BC99B55}" destId="{28EB9A75-7AB2-4CFC-A5C5-347EF282B943}" srcOrd="1" destOrd="0" presId="urn:microsoft.com/office/officeart/2005/8/layout/hierarchy1"/>
    <dgm:cxn modelId="{8B2FFDE1-80F1-4FA0-BABF-71AF8FD49BD2}" type="presParOf" srcId="{28EB9A75-7AB2-4CFC-A5C5-347EF282B943}" destId="{EAC0F472-33C8-4008-888F-40FA6D4D6710}" srcOrd="0" destOrd="0" presId="urn:microsoft.com/office/officeart/2005/8/layout/hierarchy1"/>
    <dgm:cxn modelId="{D4F2F465-209A-4DD9-AC66-72FD0BBF1517}" type="presParOf" srcId="{EAC0F472-33C8-4008-888F-40FA6D4D6710}" destId="{350383D0-D63D-4ED2-AB16-30A65569527C}" srcOrd="0" destOrd="0" presId="urn:microsoft.com/office/officeart/2005/8/layout/hierarchy1"/>
    <dgm:cxn modelId="{A60070C6-CBF6-4854-83CE-61B318C39A92}" type="presParOf" srcId="{EAC0F472-33C8-4008-888F-40FA6D4D6710}" destId="{E08ADD57-BDB2-436F-B013-3E8F8E846027}" srcOrd="1" destOrd="0" presId="urn:microsoft.com/office/officeart/2005/8/layout/hierarchy1"/>
    <dgm:cxn modelId="{091D517A-93A6-4887-91CE-360CCBA5E50E}" type="presParOf" srcId="{28EB9A75-7AB2-4CFC-A5C5-347EF282B943}" destId="{7E1DEA4C-B48D-4B28-81D0-DBC7554F0A0F}" srcOrd="1" destOrd="0" presId="urn:microsoft.com/office/officeart/2005/8/layout/hierarchy1"/>
    <dgm:cxn modelId="{E7885D67-35D6-4E0A-BABB-998B1BC9BCF0}" type="presParOf" srcId="{77809215-49A0-4373-A8E3-7AA33BC99B55}" destId="{AAFFBB60-4EE4-4AA4-A3B4-4C8C9D563B6B}" srcOrd="2" destOrd="0" presId="urn:microsoft.com/office/officeart/2005/8/layout/hierarchy1"/>
    <dgm:cxn modelId="{3BD51309-C28F-4565-8A72-54C947E0DD6F}" type="presParOf" srcId="{AAFFBB60-4EE4-4AA4-A3B4-4C8C9D563B6B}" destId="{277C9F49-2C5B-4A64-9AD6-5BB722081A8D}" srcOrd="0" destOrd="0" presId="urn:microsoft.com/office/officeart/2005/8/layout/hierarchy1"/>
    <dgm:cxn modelId="{3F695E40-0DD2-40A1-B5A8-02C62D715C1C}" type="presParOf" srcId="{277C9F49-2C5B-4A64-9AD6-5BB722081A8D}" destId="{E5649B4F-7CF3-480E-AD27-218293C63E68}" srcOrd="0" destOrd="0" presId="urn:microsoft.com/office/officeart/2005/8/layout/hierarchy1"/>
    <dgm:cxn modelId="{A1654914-7FA3-4D7B-B343-73A6C35675DE}" type="presParOf" srcId="{277C9F49-2C5B-4A64-9AD6-5BB722081A8D}" destId="{8AFFB87F-4806-4F12-9564-684C9C39F2DD}" srcOrd="1" destOrd="0" presId="urn:microsoft.com/office/officeart/2005/8/layout/hierarchy1"/>
    <dgm:cxn modelId="{ABB8752E-28A1-4D8E-ABCB-0E92F1C4741B}" type="presParOf" srcId="{AAFFBB60-4EE4-4AA4-A3B4-4C8C9D563B6B}" destId="{C531EEC3-1E07-422A-BE8F-D9D22C502481}" srcOrd="1" destOrd="0" presId="urn:microsoft.com/office/officeart/2005/8/layout/hierarchy1"/>
    <dgm:cxn modelId="{F73BD2E6-1BC1-449C-B11F-F1E89E03BB7C}" type="presParOf" srcId="{77809215-49A0-4373-A8E3-7AA33BC99B55}" destId="{2EF86E2B-9AA4-4258-A259-844B950AC485}" srcOrd="3" destOrd="0" presId="urn:microsoft.com/office/officeart/2005/8/layout/hierarchy1"/>
    <dgm:cxn modelId="{0D0F1E35-1A00-4568-AB7D-F9CADE6BF3F6}" type="presParOf" srcId="{2EF86E2B-9AA4-4258-A259-844B950AC485}" destId="{441978FD-75FE-4638-97A4-537C37F6D4EB}" srcOrd="0" destOrd="0" presId="urn:microsoft.com/office/officeart/2005/8/layout/hierarchy1"/>
    <dgm:cxn modelId="{41060778-5358-4A78-893B-0E47561D8BC6}" type="presParOf" srcId="{441978FD-75FE-4638-97A4-537C37F6D4EB}" destId="{1F4916D3-419D-4977-8609-C9AEB6FB4777}" srcOrd="0" destOrd="0" presId="urn:microsoft.com/office/officeart/2005/8/layout/hierarchy1"/>
    <dgm:cxn modelId="{23CA9737-76DD-42F9-BDA1-2C3472FAB57F}" type="presParOf" srcId="{441978FD-75FE-4638-97A4-537C37F6D4EB}" destId="{BE9FD303-9D2C-4BB9-A3E0-8CE0FCB67246}" srcOrd="1" destOrd="0" presId="urn:microsoft.com/office/officeart/2005/8/layout/hierarchy1"/>
    <dgm:cxn modelId="{407DEFB8-5C79-4427-A125-29FFBE35C0EE}" type="presParOf" srcId="{2EF86E2B-9AA4-4258-A259-844B950AC485}" destId="{BA289C8B-0966-43A3-80D0-BF6C23C9C02F}" srcOrd="1" destOrd="0" presId="urn:microsoft.com/office/officeart/2005/8/layout/hierarchy1"/>
    <dgm:cxn modelId="{0554F5D4-36EE-4459-9F3A-46FD5EF44D66}" type="presParOf" srcId="{77809215-49A0-4373-A8E3-7AA33BC99B55}" destId="{D37C718A-7705-4181-9C15-9753936923F9}" srcOrd="4" destOrd="0" presId="urn:microsoft.com/office/officeart/2005/8/layout/hierarchy1"/>
    <dgm:cxn modelId="{E9AD7D98-9D60-4013-BBA5-898C5098A29F}" type="presParOf" srcId="{D37C718A-7705-4181-9C15-9753936923F9}" destId="{7C83226F-2650-45B0-8029-7A3AB553EF5E}" srcOrd="0" destOrd="0" presId="urn:microsoft.com/office/officeart/2005/8/layout/hierarchy1"/>
    <dgm:cxn modelId="{B78416CF-0A23-4DE9-8C4D-5FF3B5110112}" type="presParOf" srcId="{7C83226F-2650-45B0-8029-7A3AB553EF5E}" destId="{D755C362-A54F-4D3A-9C88-47C3DDE8D3D7}" srcOrd="0" destOrd="0" presId="urn:microsoft.com/office/officeart/2005/8/layout/hierarchy1"/>
    <dgm:cxn modelId="{2CA5BD33-8074-470E-B171-01D63A90ECEE}" type="presParOf" srcId="{7C83226F-2650-45B0-8029-7A3AB553EF5E}" destId="{D4C294F6-CC24-4CBD-A418-ED07863FB5D1}" srcOrd="1" destOrd="0" presId="urn:microsoft.com/office/officeart/2005/8/layout/hierarchy1"/>
    <dgm:cxn modelId="{1572642A-2E6E-4CFC-A6B3-3593E1D65FCD}" type="presParOf" srcId="{D37C718A-7705-4181-9C15-9753936923F9}" destId="{E57BF428-E0FA-4FBF-B4FC-5EC73A86ED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77A69-C433-486C-BFF0-832BFB6C12B3}">
      <dsp:nvSpPr>
        <dsp:cNvPr id="0" name=""/>
        <dsp:cNvSpPr/>
      </dsp:nvSpPr>
      <dsp:spPr>
        <a:xfrm>
          <a:off x="3940" y="720182"/>
          <a:ext cx="1920121" cy="1219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787EF-8644-4210-8D49-FBE494413C7E}">
      <dsp:nvSpPr>
        <dsp:cNvPr id="0" name=""/>
        <dsp:cNvSpPr/>
      </dsp:nvSpPr>
      <dsp:spPr>
        <a:xfrm>
          <a:off x="217287" y="922862"/>
          <a:ext cx="1920121" cy="12192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/>
            <a:t>Regional Institute for Study of Nature and Agriculture</a:t>
          </a:r>
          <a:endParaRPr lang="en-US" sz="1400" kern="1200"/>
        </a:p>
      </dsp:txBody>
      <dsp:txXfrm>
        <a:off x="252998" y="958573"/>
        <a:ext cx="1848699" cy="1147855"/>
      </dsp:txXfrm>
    </dsp:sp>
    <dsp:sp modelId="{350383D0-D63D-4ED2-AB16-30A65569527C}">
      <dsp:nvSpPr>
        <dsp:cNvPr id="0" name=""/>
        <dsp:cNvSpPr/>
      </dsp:nvSpPr>
      <dsp:spPr>
        <a:xfrm>
          <a:off x="2350755" y="720182"/>
          <a:ext cx="1920121" cy="1219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ADD57-BDB2-436F-B013-3E8F8E846027}">
      <dsp:nvSpPr>
        <dsp:cNvPr id="0" name=""/>
        <dsp:cNvSpPr/>
      </dsp:nvSpPr>
      <dsp:spPr>
        <a:xfrm>
          <a:off x="2564102" y="922862"/>
          <a:ext cx="1920121" cy="12192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Acquisition</a:t>
          </a:r>
          <a:r>
            <a:rPr lang="en-US" sz="1400" kern="1200" dirty="0"/>
            <a:t>, </a:t>
          </a:r>
          <a:r>
            <a:rPr lang="en-US" sz="1400" b="1" kern="1200" dirty="0"/>
            <a:t>validation</a:t>
          </a:r>
          <a:r>
            <a:rPr lang="en-US" sz="1400" kern="1200" dirty="0"/>
            <a:t>, </a:t>
          </a:r>
          <a:r>
            <a:rPr lang="en-US" sz="1400" b="0" kern="1200" dirty="0"/>
            <a:t>enhancement</a:t>
          </a:r>
          <a:r>
            <a:rPr lang="en-US" sz="1400" kern="1200" dirty="0"/>
            <a:t> and </a:t>
          </a:r>
          <a:r>
            <a:rPr lang="en-US" sz="1400" b="1" kern="1200" dirty="0"/>
            <a:t>dissemination</a:t>
          </a:r>
          <a:r>
            <a:rPr lang="en-US" sz="1400" kern="1200" dirty="0"/>
            <a:t> of socio-economic and environmental data</a:t>
          </a:r>
        </a:p>
      </dsp:txBody>
      <dsp:txXfrm>
        <a:off x="2599813" y="958573"/>
        <a:ext cx="1848699" cy="1147855"/>
      </dsp:txXfrm>
    </dsp:sp>
    <dsp:sp modelId="{E5649B4F-7CF3-480E-AD27-218293C63E68}">
      <dsp:nvSpPr>
        <dsp:cNvPr id="0" name=""/>
        <dsp:cNvSpPr/>
      </dsp:nvSpPr>
      <dsp:spPr>
        <a:xfrm>
          <a:off x="4697571" y="720182"/>
          <a:ext cx="1920121" cy="1219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FB87F-4806-4F12-9564-684C9C39F2DD}">
      <dsp:nvSpPr>
        <dsp:cNvPr id="0" name=""/>
        <dsp:cNvSpPr/>
      </dsp:nvSpPr>
      <dsp:spPr>
        <a:xfrm>
          <a:off x="4910918" y="922862"/>
          <a:ext cx="1920121" cy="12192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 err="1"/>
            <a:t>Species</a:t>
          </a:r>
          <a:r>
            <a:rPr lang="fr-BE" sz="1400" kern="1200" dirty="0"/>
            <a:t>, Habitats, Sites of </a:t>
          </a:r>
          <a:r>
            <a:rPr lang="fr-BE" sz="1400" kern="1200" dirty="0" err="1"/>
            <a:t>biological</a:t>
          </a:r>
          <a:r>
            <a:rPr lang="fr-BE" sz="1400" kern="1200" dirty="0"/>
            <a:t> </a:t>
          </a:r>
          <a:r>
            <a:rPr lang="fr-BE" sz="1400" kern="1200" dirty="0" err="1"/>
            <a:t>interest</a:t>
          </a:r>
          <a:endParaRPr lang="en-US" sz="1400" kern="1200" dirty="0"/>
        </a:p>
      </dsp:txBody>
      <dsp:txXfrm>
        <a:off x="4946629" y="958573"/>
        <a:ext cx="1848699" cy="1147855"/>
      </dsp:txXfrm>
    </dsp:sp>
    <dsp:sp modelId="{1F4916D3-419D-4977-8609-C9AEB6FB4777}">
      <dsp:nvSpPr>
        <dsp:cNvPr id="0" name=""/>
        <dsp:cNvSpPr/>
      </dsp:nvSpPr>
      <dsp:spPr>
        <a:xfrm>
          <a:off x="7044386" y="720182"/>
          <a:ext cx="1920121" cy="1219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FD303-9D2C-4BB9-A3E0-8CE0FCB67246}">
      <dsp:nvSpPr>
        <dsp:cNvPr id="0" name=""/>
        <dsp:cNvSpPr/>
      </dsp:nvSpPr>
      <dsp:spPr>
        <a:xfrm>
          <a:off x="7257733" y="922862"/>
          <a:ext cx="1920121" cy="12192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 err="1"/>
            <a:t>European</a:t>
          </a:r>
          <a:r>
            <a:rPr lang="fr-BE" sz="1400" kern="1200" dirty="0"/>
            <a:t> obligations</a:t>
          </a:r>
          <a:endParaRPr lang="en-US" sz="1400" kern="1200" dirty="0"/>
        </a:p>
      </dsp:txBody>
      <dsp:txXfrm>
        <a:off x="7293444" y="958573"/>
        <a:ext cx="1848699" cy="1147855"/>
      </dsp:txXfrm>
    </dsp:sp>
    <dsp:sp modelId="{D755C362-A54F-4D3A-9C88-47C3DDE8D3D7}">
      <dsp:nvSpPr>
        <dsp:cNvPr id="0" name=""/>
        <dsp:cNvSpPr/>
      </dsp:nvSpPr>
      <dsp:spPr>
        <a:xfrm>
          <a:off x="9381678" y="689420"/>
          <a:ext cx="1920121" cy="1219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294F6-CC24-4CBD-A418-ED07863FB5D1}">
      <dsp:nvSpPr>
        <dsp:cNvPr id="0" name=""/>
        <dsp:cNvSpPr/>
      </dsp:nvSpPr>
      <dsp:spPr>
        <a:xfrm>
          <a:off x="9595025" y="892099"/>
          <a:ext cx="1920121" cy="12192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/>
            <a:t>Scientific Expertise</a:t>
          </a:r>
          <a:endParaRPr lang="en-US" sz="1400" kern="1200"/>
        </a:p>
      </dsp:txBody>
      <dsp:txXfrm>
        <a:off x="9630736" y="927810"/>
        <a:ext cx="1848699" cy="1147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B6EF3-D198-3F0D-4DD9-A48141D76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2F5CFC-055B-8E17-740B-EF5E06C9E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A83EFD-3080-4DA5-8C66-ED3EFE83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36694-10D8-B47A-53B4-6DCB1C35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06DF36-C65C-1623-43CB-852D9F7D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307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F5807F-12CC-FCB0-0459-CDEBBC36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4D83AE-B9A5-D3C0-42EB-F74087AE4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B330EE-CDFD-C7C3-E246-7FC77F8F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F008CE-E76D-B779-A388-56AB5A08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83638F-364A-80B3-4A1A-CD286F9B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567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F0D0CA9-61A6-C6D5-07EB-A765F9C22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93FA5E-DEB1-5F71-6B3F-650B8F05E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9522A8-1218-AAAD-1B7F-DA1F2DB44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560EC-0D90-B887-8E4D-66F994AE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2367D-3FAB-CD7C-2B4D-60B64DD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239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E7E0AC-9443-0C5B-1717-524A982C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40ACE1-D204-1D70-7508-B8CE4C8F3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F03BA2-1AB5-D088-D1CC-2239C4E7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DEFACC-8ED1-46D4-3360-4E9C4BE03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AF2303-8D41-4B4A-14AA-81D13DE9C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106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5B204-60CB-DB62-4F2B-B65E434F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70A1AD-C217-1977-B23E-950FE06B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51FDE1-9668-7CF8-6681-4B45612F1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0B7012-ACA2-94C2-0700-8B7352D1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798014-F543-B9DD-6151-5C098032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17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12FAA-B5D4-C7E3-4EE8-5872E7EF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10A1D4-D03B-429D-8CAB-92E82431F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EC5D3-2D2C-C547-3D37-7062265E7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D9C778-41E9-4365-4248-D369C51F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46E0E1-FB3B-F253-87E8-46A09BC3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EBF7DF-7FFF-EE66-EC3B-F92508DD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528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E34EE-59FE-1AD0-8830-36B21085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9777B-0DFC-2E03-20CF-8E3620528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2AAE66-8E6C-AE87-97B6-3FE3261F1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1E8339-72CA-7915-FAF1-5DE322B4A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8D53950-217E-C4E7-9CE9-769DD4257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E6235BB-AF31-0F8E-1B0D-F226FD9D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6147EE-2955-4ED3-54C4-8ABA0FE8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5F0F2A-7E81-B497-BD31-54B1613E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63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97C94-12ED-4E50-BE1D-B8A7ADE6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AB4E2E-AF44-382E-F9E3-275A881E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F1CA36-631A-F8D2-81EB-05A55484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61E0DF-10C2-1E58-FF28-08D5D6BD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826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6DCFE7-01DF-9F1A-6063-2930DEB5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2BF652-D8DC-10BD-EDE4-D4657926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B5126E-49E2-132A-7051-3524BB53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873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C02C5-3CE2-366B-770A-A24AE48AD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B2C3EC-A8C6-D51E-7ED5-C7D656922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E8CF25-2696-BBC0-FDBC-276BB355F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8B6AD0-913C-DB52-822B-7ECAE3B1D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2B3943-11B1-7053-EBBE-7023D514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8328E8-6B0B-96F8-8422-F49614BE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724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88602-A988-7A8E-BA3B-B10CDDFE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FB393D-4E1F-C0C0-18F1-40A1B9284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241BEB-02C4-A4A0-22A7-48842A393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DD0256-180E-4F39-C7A2-EAC1B31B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E4ED25-7478-0201-1689-A92062E7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8A67D5-0BC4-DD73-B120-96EF2E56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378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CF2EC7-B7AC-97F2-61AE-436C2894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62C7C4-0077-5B7B-A75F-DC59DDF3D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6F1A7C-331B-F596-2821-15B3CAC91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C425D-FFD3-4347-85C2-8B0AEDDA4462}" type="datetimeFigureOut">
              <a:rPr lang="fr-BE" smtClean="0"/>
              <a:t>19-03-24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F23B1F-7471-1379-766A-55074EFA0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F63EC9-C9C1-4A6E-B98B-485638205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B1FB-AC08-4D41-A4E9-97CB1F8AA47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843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jfif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2.png"/><Relationship Id="rId21" Type="http://schemas.openxmlformats.org/officeDocument/2006/relationships/image" Target="../media/image49.svg"/><Relationship Id="rId7" Type="http://schemas.openxmlformats.org/officeDocument/2006/relationships/image" Target="../media/image36.png"/><Relationship Id="rId12" Type="http://schemas.openxmlformats.org/officeDocument/2006/relationships/image" Target="../media/image3.jfif"/><Relationship Id="rId17" Type="http://schemas.openxmlformats.org/officeDocument/2006/relationships/image" Target="../media/image45.png"/><Relationship Id="rId25" Type="http://schemas.openxmlformats.org/officeDocument/2006/relationships/image" Target="../media/image53.svg"/><Relationship Id="rId2" Type="http://schemas.openxmlformats.org/officeDocument/2006/relationships/image" Target="../media/image31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23" Type="http://schemas.openxmlformats.org/officeDocument/2006/relationships/image" Target="../media/image51.svg"/><Relationship Id="rId28" Type="http://schemas.openxmlformats.org/officeDocument/2006/relationships/image" Target="../media/image56.png"/><Relationship Id="rId10" Type="http://schemas.openxmlformats.org/officeDocument/2006/relationships/image" Target="../media/image39.svg"/><Relationship Id="rId19" Type="http://schemas.openxmlformats.org/officeDocument/2006/relationships/image" Target="../media/image47.svg"/><Relationship Id="rId31" Type="http://schemas.openxmlformats.org/officeDocument/2006/relationships/image" Target="../media/image5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svg"/><Relationship Id="rId30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.jfif"/><Relationship Id="rId18" Type="http://schemas.openxmlformats.org/officeDocument/2006/relationships/image" Target="../media/image45.png"/><Relationship Id="rId26" Type="http://schemas.openxmlformats.org/officeDocument/2006/relationships/image" Target="../media/image53.sv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3.png"/><Relationship Id="rId16" Type="http://schemas.openxmlformats.org/officeDocument/2006/relationships/image" Target="../media/image43.png"/><Relationship Id="rId20" Type="http://schemas.openxmlformats.org/officeDocument/2006/relationships/image" Target="../media/image47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1.svg"/><Relationship Id="rId32" Type="http://schemas.openxmlformats.org/officeDocument/2006/relationships/image" Target="../media/image59.svg"/><Relationship Id="rId5" Type="http://schemas.openxmlformats.org/officeDocument/2006/relationships/image" Target="../media/image33.sv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sv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1.jfif"/><Relationship Id="rId22" Type="http://schemas.openxmlformats.org/officeDocument/2006/relationships/image" Target="../media/image49.svg"/><Relationship Id="rId27" Type="http://schemas.openxmlformats.org/officeDocument/2006/relationships/image" Target="../media/image54.png"/><Relationship Id="rId30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f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jfif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2.png"/><Relationship Id="rId21" Type="http://schemas.openxmlformats.org/officeDocument/2006/relationships/image" Target="../media/image49.svg"/><Relationship Id="rId7" Type="http://schemas.openxmlformats.org/officeDocument/2006/relationships/image" Target="../media/image36.png"/><Relationship Id="rId12" Type="http://schemas.openxmlformats.org/officeDocument/2006/relationships/image" Target="../media/image3.jfif"/><Relationship Id="rId17" Type="http://schemas.openxmlformats.org/officeDocument/2006/relationships/image" Target="../media/image45.png"/><Relationship Id="rId25" Type="http://schemas.openxmlformats.org/officeDocument/2006/relationships/image" Target="../media/image53.svg"/><Relationship Id="rId2" Type="http://schemas.openxmlformats.org/officeDocument/2006/relationships/image" Target="../media/image31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32" Type="http://schemas.openxmlformats.org/officeDocument/2006/relationships/image" Target="../media/image23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23" Type="http://schemas.openxmlformats.org/officeDocument/2006/relationships/image" Target="../media/image51.svg"/><Relationship Id="rId28" Type="http://schemas.openxmlformats.org/officeDocument/2006/relationships/image" Target="../media/image56.png"/><Relationship Id="rId10" Type="http://schemas.openxmlformats.org/officeDocument/2006/relationships/image" Target="../media/image39.svg"/><Relationship Id="rId19" Type="http://schemas.openxmlformats.org/officeDocument/2006/relationships/image" Target="../media/image47.svg"/><Relationship Id="rId31" Type="http://schemas.openxmlformats.org/officeDocument/2006/relationships/image" Target="../media/image5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svg"/><Relationship Id="rId30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f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fif"/><Relationship Id="rId4" Type="http://schemas.openxmlformats.org/officeDocument/2006/relationships/image" Target="../media/image71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3.jf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ttps://api.gbif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fif"/><Relationship Id="rId5" Type="http://schemas.openxmlformats.org/officeDocument/2006/relationships/hyperlink" Target="https://pypi.org/project/pygbif/" TargetMode="External"/><Relationship Id="rId4" Type="http://schemas.openxmlformats.org/officeDocument/2006/relationships/hyperlink" Target="https://www.gbif.org/tool/81747/rgbi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fif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fif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jfif"/><Relationship Id="rId4" Type="http://schemas.openxmlformats.org/officeDocument/2006/relationships/image" Target="../media/image17.png"/><Relationship Id="rId9" Type="http://schemas.openxmlformats.org/officeDocument/2006/relationships/image" Target="../media/image21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fif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fif"/><Relationship Id="rId4" Type="http://schemas.openxmlformats.org/officeDocument/2006/relationships/image" Target="../media/image29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9211DE7C-E679-8AFB-1C3E-829CD16D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49" y="542919"/>
            <a:ext cx="7524751" cy="22479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5F14579-C03C-B478-7372-AD3D200A1126}"/>
              </a:ext>
            </a:extLst>
          </p:cNvPr>
          <p:cNvSpPr txBox="1"/>
          <p:nvPr/>
        </p:nvSpPr>
        <p:spPr>
          <a:xfrm>
            <a:off x="240927" y="2702139"/>
            <a:ext cx="10694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effectLst/>
                <a:latin typeface="DIN 2014 Bold" panose="020B0704020202020204" pitchFamily="34" charset="0"/>
                <a:ea typeface="DIN 2014 Bold" panose="020B0704020202020204" pitchFamily="34" charset="0"/>
              </a:rPr>
              <a:t>Open and FAIR Biodiversity Data in Wallonia : why and how to join global initiatives ?</a:t>
            </a:r>
          </a:p>
          <a:p>
            <a:endParaRPr lang="en-GB" b="1" dirty="0">
              <a:latin typeface="DIN 2014 Bold" panose="020B0704020202020204" pitchFamily="34" charset="0"/>
              <a:ea typeface="DIN 2014 Bold" panose="020B0704020202020204" pitchFamily="34" charset="0"/>
            </a:endParaRPr>
          </a:p>
          <a:p>
            <a:endParaRPr lang="fr-BE" b="1" dirty="0">
              <a:latin typeface="DIN 2014 Bold" panose="020B0704020202020204" pitchFamily="34" charset="0"/>
              <a:ea typeface="DIN 2014 Bold" panose="020B07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D8795AD-C367-E0DB-9835-74953FB65C97}"/>
              </a:ext>
            </a:extLst>
          </p:cNvPr>
          <p:cNvSpPr txBox="1"/>
          <p:nvPr/>
        </p:nvSpPr>
        <p:spPr>
          <a:xfrm>
            <a:off x="240927" y="3163804"/>
            <a:ext cx="7743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Atelier Interreg </a:t>
            </a:r>
            <a:r>
              <a:rPr lang="fr-FR" sz="1400" i="1" dirty="0" err="1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CiBioGo</a:t>
            </a:r>
            <a:r>
              <a:rPr lang="fr-FR" sz="1400" i="1" dirty="0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</a:p>
          <a:p>
            <a:r>
              <a:rPr lang="fr-FR" sz="1400" i="1" dirty="0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19th </a:t>
            </a:r>
            <a:r>
              <a:rPr lang="fr-FR" sz="1400" i="1" dirty="0" err="1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march</a:t>
            </a:r>
            <a:r>
              <a:rPr lang="fr-FR" sz="1400" i="1" dirty="0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 2024 </a:t>
            </a:r>
          </a:p>
          <a:p>
            <a:r>
              <a:rPr lang="fr-FR" sz="1400" i="1" dirty="0" err="1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Ecolys</a:t>
            </a:r>
            <a:r>
              <a:rPr lang="fr-FR" sz="1400" i="1" dirty="0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FR" sz="1400" i="1" dirty="0" err="1">
                <a:effectLst/>
                <a:latin typeface="DIN 2014" panose="020B0504020202020204" pitchFamily="34" charset="0"/>
                <a:ea typeface="DIN 2014" panose="020B0504020202020204" pitchFamily="34" charset="0"/>
              </a:rPr>
              <a:t>Suarlée</a:t>
            </a:r>
            <a:endParaRPr lang="fr-FR" sz="1400" i="1" dirty="0">
              <a:effectLst/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FR" sz="1400" i="1" dirty="0">
                <a:latin typeface="DIN 2014" panose="020B0504020202020204" pitchFamily="34" charset="0"/>
                <a:ea typeface="DIN 2014" panose="020B0504020202020204" pitchFamily="34" charset="0"/>
              </a:rPr>
              <a:t>Maxime Coupremanne</a:t>
            </a:r>
          </a:p>
          <a:p>
            <a:r>
              <a:rPr lang="fr-FR" sz="1400" i="1" dirty="0" err="1">
                <a:latin typeface="DIN 2014" panose="020B0504020202020204" pitchFamily="34" charset="0"/>
                <a:ea typeface="DIN 2014" panose="020B0504020202020204" pitchFamily="34" charset="0"/>
              </a:rPr>
              <a:t>Belgian</a:t>
            </a:r>
            <a:r>
              <a:rPr lang="fr-FR" sz="1400" i="1" dirty="0">
                <a:latin typeface="DIN 2014" panose="020B0504020202020204" pitchFamily="34" charset="0"/>
                <a:ea typeface="DIN 2014" panose="020B0504020202020204" pitchFamily="34" charset="0"/>
              </a:rPr>
              <a:t> Biodiversity platform</a:t>
            </a:r>
          </a:p>
          <a:p>
            <a:r>
              <a:rPr lang="fr-FR" sz="1400" i="1" dirty="0">
                <a:latin typeface="DIN 2014" panose="020B0504020202020204" pitchFamily="34" charset="0"/>
                <a:ea typeface="DIN 2014" panose="020B0504020202020204" pitchFamily="34" charset="0"/>
              </a:rPr>
              <a:t>SPWARNE-DEMNA-DNE</a:t>
            </a:r>
            <a:endParaRPr lang="fr-BE" sz="1400" i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E77D037-344A-B31E-AC66-84B97635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4" y="5373836"/>
            <a:ext cx="1476447" cy="1269012"/>
          </a:xfrm>
          <a:prstGeom prst="rect">
            <a:avLst/>
          </a:prstGeom>
        </p:spPr>
      </p:pic>
      <p:pic>
        <p:nvPicPr>
          <p:cNvPr id="11" name="Image 10" descr="Une image contenant texte, Police, poulet, Graphique&#10;&#10;Description générée automatiquement">
            <a:extLst>
              <a:ext uri="{FF2B5EF4-FFF2-40B4-BE49-F238E27FC236}">
                <a16:creationId xmlns:a16="http://schemas.microsoft.com/office/drawing/2014/main" id="{CDE0666A-DA6A-5E1C-4AF2-1910F923C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41" y="5294769"/>
            <a:ext cx="2523518" cy="1249893"/>
          </a:xfrm>
          <a:prstGeom prst="rect">
            <a:avLst/>
          </a:prstGeom>
        </p:spPr>
      </p:pic>
      <p:pic>
        <p:nvPicPr>
          <p:cNvPr id="10" name="Image 9" descr="Une image contenant Graphique, Caractère coloré, capture d’écran, Police&#10;&#10;Description générée automatiquement">
            <a:extLst>
              <a:ext uri="{FF2B5EF4-FFF2-40B4-BE49-F238E27FC236}">
                <a16:creationId xmlns:a16="http://schemas.microsoft.com/office/drawing/2014/main" id="{D5D7C889-A4A0-E371-2590-8A6997B0A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2" y="5407452"/>
            <a:ext cx="1476447" cy="12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1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08B169-BA7C-F965-D157-F417F11CD047}"/>
              </a:ext>
            </a:extLst>
          </p:cNvPr>
          <p:cNvSpPr/>
          <p:nvPr/>
        </p:nvSpPr>
        <p:spPr>
          <a:xfrm>
            <a:off x="3679659" y="4933356"/>
            <a:ext cx="5300359" cy="18495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Image 23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17A6F536-2163-3718-2B60-07BF8CA74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" y="1972491"/>
            <a:ext cx="3096101" cy="3096101"/>
          </a:xfrm>
          <a:prstGeom prst="rect">
            <a:avLst/>
          </a:prstGeom>
        </p:spPr>
      </p:pic>
      <p:pic>
        <p:nvPicPr>
          <p:cNvPr id="17" name="Graphique 16" descr="Base de données avec un remplissage uni">
            <a:extLst>
              <a:ext uri="{FF2B5EF4-FFF2-40B4-BE49-F238E27FC236}">
                <a16:creationId xmlns:a16="http://schemas.microsoft.com/office/drawing/2014/main" id="{559B0F5C-925C-88AF-A378-8E938799C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794" y="3037943"/>
            <a:ext cx="233548" cy="233548"/>
          </a:xfrm>
          <a:prstGeom prst="rect">
            <a:avLst/>
          </a:prstGeom>
        </p:spPr>
      </p:pic>
      <p:pic>
        <p:nvPicPr>
          <p:cNvPr id="19" name="Graphique 18" descr="Base de données avec un remplissage uni">
            <a:extLst>
              <a:ext uri="{FF2B5EF4-FFF2-40B4-BE49-F238E27FC236}">
                <a16:creationId xmlns:a16="http://schemas.microsoft.com/office/drawing/2014/main" id="{1844FFF7-2C35-FB37-7E47-6BDFE991D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0917" y="3505038"/>
            <a:ext cx="233547" cy="233547"/>
          </a:xfrm>
          <a:prstGeom prst="rect">
            <a:avLst/>
          </a:prstGeom>
        </p:spPr>
      </p:pic>
      <p:pic>
        <p:nvPicPr>
          <p:cNvPr id="20" name="Graphique 19" descr="Base de données avec un remplissage uni">
            <a:extLst>
              <a:ext uri="{FF2B5EF4-FFF2-40B4-BE49-F238E27FC236}">
                <a16:creationId xmlns:a16="http://schemas.microsoft.com/office/drawing/2014/main" id="{79E3C6C2-18EE-B66C-CEBD-98361104A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4233" y="2570848"/>
            <a:ext cx="233548" cy="233548"/>
          </a:xfrm>
          <a:prstGeom prst="rect">
            <a:avLst/>
          </a:prstGeom>
        </p:spPr>
      </p:pic>
      <p:pic>
        <p:nvPicPr>
          <p:cNvPr id="26" name="Graphique 25" descr="Base de données avec un remplissage uni">
            <a:extLst>
              <a:ext uri="{FF2B5EF4-FFF2-40B4-BE49-F238E27FC236}">
                <a16:creationId xmlns:a16="http://schemas.microsoft.com/office/drawing/2014/main" id="{222A0C7A-3D30-4A01-E4A5-787D7BB0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478" y="3731066"/>
            <a:ext cx="233548" cy="233548"/>
          </a:xfrm>
          <a:prstGeom prst="rect">
            <a:avLst/>
          </a:prstGeom>
        </p:spPr>
      </p:pic>
      <p:pic>
        <p:nvPicPr>
          <p:cNvPr id="27" name="Graphique 26" descr="Base de données avec un remplissage uni">
            <a:extLst>
              <a:ext uri="{FF2B5EF4-FFF2-40B4-BE49-F238E27FC236}">
                <a16:creationId xmlns:a16="http://schemas.microsoft.com/office/drawing/2014/main" id="{641A2F86-A712-A2CE-6F22-D62E68410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4233" y="2804396"/>
            <a:ext cx="233547" cy="233547"/>
          </a:xfrm>
          <a:prstGeom prst="rect">
            <a:avLst/>
          </a:prstGeom>
        </p:spPr>
      </p:pic>
      <p:pic>
        <p:nvPicPr>
          <p:cNvPr id="29" name="Graphique 28" descr="Télécharger du cloud contour">
            <a:extLst>
              <a:ext uri="{FF2B5EF4-FFF2-40B4-BE49-F238E27FC236}">
                <a16:creationId xmlns:a16="http://schemas.microsoft.com/office/drawing/2014/main" id="{994281DD-FC69-1A35-35FF-322B5B200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5877" y="2497229"/>
            <a:ext cx="313748" cy="313748"/>
          </a:xfrm>
          <a:prstGeom prst="rect">
            <a:avLst/>
          </a:prstGeom>
        </p:spPr>
      </p:pic>
      <p:pic>
        <p:nvPicPr>
          <p:cNvPr id="31" name="Graphique 30" descr="Document avec un remplissage uni">
            <a:extLst>
              <a:ext uri="{FF2B5EF4-FFF2-40B4-BE49-F238E27FC236}">
                <a16:creationId xmlns:a16="http://schemas.microsoft.com/office/drawing/2014/main" id="{D0B6C1B7-9CC0-33AA-420B-233D8B7C2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94937" y="3982643"/>
            <a:ext cx="289170" cy="289170"/>
          </a:xfrm>
          <a:prstGeom prst="rect">
            <a:avLst/>
          </a:prstGeom>
        </p:spPr>
      </p:pic>
      <p:pic>
        <p:nvPicPr>
          <p:cNvPr id="33" name="Graphique 32" descr="Synchronisation avec le cloud contour">
            <a:extLst>
              <a:ext uri="{FF2B5EF4-FFF2-40B4-BE49-F238E27FC236}">
                <a16:creationId xmlns:a16="http://schemas.microsoft.com/office/drawing/2014/main" id="{8D29FDF8-60AC-6FB5-4423-E3C016CFD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41113" y="2392484"/>
            <a:ext cx="914400" cy="914400"/>
          </a:xfrm>
          <a:prstGeom prst="rect">
            <a:avLst/>
          </a:prstGeom>
        </p:spPr>
      </p:pic>
      <p:sp>
        <p:nvSpPr>
          <p:cNvPr id="34" name="Accolade fermante 33">
            <a:extLst>
              <a:ext uri="{FF2B5EF4-FFF2-40B4-BE49-F238E27FC236}">
                <a16:creationId xmlns:a16="http://schemas.microsoft.com/office/drawing/2014/main" id="{F0A87613-B763-BD5B-671A-8CB1DC76BA0E}"/>
              </a:ext>
            </a:extLst>
          </p:cNvPr>
          <p:cNvSpPr/>
          <p:nvPr/>
        </p:nvSpPr>
        <p:spPr>
          <a:xfrm>
            <a:off x="7182768" y="2552993"/>
            <a:ext cx="233547" cy="17009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8" name="Image 3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1A2BA1B5-265D-7DB5-4EAD-D9933EEFD7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4" y="2947046"/>
            <a:ext cx="356847" cy="336765"/>
          </a:xfrm>
          <a:prstGeom prst="rect">
            <a:avLst/>
          </a:prstGeom>
        </p:spPr>
      </p:pic>
      <p:pic>
        <p:nvPicPr>
          <p:cNvPr id="42" name="Image 41" descr="Une image contenant texte, Police, poulet, Graphique&#10;&#10;Description générée automatiquement">
            <a:extLst>
              <a:ext uri="{FF2B5EF4-FFF2-40B4-BE49-F238E27FC236}">
                <a16:creationId xmlns:a16="http://schemas.microsoft.com/office/drawing/2014/main" id="{87EE5EC2-5FE1-1117-E7BE-07A906ACF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" y="3130683"/>
            <a:ext cx="394170" cy="195231"/>
          </a:xfrm>
          <a:prstGeom prst="rect">
            <a:avLst/>
          </a:prstGeom>
        </p:spPr>
      </p:pic>
      <p:pic>
        <p:nvPicPr>
          <p:cNvPr id="44" name="Image 43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A363DD52-C684-3FCF-79E2-A8AABB40D2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35" y="3883110"/>
            <a:ext cx="300985" cy="220569"/>
          </a:xfrm>
          <a:prstGeom prst="rect">
            <a:avLst/>
          </a:prstGeom>
        </p:spPr>
      </p:pic>
      <p:pic>
        <p:nvPicPr>
          <p:cNvPr id="46" name="Image 45" descr="Une image contenant Police, logo, Graphique, texte&#10;&#10;Description générée automatiquement">
            <a:extLst>
              <a:ext uri="{FF2B5EF4-FFF2-40B4-BE49-F238E27FC236}">
                <a16:creationId xmlns:a16="http://schemas.microsoft.com/office/drawing/2014/main" id="{0B934794-4F29-61FE-B7A3-658589966D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1" y="2947046"/>
            <a:ext cx="636307" cy="146840"/>
          </a:xfrm>
          <a:prstGeom prst="rect">
            <a:avLst/>
          </a:prstGeom>
        </p:spPr>
      </p:pic>
      <p:pic>
        <p:nvPicPr>
          <p:cNvPr id="48" name="Image 47" descr="Une image contenant Graphique, Caractère coloré, graphisme, conception&#10;&#10;Description générée automatiquement">
            <a:extLst>
              <a:ext uri="{FF2B5EF4-FFF2-40B4-BE49-F238E27FC236}">
                <a16:creationId xmlns:a16="http://schemas.microsoft.com/office/drawing/2014/main" id="{BAA88EED-76B0-B7F6-F40C-F61C544672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7" y="3238625"/>
            <a:ext cx="394171" cy="190374"/>
          </a:xfrm>
          <a:prstGeom prst="rect">
            <a:avLst/>
          </a:prstGeom>
        </p:spPr>
      </p:pic>
      <p:pic>
        <p:nvPicPr>
          <p:cNvPr id="51" name="Image 5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B50690B-6A04-94B9-7C7A-A9E1D1F957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01" y="3325914"/>
            <a:ext cx="317851" cy="108717"/>
          </a:xfrm>
          <a:prstGeom prst="rect">
            <a:avLst/>
          </a:prstGeom>
        </p:spPr>
      </p:pic>
      <p:pic>
        <p:nvPicPr>
          <p:cNvPr id="54" name="Image 53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3F83475C-CA82-ABA6-FC55-5C59601A64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83" y="3485413"/>
            <a:ext cx="268711" cy="238198"/>
          </a:xfrm>
          <a:prstGeom prst="rect">
            <a:avLst/>
          </a:prstGeom>
        </p:spPr>
      </p:pic>
      <p:pic>
        <p:nvPicPr>
          <p:cNvPr id="55" name="Graphique 54" descr="Télécharger du cloud contour">
            <a:extLst>
              <a:ext uri="{FF2B5EF4-FFF2-40B4-BE49-F238E27FC236}">
                <a16:creationId xmlns:a16="http://schemas.microsoft.com/office/drawing/2014/main" id="{7C1776F8-851F-A8E8-B249-442ABC7A0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4262" y="2757420"/>
            <a:ext cx="313748" cy="313748"/>
          </a:xfrm>
          <a:prstGeom prst="rect">
            <a:avLst/>
          </a:prstGeom>
        </p:spPr>
      </p:pic>
      <p:pic>
        <p:nvPicPr>
          <p:cNvPr id="56" name="Graphique 55" descr="Télécharger du cloud contour">
            <a:extLst>
              <a:ext uri="{FF2B5EF4-FFF2-40B4-BE49-F238E27FC236}">
                <a16:creationId xmlns:a16="http://schemas.microsoft.com/office/drawing/2014/main" id="{A1BC6C94-A1FC-FD13-B38C-83A11782A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2536" y="2993136"/>
            <a:ext cx="313748" cy="313748"/>
          </a:xfrm>
          <a:prstGeom prst="rect">
            <a:avLst/>
          </a:prstGeom>
        </p:spPr>
      </p:pic>
      <p:pic>
        <p:nvPicPr>
          <p:cNvPr id="57" name="Graphique 56" descr="Télécharger du cloud contour">
            <a:extLst>
              <a:ext uri="{FF2B5EF4-FFF2-40B4-BE49-F238E27FC236}">
                <a16:creationId xmlns:a16="http://schemas.microsoft.com/office/drawing/2014/main" id="{C94A1A3B-F9F5-FBAF-9C6C-786C1BBD1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9251" y="3227704"/>
            <a:ext cx="313748" cy="313748"/>
          </a:xfrm>
          <a:prstGeom prst="rect">
            <a:avLst/>
          </a:prstGeom>
        </p:spPr>
      </p:pic>
      <p:pic>
        <p:nvPicPr>
          <p:cNvPr id="58" name="Graphique 57" descr="Télécharger du cloud contour">
            <a:extLst>
              <a:ext uri="{FF2B5EF4-FFF2-40B4-BE49-F238E27FC236}">
                <a16:creationId xmlns:a16="http://schemas.microsoft.com/office/drawing/2014/main" id="{5F0FADCE-048F-6498-5766-4D7E62490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4417" y="3968419"/>
            <a:ext cx="313748" cy="313748"/>
          </a:xfrm>
          <a:prstGeom prst="rect">
            <a:avLst/>
          </a:prstGeom>
        </p:spPr>
      </p:pic>
      <p:pic>
        <p:nvPicPr>
          <p:cNvPr id="59" name="Graphique 58" descr="Télécharger du cloud contour">
            <a:extLst>
              <a:ext uri="{FF2B5EF4-FFF2-40B4-BE49-F238E27FC236}">
                <a16:creationId xmlns:a16="http://schemas.microsoft.com/office/drawing/2014/main" id="{1EF05C25-3B52-EAA5-9BD9-B279211CA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4075" y="3723611"/>
            <a:ext cx="313748" cy="313748"/>
          </a:xfrm>
          <a:prstGeom prst="rect">
            <a:avLst/>
          </a:prstGeom>
        </p:spPr>
      </p:pic>
      <p:pic>
        <p:nvPicPr>
          <p:cNvPr id="60" name="Graphique 59" descr="Télécharger du cloud contour">
            <a:extLst>
              <a:ext uri="{FF2B5EF4-FFF2-40B4-BE49-F238E27FC236}">
                <a16:creationId xmlns:a16="http://schemas.microsoft.com/office/drawing/2014/main" id="{6029D775-8DC8-8B90-0055-3993779EB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9870" y="3480518"/>
            <a:ext cx="313748" cy="313748"/>
          </a:xfrm>
          <a:prstGeom prst="rect">
            <a:avLst/>
          </a:prstGeom>
        </p:spPr>
      </p:pic>
      <p:pic>
        <p:nvPicPr>
          <p:cNvPr id="64" name="Graphique 63" descr="Flèche en cercle avec un remplissage uni">
            <a:extLst>
              <a:ext uri="{FF2B5EF4-FFF2-40B4-BE49-F238E27FC236}">
                <a16:creationId xmlns:a16="http://schemas.microsoft.com/office/drawing/2014/main" id="{46936A17-8E66-B16B-157E-EAD2780DFA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09705" y="2921169"/>
            <a:ext cx="1090580" cy="1090580"/>
          </a:xfrm>
          <a:prstGeom prst="rect">
            <a:avLst/>
          </a:prstGeom>
        </p:spPr>
      </p:pic>
      <p:pic>
        <p:nvPicPr>
          <p:cNvPr id="66" name="Graphique 65" descr="Liste de contrôle avec un remplissage uni">
            <a:extLst>
              <a:ext uri="{FF2B5EF4-FFF2-40B4-BE49-F238E27FC236}">
                <a16:creationId xmlns:a16="http://schemas.microsoft.com/office/drawing/2014/main" id="{C082BC85-996A-2977-84D5-131FCE27A7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45196" y="2947046"/>
            <a:ext cx="973042" cy="973042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24D88260-8366-AB41-B247-B74901EF4E43}"/>
              </a:ext>
            </a:extLst>
          </p:cNvPr>
          <p:cNvSpPr txBox="1"/>
          <p:nvPr/>
        </p:nvSpPr>
        <p:spPr>
          <a:xfrm>
            <a:off x="384688" y="2250814"/>
            <a:ext cx="236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Spread data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generators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F0B0C92-0BF5-9952-4E23-32314F10FB0A}"/>
              </a:ext>
            </a:extLst>
          </p:cNvPr>
          <p:cNvSpPr txBox="1"/>
          <p:nvPr/>
        </p:nvSpPr>
        <p:spPr>
          <a:xfrm>
            <a:off x="2524626" y="4386310"/>
            <a:ext cx="2364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Various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formats and sharing conventions</a:t>
            </a:r>
          </a:p>
        </p:txBody>
      </p:sp>
      <p:pic>
        <p:nvPicPr>
          <p:cNvPr id="70" name="Graphique 69" descr="Invasion d'OVNI contour">
            <a:extLst>
              <a:ext uri="{FF2B5EF4-FFF2-40B4-BE49-F238E27FC236}">
                <a16:creationId xmlns:a16="http://schemas.microsoft.com/office/drawing/2014/main" id="{68423659-78C4-9EFC-0F2C-F9A89B4ED8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008875" y="3202353"/>
            <a:ext cx="914400" cy="914400"/>
          </a:xfrm>
          <a:prstGeom prst="rect">
            <a:avLst/>
          </a:prstGeom>
        </p:spPr>
      </p:pic>
      <p:pic>
        <p:nvPicPr>
          <p:cNvPr id="71" name="Graphique 70" descr="Base de données avec un remplissage uni">
            <a:extLst>
              <a:ext uri="{FF2B5EF4-FFF2-40B4-BE49-F238E27FC236}">
                <a16:creationId xmlns:a16="http://schemas.microsoft.com/office/drawing/2014/main" id="{8D316109-59A0-4473-7E77-8BB0A2825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6315" y="2905164"/>
            <a:ext cx="971201" cy="971201"/>
          </a:xfrm>
          <a:prstGeom prst="rect">
            <a:avLst/>
          </a:prstGeom>
        </p:spPr>
      </p:pic>
      <p:pic>
        <p:nvPicPr>
          <p:cNvPr id="75" name="Graphique 74" descr="Présentation avec organigramme  avec un remplissage uni">
            <a:extLst>
              <a:ext uri="{FF2B5EF4-FFF2-40B4-BE49-F238E27FC236}">
                <a16:creationId xmlns:a16="http://schemas.microsoft.com/office/drawing/2014/main" id="{F31EEE1A-DCC6-2F21-F9B1-FDB3216516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06990" y="392659"/>
            <a:ext cx="1025913" cy="1025913"/>
          </a:xfrm>
          <a:prstGeom prst="rect">
            <a:avLst/>
          </a:prstGeom>
        </p:spPr>
      </p:pic>
      <p:pic>
        <p:nvPicPr>
          <p:cNvPr id="77" name="Graphique 76" descr="Graphique à barres avec un remplissage uni">
            <a:extLst>
              <a:ext uri="{FF2B5EF4-FFF2-40B4-BE49-F238E27FC236}">
                <a16:creationId xmlns:a16="http://schemas.microsoft.com/office/drawing/2014/main" id="{3211F0B7-1D2C-588D-D2A2-045D2011EE0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805449" y="2459992"/>
            <a:ext cx="520379" cy="520379"/>
          </a:xfrm>
          <a:prstGeom prst="rect">
            <a:avLst/>
          </a:prstGeom>
        </p:spPr>
      </p:pic>
      <p:pic>
        <p:nvPicPr>
          <p:cNvPr id="83" name="Graphique 82" descr="Disque avec un remplissage uni">
            <a:extLst>
              <a:ext uri="{FF2B5EF4-FFF2-40B4-BE49-F238E27FC236}">
                <a16:creationId xmlns:a16="http://schemas.microsoft.com/office/drawing/2014/main" id="{A9253BD5-8F41-602D-26C7-B31C9BCA54F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023572" y="3267153"/>
            <a:ext cx="266817" cy="266817"/>
          </a:xfrm>
          <a:prstGeom prst="rect">
            <a:avLst/>
          </a:prstGeom>
        </p:spPr>
      </p:pic>
      <p:pic>
        <p:nvPicPr>
          <p:cNvPr id="87" name="Graphique 86" descr="Utilisateurs avec un remplissage uni">
            <a:extLst>
              <a:ext uri="{FF2B5EF4-FFF2-40B4-BE49-F238E27FC236}">
                <a16:creationId xmlns:a16="http://schemas.microsoft.com/office/drawing/2014/main" id="{AEB4A4DB-483A-5BA3-BB49-FDEB9A1CA7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96116" y="567678"/>
            <a:ext cx="914400" cy="914400"/>
          </a:xfrm>
          <a:prstGeom prst="rect">
            <a:avLst/>
          </a:prstGeom>
        </p:spPr>
      </p:pic>
      <p:pic>
        <p:nvPicPr>
          <p:cNvPr id="91" name="Graphique 90" descr="Utilisateurs avec un remplissage uni">
            <a:extLst>
              <a:ext uri="{FF2B5EF4-FFF2-40B4-BE49-F238E27FC236}">
                <a16:creationId xmlns:a16="http://schemas.microsoft.com/office/drawing/2014/main" id="{F7552D50-0003-0B85-0DC1-BE31685DF48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262617" y="4662237"/>
            <a:ext cx="914400" cy="914400"/>
          </a:xfrm>
          <a:prstGeom prst="rect">
            <a:avLst/>
          </a:prstGeom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8FA7054E-2639-B2AF-8E8A-C3711B029CA1}"/>
              </a:ext>
            </a:extLst>
          </p:cNvPr>
          <p:cNvSpPr txBox="1"/>
          <p:nvPr/>
        </p:nvSpPr>
        <p:spPr>
          <a:xfrm>
            <a:off x="10333402" y="1325563"/>
            <a:ext cx="2364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Citizen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Decision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makers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Stakeholders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Core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missions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5EE39615-58E5-90BF-5E3C-EE342D092A16}"/>
              </a:ext>
            </a:extLst>
          </p:cNvPr>
          <p:cNvSpPr txBox="1"/>
          <p:nvPr/>
        </p:nvSpPr>
        <p:spPr>
          <a:xfrm>
            <a:off x="10262617" y="5384832"/>
            <a:ext cx="23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Scientists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Students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Engineering office</a:t>
            </a: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Stakeholders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Reporting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98" name="Forme libre : forme 97">
            <a:extLst>
              <a:ext uri="{FF2B5EF4-FFF2-40B4-BE49-F238E27FC236}">
                <a16:creationId xmlns:a16="http://schemas.microsoft.com/office/drawing/2014/main" id="{6D58A440-2750-0277-0BE8-C833B367F5EA}"/>
              </a:ext>
            </a:extLst>
          </p:cNvPr>
          <p:cNvSpPr/>
          <p:nvPr/>
        </p:nvSpPr>
        <p:spPr>
          <a:xfrm>
            <a:off x="8440090" y="1377616"/>
            <a:ext cx="1227283" cy="1798721"/>
          </a:xfrm>
          <a:custGeom>
            <a:avLst/>
            <a:gdLst>
              <a:gd name="connsiteX0" fmla="*/ 84283 w 697893"/>
              <a:gd name="connsiteY0" fmla="*/ 1467853 h 1467853"/>
              <a:gd name="connsiteX1" fmla="*/ 186551 w 697893"/>
              <a:gd name="connsiteY1" fmla="*/ 974558 h 1467853"/>
              <a:gd name="connsiteX2" fmla="*/ 18109 w 697893"/>
              <a:gd name="connsiteY2" fmla="*/ 691816 h 1467853"/>
              <a:gd name="connsiteX3" fmla="*/ 697893 w 697893"/>
              <a:gd name="connsiteY3" fmla="*/ 0 h 146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893" h="1467853">
                <a:moveTo>
                  <a:pt x="84283" y="1467853"/>
                </a:moveTo>
                <a:cubicBezTo>
                  <a:pt x="140931" y="1285875"/>
                  <a:pt x="197580" y="1103897"/>
                  <a:pt x="186551" y="974558"/>
                </a:cubicBezTo>
                <a:cubicBezTo>
                  <a:pt x="175522" y="845219"/>
                  <a:pt x="-67115" y="854242"/>
                  <a:pt x="18109" y="691816"/>
                </a:cubicBezTo>
                <a:cubicBezTo>
                  <a:pt x="103333" y="529390"/>
                  <a:pt x="400613" y="264695"/>
                  <a:pt x="697893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68629580-2319-5DCF-5195-9999D8F29FCC}"/>
              </a:ext>
            </a:extLst>
          </p:cNvPr>
          <p:cNvSpPr/>
          <p:nvPr/>
        </p:nvSpPr>
        <p:spPr>
          <a:xfrm>
            <a:off x="8512342" y="3471111"/>
            <a:ext cx="1678654" cy="2382252"/>
          </a:xfrm>
          <a:custGeom>
            <a:avLst/>
            <a:gdLst>
              <a:gd name="connsiteX0" fmla="*/ 0 w 1155032"/>
              <a:gd name="connsiteY0" fmla="*/ 0 h 2454442"/>
              <a:gd name="connsiteX1" fmla="*/ 493295 w 1155032"/>
              <a:gd name="connsiteY1" fmla="*/ 1052763 h 2454442"/>
              <a:gd name="connsiteX2" fmla="*/ 391026 w 1155032"/>
              <a:gd name="connsiteY2" fmla="*/ 1732547 h 2454442"/>
              <a:gd name="connsiteX3" fmla="*/ 992605 w 1155032"/>
              <a:gd name="connsiteY3" fmla="*/ 2267952 h 2454442"/>
              <a:gd name="connsiteX4" fmla="*/ 1155032 w 1155032"/>
              <a:gd name="connsiteY4" fmla="*/ 2454442 h 24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032" h="2454442">
                <a:moveTo>
                  <a:pt x="0" y="0"/>
                </a:moveTo>
                <a:cubicBezTo>
                  <a:pt x="214062" y="382002"/>
                  <a:pt x="428124" y="764005"/>
                  <a:pt x="493295" y="1052763"/>
                </a:cubicBezTo>
                <a:cubicBezTo>
                  <a:pt x="558466" y="1341521"/>
                  <a:pt x="307808" y="1530016"/>
                  <a:pt x="391026" y="1732547"/>
                </a:cubicBezTo>
                <a:cubicBezTo>
                  <a:pt x="474244" y="1935078"/>
                  <a:pt x="865271" y="2147636"/>
                  <a:pt x="992605" y="2267952"/>
                </a:cubicBezTo>
                <a:cubicBezTo>
                  <a:pt x="1119939" y="2388268"/>
                  <a:pt x="1137485" y="2421355"/>
                  <a:pt x="1155032" y="245444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" name="Graphique 101" descr="Télécharger du cloud contour">
            <a:extLst>
              <a:ext uri="{FF2B5EF4-FFF2-40B4-BE49-F238E27FC236}">
                <a16:creationId xmlns:a16="http://schemas.microsoft.com/office/drawing/2014/main" id="{ECFB9CE8-F29F-1753-56CC-31C221581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55584" y="3768239"/>
            <a:ext cx="411321" cy="411321"/>
          </a:xfrm>
          <a:prstGeom prst="rect">
            <a:avLst/>
          </a:prstGeom>
        </p:spPr>
      </p:pic>
      <p:sp>
        <p:nvSpPr>
          <p:cNvPr id="103" name="ZoneTexte 102">
            <a:extLst>
              <a:ext uri="{FF2B5EF4-FFF2-40B4-BE49-F238E27FC236}">
                <a16:creationId xmlns:a16="http://schemas.microsoft.com/office/drawing/2014/main" id="{801E0631-D21B-7B8C-FE6F-E1C3E1830E66}"/>
              </a:ext>
            </a:extLst>
          </p:cNvPr>
          <p:cNvSpPr txBox="1"/>
          <p:nvPr/>
        </p:nvSpPr>
        <p:spPr>
          <a:xfrm>
            <a:off x="3822199" y="2264630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Cleaning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-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formatting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-validation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DDCF5E80-6507-D52F-B429-154D6F97AD02}"/>
              </a:ext>
            </a:extLst>
          </p:cNvPr>
          <p:cNvSpPr txBox="1"/>
          <p:nvPr/>
        </p:nvSpPr>
        <p:spPr>
          <a:xfrm>
            <a:off x="6010208" y="4320152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Gathering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6EE871FF-917F-3DDB-C825-A0698AFF6EF0}"/>
              </a:ext>
            </a:extLst>
          </p:cNvPr>
          <p:cNvSpPr txBox="1"/>
          <p:nvPr/>
        </p:nvSpPr>
        <p:spPr>
          <a:xfrm>
            <a:off x="9325828" y="3857860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Data sharing (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raw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)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70C955F5-431A-B206-B53A-5274AAF6F290}"/>
              </a:ext>
            </a:extLst>
          </p:cNvPr>
          <p:cNvSpPr txBox="1"/>
          <p:nvPr/>
        </p:nvSpPr>
        <p:spPr>
          <a:xfrm>
            <a:off x="9325828" y="2613392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Data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analysis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&amp; use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184892A1-FBA4-6EE8-00A1-84927A08453A}"/>
              </a:ext>
            </a:extLst>
          </p:cNvPr>
          <p:cNvSpPr txBox="1"/>
          <p:nvPr/>
        </p:nvSpPr>
        <p:spPr>
          <a:xfrm>
            <a:off x="8756874" y="183298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Information sharing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AFC91E-E32A-9F93-CD79-E0E80A8E7E4B}"/>
              </a:ext>
            </a:extLst>
          </p:cNvPr>
          <p:cNvSpPr txBox="1"/>
          <p:nvPr/>
        </p:nvSpPr>
        <p:spPr>
          <a:xfrm>
            <a:off x="172485" y="413499"/>
            <a:ext cx="572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Biodiversity data life cycle (</a:t>
            </a:r>
            <a:r>
              <a:rPr lang="fr-BE" b="1" dirty="0" err="1">
                <a:latin typeface="DIN 2014" panose="020B0504020202020204" pitchFamily="34" charset="0"/>
                <a:ea typeface="DIN 2014" panose="020B0504020202020204" pitchFamily="34" charset="0"/>
              </a:rPr>
              <a:t>simplified</a:t>
            </a: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1A5585-4E52-4A0A-FE91-055A2EEE5CEE}"/>
              </a:ext>
            </a:extLst>
          </p:cNvPr>
          <p:cNvSpPr txBox="1"/>
          <p:nvPr/>
        </p:nvSpPr>
        <p:spPr>
          <a:xfrm>
            <a:off x="3707056" y="4976880"/>
            <a:ext cx="51149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Divided biodiversity data generators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Different formats, standards, sharing conventions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Data cleaning, formatting and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Gathering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Raw data !=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Distinct targeted canals : Geoportal,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biodiversite.wallonie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,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Heavy work and tools developments for years, working well</a:t>
            </a:r>
          </a:p>
        </p:txBody>
      </p:sp>
    </p:spTree>
    <p:extLst>
      <p:ext uri="{BB962C8B-B14F-4D97-AF65-F5344CB8AC3E}">
        <p14:creationId xmlns:p14="http://schemas.microsoft.com/office/powerpoint/2010/main" val="189612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AA85B482-594F-6747-8776-15B84BBAB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37" y="4682230"/>
            <a:ext cx="1337403" cy="541781"/>
          </a:xfrm>
          <a:prstGeom prst="rect">
            <a:avLst/>
          </a:prstGeom>
        </p:spPr>
      </p:pic>
      <p:pic>
        <p:nvPicPr>
          <p:cNvPr id="24" name="Image 23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17A6F536-2163-3718-2B60-07BF8CA74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" y="1972491"/>
            <a:ext cx="3096101" cy="3096101"/>
          </a:xfrm>
          <a:prstGeom prst="rect">
            <a:avLst/>
          </a:prstGeom>
        </p:spPr>
      </p:pic>
      <p:pic>
        <p:nvPicPr>
          <p:cNvPr id="17" name="Graphique 16" descr="Base de données avec un remplissage uni">
            <a:extLst>
              <a:ext uri="{FF2B5EF4-FFF2-40B4-BE49-F238E27FC236}">
                <a16:creationId xmlns:a16="http://schemas.microsoft.com/office/drawing/2014/main" id="{559B0F5C-925C-88AF-A378-8E938799C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9794" y="3037943"/>
            <a:ext cx="233548" cy="233548"/>
          </a:xfrm>
          <a:prstGeom prst="rect">
            <a:avLst/>
          </a:prstGeom>
        </p:spPr>
      </p:pic>
      <p:pic>
        <p:nvPicPr>
          <p:cNvPr id="19" name="Graphique 18" descr="Base de données avec un remplissage uni">
            <a:extLst>
              <a:ext uri="{FF2B5EF4-FFF2-40B4-BE49-F238E27FC236}">
                <a16:creationId xmlns:a16="http://schemas.microsoft.com/office/drawing/2014/main" id="{1844FFF7-2C35-FB37-7E47-6BDFE991D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0917" y="3505038"/>
            <a:ext cx="233547" cy="233547"/>
          </a:xfrm>
          <a:prstGeom prst="rect">
            <a:avLst/>
          </a:prstGeom>
        </p:spPr>
      </p:pic>
      <p:pic>
        <p:nvPicPr>
          <p:cNvPr id="20" name="Graphique 19" descr="Base de données avec un remplissage uni">
            <a:extLst>
              <a:ext uri="{FF2B5EF4-FFF2-40B4-BE49-F238E27FC236}">
                <a16:creationId xmlns:a16="http://schemas.microsoft.com/office/drawing/2014/main" id="{79E3C6C2-18EE-B66C-CEBD-98361104A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4233" y="2570848"/>
            <a:ext cx="233548" cy="233548"/>
          </a:xfrm>
          <a:prstGeom prst="rect">
            <a:avLst/>
          </a:prstGeom>
        </p:spPr>
      </p:pic>
      <p:pic>
        <p:nvPicPr>
          <p:cNvPr id="26" name="Graphique 25" descr="Base de données avec un remplissage uni">
            <a:extLst>
              <a:ext uri="{FF2B5EF4-FFF2-40B4-BE49-F238E27FC236}">
                <a16:creationId xmlns:a16="http://schemas.microsoft.com/office/drawing/2014/main" id="{222A0C7A-3D30-4A01-E4A5-787D7BB00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6478" y="3731066"/>
            <a:ext cx="233548" cy="233548"/>
          </a:xfrm>
          <a:prstGeom prst="rect">
            <a:avLst/>
          </a:prstGeom>
        </p:spPr>
      </p:pic>
      <p:pic>
        <p:nvPicPr>
          <p:cNvPr id="27" name="Graphique 26" descr="Base de données avec un remplissage uni">
            <a:extLst>
              <a:ext uri="{FF2B5EF4-FFF2-40B4-BE49-F238E27FC236}">
                <a16:creationId xmlns:a16="http://schemas.microsoft.com/office/drawing/2014/main" id="{641A2F86-A712-A2CE-6F22-D62E68410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4233" y="2804396"/>
            <a:ext cx="233547" cy="233547"/>
          </a:xfrm>
          <a:prstGeom prst="rect">
            <a:avLst/>
          </a:prstGeom>
        </p:spPr>
      </p:pic>
      <p:pic>
        <p:nvPicPr>
          <p:cNvPr id="29" name="Graphique 28" descr="Télécharger du cloud contour">
            <a:extLst>
              <a:ext uri="{FF2B5EF4-FFF2-40B4-BE49-F238E27FC236}">
                <a16:creationId xmlns:a16="http://schemas.microsoft.com/office/drawing/2014/main" id="{994281DD-FC69-1A35-35FF-322B5B200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5877" y="2497229"/>
            <a:ext cx="313748" cy="313748"/>
          </a:xfrm>
          <a:prstGeom prst="rect">
            <a:avLst/>
          </a:prstGeom>
        </p:spPr>
      </p:pic>
      <p:pic>
        <p:nvPicPr>
          <p:cNvPr id="31" name="Graphique 30" descr="Document avec un remplissage uni">
            <a:extLst>
              <a:ext uri="{FF2B5EF4-FFF2-40B4-BE49-F238E27FC236}">
                <a16:creationId xmlns:a16="http://schemas.microsoft.com/office/drawing/2014/main" id="{D0B6C1B7-9CC0-33AA-420B-233D8B7C2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4937" y="3982643"/>
            <a:ext cx="289170" cy="289170"/>
          </a:xfrm>
          <a:prstGeom prst="rect">
            <a:avLst/>
          </a:prstGeom>
        </p:spPr>
      </p:pic>
      <p:pic>
        <p:nvPicPr>
          <p:cNvPr id="33" name="Graphique 32" descr="Synchronisation avec le cloud contour">
            <a:extLst>
              <a:ext uri="{FF2B5EF4-FFF2-40B4-BE49-F238E27FC236}">
                <a16:creationId xmlns:a16="http://schemas.microsoft.com/office/drawing/2014/main" id="{8D29FDF8-60AC-6FB5-4423-E3C016CFD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41113" y="2392484"/>
            <a:ext cx="914400" cy="914400"/>
          </a:xfrm>
          <a:prstGeom prst="rect">
            <a:avLst/>
          </a:prstGeom>
        </p:spPr>
      </p:pic>
      <p:sp>
        <p:nvSpPr>
          <p:cNvPr id="34" name="Accolade fermante 33">
            <a:extLst>
              <a:ext uri="{FF2B5EF4-FFF2-40B4-BE49-F238E27FC236}">
                <a16:creationId xmlns:a16="http://schemas.microsoft.com/office/drawing/2014/main" id="{F0A87613-B763-BD5B-671A-8CB1DC76BA0E}"/>
              </a:ext>
            </a:extLst>
          </p:cNvPr>
          <p:cNvSpPr/>
          <p:nvPr/>
        </p:nvSpPr>
        <p:spPr>
          <a:xfrm>
            <a:off x="7182768" y="2552993"/>
            <a:ext cx="233547" cy="17009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8" name="Image 3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1A2BA1B5-265D-7DB5-4EAD-D9933EEFD7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4" y="2947046"/>
            <a:ext cx="356847" cy="336765"/>
          </a:xfrm>
          <a:prstGeom prst="rect">
            <a:avLst/>
          </a:prstGeom>
        </p:spPr>
      </p:pic>
      <p:pic>
        <p:nvPicPr>
          <p:cNvPr id="42" name="Image 41" descr="Une image contenant texte, Police, poulet, Graphique&#10;&#10;Description générée automatiquement">
            <a:extLst>
              <a:ext uri="{FF2B5EF4-FFF2-40B4-BE49-F238E27FC236}">
                <a16:creationId xmlns:a16="http://schemas.microsoft.com/office/drawing/2014/main" id="{87EE5EC2-5FE1-1117-E7BE-07A906ACF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" y="3130683"/>
            <a:ext cx="394170" cy="195231"/>
          </a:xfrm>
          <a:prstGeom prst="rect">
            <a:avLst/>
          </a:prstGeom>
        </p:spPr>
      </p:pic>
      <p:pic>
        <p:nvPicPr>
          <p:cNvPr id="44" name="Image 43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A363DD52-C684-3FCF-79E2-A8AABB40D2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35" y="3883110"/>
            <a:ext cx="300985" cy="220569"/>
          </a:xfrm>
          <a:prstGeom prst="rect">
            <a:avLst/>
          </a:prstGeom>
        </p:spPr>
      </p:pic>
      <p:pic>
        <p:nvPicPr>
          <p:cNvPr id="46" name="Image 45" descr="Une image contenant Police, logo, Graphique, texte&#10;&#10;Description générée automatiquement">
            <a:extLst>
              <a:ext uri="{FF2B5EF4-FFF2-40B4-BE49-F238E27FC236}">
                <a16:creationId xmlns:a16="http://schemas.microsoft.com/office/drawing/2014/main" id="{0B934794-4F29-61FE-B7A3-658589966D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1" y="2947046"/>
            <a:ext cx="636307" cy="146840"/>
          </a:xfrm>
          <a:prstGeom prst="rect">
            <a:avLst/>
          </a:prstGeom>
        </p:spPr>
      </p:pic>
      <p:pic>
        <p:nvPicPr>
          <p:cNvPr id="48" name="Image 47" descr="Une image contenant Graphique, Caractère coloré, graphisme, conception&#10;&#10;Description générée automatiquement">
            <a:extLst>
              <a:ext uri="{FF2B5EF4-FFF2-40B4-BE49-F238E27FC236}">
                <a16:creationId xmlns:a16="http://schemas.microsoft.com/office/drawing/2014/main" id="{BAA88EED-76B0-B7F6-F40C-F61C544672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7" y="3238625"/>
            <a:ext cx="394171" cy="190374"/>
          </a:xfrm>
          <a:prstGeom prst="rect">
            <a:avLst/>
          </a:prstGeom>
        </p:spPr>
      </p:pic>
      <p:pic>
        <p:nvPicPr>
          <p:cNvPr id="51" name="Image 5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B50690B-6A04-94B9-7C7A-A9E1D1F957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01" y="3325914"/>
            <a:ext cx="317851" cy="108717"/>
          </a:xfrm>
          <a:prstGeom prst="rect">
            <a:avLst/>
          </a:prstGeom>
        </p:spPr>
      </p:pic>
      <p:pic>
        <p:nvPicPr>
          <p:cNvPr id="54" name="Image 53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3F83475C-CA82-ABA6-FC55-5C59601A64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83" y="3485413"/>
            <a:ext cx="268711" cy="238198"/>
          </a:xfrm>
          <a:prstGeom prst="rect">
            <a:avLst/>
          </a:prstGeom>
        </p:spPr>
      </p:pic>
      <p:pic>
        <p:nvPicPr>
          <p:cNvPr id="55" name="Graphique 54" descr="Télécharger du cloud contour">
            <a:extLst>
              <a:ext uri="{FF2B5EF4-FFF2-40B4-BE49-F238E27FC236}">
                <a16:creationId xmlns:a16="http://schemas.microsoft.com/office/drawing/2014/main" id="{7C1776F8-851F-A8E8-B249-442ABC7A0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4262" y="2757420"/>
            <a:ext cx="313748" cy="313748"/>
          </a:xfrm>
          <a:prstGeom prst="rect">
            <a:avLst/>
          </a:prstGeom>
        </p:spPr>
      </p:pic>
      <p:pic>
        <p:nvPicPr>
          <p:cNvPr id="56" name="Graphique 55" descr="Télécharger du cloud contour">
            <a:extLst>
              <a:ext uri="{FF2B5EF4-FFF2-40B4-BE49-F238E27FC236}">
                <a16:creationId xmlns:a16="http://schemas.microsoft.com/office/drawing/2014/main" id="{A1BC6C94-A1FC-FD13-B38C-83A11782A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2536" y="2993136"/>
            <a:ext cx="313748" cy="313748"/>
          </a:xfrm>
          <a:prstGeom prst="rect">
            <a:avLst/>
          </a:prstGeom>
        </p:spPr>
      </p:pic>
      <p:pic>
        <p:nvPicPr>
          <p:cNvPr id="57" name="Graphique 56" descr="Télécharger du cloud contour">
            <a:extLst>
              <a:ext uri="{FF2B5EF4-FFF2-40B4-BE49-F238E27FC236}">
                <a16:creationId xmlns:a16="http://schemas.microsoft.com/office/drawing/2014/main" id="{C94A1A3B-F9F5-FBAF-9C6C-786C1BBD1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9251" y="3227704"/>
            <a:ext cx="313748" cy="313748"/>
          </a:xfrm>
          <a:prstGeom prst="rect">
            <a:avLst/>
          </a:prstGeom>
        </p:spPr>
      </p:pic>
      <p:pic>
        <p:nvPicPr>
          <p:cNvPr id="58" name="Graphique 57" descr="Télécharger du cloud contour">
            <a:extLst>
              <a:ext uri="{FF2B5EF4-FFF2-40B4-BE49-F238E27FC236}">
                <a16:creationId xmlns:a16="http://schemas.microsoft.com/office/drawing/2014/main" id="{5F0FADCE-048F-6498-5766-4D7E62490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4417" y="3968419"/>
            <a:ext cx="313748" cy="313748"/>
          </a:xfrm>
          <a:prstGeom prst="rect">
            <a:avLst/>
          </a:prstGeom>
        </p:spPr>
      </p:pic>
      <p:pic>
        <p:nvPicPr>
          <p:cNvPr id="59" name="Graphique 58" descr="Télécharger du cloud contour">
            <a:extLst>
              <a:ext uri="{FF2B5EF4-FFF2-40B4-BE49-F238E27FC236}">
                <a16:creationId xmlns:a16="http://schemas.microsoft.com/office/drawing/2014/main" id="{1EF05C25-3B52-EAA5-9BD9-B279211CA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4075" y="3723611"/>
            <a:ext cx="313748" cy="313748"/>
          </a:xfrm>
          <a:prstGeom prst="rect">
            <a:avLst/>
          </a:prstGeom>
        </p:spPr>
      </p:pic>
      <p:pic>
        <p:nvPicPr>
          <p:cNvPr id="60" name="Graphique 59" descr="Télécharger du cloud contour">
            <a:extLst>
              <a:ext uri="{FF2B5EF4-FFF2-40B4-BE49-F238E27FC236}">
                <a16:creationId xmlns:a16="http://schemas.microsoft.com/office/drawing/2014/main" id="{6029D775-8DC8-8B90-0055-3993779EB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9870" y="3480518"/>
            <a:ext cx="313748" cy="313748"/>
          </a:xfrm>
          <a:prstGeom prst="rect">
            <a:avLst/>
          </a:prstGeom>
        </p:spPr>
      </p:pic>
      <p:pic>
        <p:nvPicPr>
          <p:cNvPr id="64" name="Graphique 63" descr="Flèche en cercle avec un remplissage uni">
            <a:extLst>
              <a:ext uri="{FF2B5EF4-FFF2-40B4-BE49-F238E27FC236}">
                <a16:creationId xmlns:a16="http://schemas.microsoft.com/office/drawing/2014/main" id="{46936A17-8E66-B16B-157E-EAD2780DFA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909705" y="2921169"/>
            <a:ext cx="1090580" cy="1090580"/>
          </a:xfrm>
          <a:prstGeom prst="rect">
            <a:avLst/>
          </a:prstGeom>
        </p:spPr>
      </p:pic>
      <p:pic>
        <p:nvPicPr>
          <p:cNvPr id="66" name="Graphique 65" descr="Liste de contrôle avec un remplissage uni">
            <a:extLst>
              <a:ext uri="{FF2B5EF4-FFF2-40B4-BE49-F238E27FC236}">
                <a16:creationId xmlns:a16="http://schemas.microsoft.com/office/drawing/2014/main" id="{C082BC85-996A-2977-84D5-131FCE27A76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45196" y="2947046"/>
            <a:ext cx="973042" cy="973042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24D88260-8366-AB41-B247-B74901EF4E43}"/>
              </a:ext>
            </a:extLst>
          </p:cNvPr>
          <p:cNvSpPr txBox="1"/>
          <p:nvPr/>
        </p:nvSpPr>
        <p:spPr>
          <a:xfrm>
            <a:off x="384688" y="2250814"/>
            <a:ext cx="236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Spread data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generators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F0B0C92-0BF5-9952-4E23-32314F10FB0A}"/>
              </a:ext>
            </a:extLst>
          </p:cNvPr>
          <p:cNvSpPr txBox="1"/>
          <p:nvPr/>
        </p:nvSpPr>
        <p:spPr>
          <a:xfrm>
            <a:off x="2524626" y="4386310"/>
            <a:ext cx="2364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Various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formats and sharing conventions</a:t>
            </a:r>
          </a:p>
        </p:txBody>
      </p:sp>
      <p:pic>
        <p:nvPicPr>
          <p:cNvPr id="70" name="Graphique 69" descr="Invasion d'OVNI contour">
            <a:extLst>
              <a:ext uri="{FF2B5EF4-FFF2-40B4-BE49-F238E27FC236}">
                <a16:creationId xmlns:a16="http://schemas.microsoft.com/office/drawing/2014/main" id="{68423659-78C4-9EFC-0F2C-F9A89B4ED89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008875" y="3202353"/>
            <a:ext cx="914400" cy="914400"/>
          </a:xfrm>
          <a:prstGeom prst="rect">
            <a:avLst/>
          </a:prstGeom>
        </p:spPr>
      </p:pic>
      <p:pic>
        <p:nvPicPr>
          <p:cNvPr id="71" name="Graphique 70" descr="Base de données avec un remplissage uni">
            <a:extLst>
              <a:ext uri="{FF2B5EF4-FFF2-40B4-BE49-F238E27FC236}">
                <a16:creationId xmlns:a16="http://schemas.microsoft.com/office/drawing/2014/main" id="{8D316109-59A0-4473-7E77-8BB0A2825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6315" y="2905164"/>
            <a:ext cx="971201" cy="971201"/>
          </a:xfrm>
          <a:prstGeom prst="rect">
            <a:avLst/>
          </a:prstGeom>
        </p:spPr>
      </p:pic>
      <p:pic>
        <p:nvPicPr>
          <p:cNvPr id="75" name="Graphique 74" descr="Présentation avec organigramme  avec un remplissage uni">
            <a:extLst>
              <a:ext uri="{FF2B5EF4-FFF2-40B4-BE49-F238E27FC236}">
                <a16:creationId xmlns:a16="http://schemas.microsoft.com/office/drawing/2014/main" id="{F31EEE1A-DCC6-2F21-F9B1-FDB32165167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206990" y="392659"/>
            <a:ext cx="1025913" cy="1025913"/>
          </a:xfrm>
          <a:prstGeom prst="rect">
            <a:avLst/>
          </a:prstGeom>
        </p:spPr>
      </p:pic>
      <p:pic>
        <p:nvPicPr>
          <p:cNvPr id="77" name="Graphique 76" descr="Graphique à barres avec un remplissage uni">
            <a:extLst>
              <a:ext uri="{FF2B5EF4-FFF2-40B4-BE49-F238E27FC236}">
                <a16:creationId xmlns:a16="http://schemas.microsoft.com/office/drawing/2014/main" id="{3211F0B7-1D2C-588D-D2A2-045D2011EE0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805449" y="2459992"/>
            <a:ext cx="520379" cy="520379"/>
          </a:xfrm>
          <a:prstGeom prst="rect">
            <a:avLst/>
          </a:prstGeom>
        </p:spPr>
      </p:pic>
      <p:pic>
        <p:nvPicPr>
          <p:cNvPr id="83" name="Graphique 82" descr="Disque avec un remplissage uni">
            <a:extLst>
              <a:ext uri="{FF2B5EF4-FFF2-40B4-BE49-F238E27FC236}">
                <a16:creationId xmlns:a16="http://schemas.microsoft.com/office/drawing/2014/main" id="{A9253BD5-8F41-602D-26C7-B31C9BCA54F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023572" y="3267153"/>
            <a:ext cx="266817" cy="266817"/>
          </a:xfrm>
          <a:prstGeom prst="rect">
            <a:avLst/>
          </a:prstGeom>
        </p:spPr>
      </p:pic>
      <p:pic>
        <p:nvPicPr>
          <p:cNvPr id="87" name="Graphique 86" descr="Utilisateurs avec un remplissage uni">
            <a:extLst>
              <a:ext uri="{FF2B5EF4-FFF2-40B4-BE49-F238E27FC236}">
                <a16:creationId xmlns:a16="http://schemas.microsoft.com/office/drawing/2014/main" id="{AEB4A4DB-483A-5BA3-BB49-FDEB9A1CA7C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396116" y="567678"/>
            <a:ext cx="914400" cy="914400"/>
          </a:xfrm>
          <a:prstGeom prst="rect">
            <a:avLst/>
          </a:prstGeom>
        </p:spPr>
      </p:pic>
      <p:pic>
        <p:nvPicPr>
          <p:cNvPr id="91" name="Graphique 90" descr="Utilisateurs avec un remplissage uni">
            <a:extLst>
              <a:ext uri="{FF2B5EF4-FFF2-40B4-BE49-F238E27FC236}">
                <a16:creationId xmlns:a16="http://schemas.microsoft.com/office/drawing/2014/main" id="{F7552D50-0003-0B85-0DC1-BE31685DF48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262617" y="4662237"/>
            <a:ext cx="914400" cy="914400"/>
          </a:xfrm>
          <a:prstGeom prst="rect">
            <a:avLst/>
          </a:prstGeom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8FA7054E-2639-B2AF-8E8A-C3711B029CA1}"/>
              </a:ext>
            </a:extLst>
          </p:cNvPr>
          <p:cNvSpPr txBox="1"/>
          <p:nvPr/>
        </p:nvSpPr>
        <p:spPr>
          <a:xfrm>
            <a:off x="10333402" y="1325563"/>
            <a:ext cx="2364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Citizen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Decision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makers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Stakeholders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Core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missions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5EE39615-58E5-90BF-5E3C-EE342D092A16}"/>
              </a:ext>
            </a:extLst>
          </p:cNvPr>
          <p:cNvSpPr txBox="1"/>
          <p:nvPr/>
        </p:nvSpPr>
        <p:spPr>
          <a:xfrm>
            <a:off x="10262617" y="5384832"/>
            <a:ext cx="23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(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young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)Scientists</a:t>
            </a: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Engineering offices</a:t>
            </a: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Stakeholders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Reporting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Citizen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scientists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98" name="Forme libre : forme 97">
            <a:extLst>
              <a:ext uri="{FF2B5EF4-FFF2-40B4-BE49-F238E27FC236}">
                <a16:creationId xmlns:a16="http://schemas.microsoft.com/office/drawing/2014/main" id="{6D58A440-2750-0277-0BE8-C833B367F5EA}"/>
              </a:ext>
            </a:extLst>
          </p:cNvPr>
          <p:cNvSpPr/>
          <p:nvPr/>
        </p:nvSpPr>
        <p:spPr>
          <a:xfrm>
            <a:off x="8440090" y="1377616"/>
            <a:ext cx="1227283" cy="1798721"/>
          </a:xfrm>
          <a:custGeom>
            <a:avLst/>
            <a:gdLst>
              <a:gd name="connsiteX0" fmla="*/ 84283 w 697893"/>
              <a:gd name="connsiteY0" fmla="*/ 1467853 h 1467853"/>
              <a:gd name="connsiteX1" fmla="*/ 186551 w 697893"/>
              <a:gd name="connsiteY1" fmla="*/ 974558 h 1467853"/>
              <a:gd name="connsiteX2" fmla="*/ 18109 w 697893"/>
              <a:gd name="connsiteY2" fmla="*/ 691816 h 1467853"/>
              <a:gd name="connsiteX3" fmla="*/ 697893 w 697893"/>
              <a:gd name="connsiteY3" fmla="*/ 0 h 146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893" h="1467853">
                <a:moveTo>
                  <a:pt x="84283" y="1467853"/>
                </a:moveTo>
                <a:cubicBezTo>
                  <a:pt x="140931" y="1285875"/>
                  <a:pt x="197580" y="1103897"/>
                  <a:pt x="186551" y="974558"/>
                </a:cubicBezTo>
                <a:cubicBezTo>
                  <a:pt x="175522" y="845219"/>
                  <a:pt x="-67115" y="854242"/>
                  <a:pt x="18109" y="691816"/>
                </a:cubicBezTo>
                <a:cubicBezTo>
                  <a:pt x="103333" y="529390"/>
                  <a:pt x="400613" y="264695"/>
                  <a:pt x="697893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68629580-2319-5DCF-5195-9999D8F29FCC}"/>
              </a:ext>
            </a:extLst>
          </p:cNvPr>
          <p:cNvSpPr/>
          <p:nvPr/>
        </p:nvSpPr>
        <p:spPr>
          <a:xfrm>
            <a:off x="8512342" y="3471111"/>
            <a:ext cx="1678654" cy="2382252"/>
          </a:xfrm>
          <a:custGeom>
            <a:avLst/>
            <a:gdLst>
              <a:gd name="connsiteX0" fmla="*/ 0 w 1155032"/>
              <a:gd name="connsiteY0" fmla="*/ 0 h 2454442"/>
              <a:gd name="connsiteX1" fmla="*/ 493295 w 1155032"/>
              <a:gd name="connsiteY1" fmla="*/ 1052763 h 2454442"/>
              <a:gd name="connsiteX2" fmla="*/ 391026 w 1155032"/>
              <a:gd name="connsiteY2" fmla="*/ 1732547 h 2454442"/>
              <a:gd name="connsiteX3" fmla="*/ 992605 w 1155032"/>
              <a:gd name="connsiteY3" fmla="*/ 2267952 h 2454442"/>
              <a:gd name="connsiteX4" fmla="*/ 1155032 w 1155032"/>
              <a:gd name="connsiteY4" fmla="*/ 2454442 h 24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032" h="2454442">
                <a:moveTo>
                  <a:pt x="0" y="0"/>
                </a:moveTo>
                <a:cubicBezTo>
                  <a:pt x="214062" y="382002"/>
                  <a:pt x="428124" y="764005"/>
                  <a:pt x="493295" y="1052763"/>
                </a:cubicBezTo>
                <a:cubicBezTo>
                  <a:pt x="558466" y="1341521"/>
                  <a:pt x="307808" y="1530016"/>
                  <a:pt x="391026" y="1732547"/>
                </a:cubicBezTo>
                <a:cubicBezTo>
                  <a:pt x="474244" y="1935078"/>
                  <a:pt x="865271" y="2147636"/>
                  <a:pt x="992605" y="2267952"/>
                </a:cubicBezTo>
                <a:cubicBezTo>
                  <a:pt x="1119939" y="2388268"/>
                  <a:pt x="1137485" y="2421355"/>
                  <a:pt x="1155032" y="245444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" name="Graphique 101" descr="Télécharger du cloud contour">
            <a:extLst>
              <a:ext uri="{FF2B5EF4-FFF2-40B4-BE49-F238E27FC236}">
                <a16:creationId xmlns:a16="http://schemas.microsoft.com/office/drawing/2014/main" id="{ECFB9CE8-F29F-1753-56CC-31C22158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5584" y="3768239"/>
            <a:ext cx="411321" cy="411321"/>
          </a:xfrm>
          <a:prstGeom prst="rect">
            <a:avLst/>
          </a:prstGeom>
        </p:spPr>
      </p:pic>
      <p:sp>
        <p:nvSpPr>
          <p:cNvPr id="103" name="ZoneTexte 102">
            <a:extLst>
              <a:ext uri="{FF2B5EF4-FFF2-40B4-BE49-F238E27FC236}">
                <a16:creationId xmlns:a16="http://schemas.microsoft.com/office/drawing/2014/main" id="{801E0631-D21B-7B8C-FE6F-E1C3E1830E66}"/>
              </a:ext>
            </a:extLst>
          </p:cNvPr>
          <p:cNvSpPr txBox="1"/>
          <p:nvPr/>
        </p:nvSpPr>
        <p:spPr>
          <a:xfrm>
            <a:off x="3822199" y="2264630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Cleaning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-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formatting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-validation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DDCF5E80-6507-D52F-B429-154D6F97AD02}"/>
              </a:ext>
            </a:extLst>
          </p:cNvPr>
          <p:cNvSpPr txBox="1"/>
          <p:nvPr/>
        </p:nvSpPr>
        <p:spPr>
          <a:xfrm>
            <a:off x="6010208" y="4320152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Gathering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6EE871FF-917F-3DDB-C825-A0698AFF6EF0}"/>
              </a:ext>
            </a:extLst>
          </p:cNvPr>
          <p:cNvSpPr txBox="1"/>
          <p:nvPr/>
        </p:nvSpPr>
        <p:spPr>
          <a:xfrm>
            <a:off x="9325828" y="3857860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Data sharing (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raw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)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70C955F5-431A-B206-B53A-5274AAF6F290}"/>
              </a:ext>
            </a:extLst>
          </p:cNvPr>
          <p:cNvSpPr txBox="1"/>
          <p:nvPr/>
        </p:nvSpPr>
        <p:spPr>
          <a:xfrm>
            <a:off x="9325828" y="2613392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Data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analysis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&amp; use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184892A1-FBA4-6EE8-00A1-84927A08453A}"/>
              </a:ext>
            </a:extLst>
          </p:cNvPr>
          <p:cNvSpPr txBox="1"/>
          <p:nvPr/>
        </p:nvSpPr>
        <p:spPr>
          <a:xfrm>
            <a:off x="8756874" y="183298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Information sharing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A1C8202-C68D-8588-2FFF-6DE90D8B82C3}"/>
              </a:ext>
            </a:extLst>
          </p:cNvPr>
          <p:cNvSpPr/>
          <p:nvPr/>
        </p:nvSpPr>
        <p:spPr>
          <a:xfrm>
            <a:off x="0" y="895349"/>
            <a:ext cx="8178376" cy="495801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FC6F11F-71F5-87CC-C275-5C90ADE53B8A}"/>
              </a:ext>
            </a:extLst>
          </p:cNvPr>
          <p:cNvSpPr/>
          <p:nvPr/>
        </p:nvSpPr>
        <p:spPr>
          <a:xfrm rot="19447104">
            <a:off x="8092398" y="2300777"/>
            <a:ext cx="2108796" cy="478365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60F9C5-E33E-9049-6D6F-5557F5CCDB42}"/>
              </a:ext>
            </a:extLst>
          </p:cNvPr>
          <p:cNvSpPr txBox="1"/>
          <p:nvPr/>
        </p:nvSpPr>
        <p:spPr>
          <a:xfrm>
            <a:off x="188819" y="387931"/>
            <a:ext cx="572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How GBIF can support us in </a:t>
            </a:r>
            <a:r>
              <a:rPr lang="fr-BE" b="1" dirty="0" err="1">
                <a:latin typeface="DIN 2014" panose="020B0504020202020204" pitchFamily="34" charset="0"/>
                <a:ea typeface="DIN 2014" panose="020B0504020202020204" pitchFamily="34" charset="0"/>
              </a:rPr>
              <a:t>our</a:t>
            </a: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 missions?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E69BD0-ADC0-67E5-BC3D-63C0F40AF66A}"/>
              </a:ext>
            </a:extLst>
          </p:cNvPr>
          <p:cNvSpPr txBox="1"/>
          <p:nvPr/>
        </p:nvSpPr>
        <p:spPr>
          <a:xfrm>
            <a:off x="3644857" y="5873107"/>
            <a:ext cx="3153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chemeClr val="accent6">
                    <a:lumMod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Data centralisation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EC9BA9-BBF7-4656-2A89-7313F0AEB0C6}"/>
              </a:ext>
            </a:extLst>
          </p:cNvPr>
          <p:cNvSpPr txBox="1"/>
          <p:nvPr/>
        </p:nvSpPr>
        <p:spPr>
          <a:xfrm>
            <a:off x="7404628" y="6045266"/>
            <a:ext cx="3153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chemeClr val="accent6">
                    <a:lumMod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Data </a:t>
            </a:r>
            <a:r>
              <a:rPr lang="fr-BE" sz="1600" dirty="0" err="1">
                <a:solidFill>
                  <a:schemeClr val="accent6">
                    <a:lumMod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dissemination</a:t>
            </a:r>
            <a:endParaRPr lang="fr-BE" sz="1600" dirty="0">
              <a:solidFill>
                <a:schemeClr val="accent6">
                  <a:lumMod val="75000"/>
                </a:schemeClr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2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1E14D1-6DF3-97D6-654E-DA7B55D54C0D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Opportunities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D198BA-2E10-E47D-F756-41D24D6B6743}"/>
              </a:ext>
            </a:extLst>
          </p:cNvPr>
          <p:cNvSpPr txBox="1"/>
          <p:nvPr/>
        </p:nvSpPr>
        <p:spPr>
          <a:xfrm>
            <a:off x="4504546" y="1868680"/>
            <a:ext cx="30253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Lower the charge of data dissemination procedures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Free service vs on request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Well described metadata reducing communication needs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Reach other communities at broader scales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Reusability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Possible to set up real-time data upload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Prepare and export data a single time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7" name="Image 6" descr="Une image contenant texte, capture d’écran, document, nombre&#10;&#10;Description générée automatiquement">
            <a:extLst>
              <a:ext uri="{FF2B5EF4-FFF2-40B4-BE49-F238E27FC236}">
                <a16:creationId xmlns:a16="http://schemas.microsoft.com/office/drawing/2014/main" id="{7F870DA9-2BD8-AA0F-C3FE-22D43DE07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8" r="2" b="2"/>
          <a:stretch/>
        </p:blipFill>
        <p:spPr>
          <a:xfrm>
            <a:off x="8115531" y="10138"/>
            <a:ext cx="4076469" cy="68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1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E35BB2C-9D3E-4EC9-7FF2-3BA3D7ABF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3"/>
          <a:stretch/>
        </p:blipFill>
        <p:spPr>
          <a:xfrm>
            <a:off x="5422617" y="1561822"/>
            <a:ext cx="2693076" cy="1839746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Image 6" descr="Une image contenant carte, atlas, texte&#10;&#10;Description générée automatiquement">
            <a:extLst>
              <a:ext uri="{FF2B5EF4-FFF2-40B4-BE49-F238E27FC236}">
                <a16:creationId xmlns:a16="http://schemas.microsoft.com/office/drawing/2014/main" id="{D14C9090-4013-B4DE-A9DE-462C2E899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r="21905" b="-3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Image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F17F0D4C-ADE2-F138-FF7E-EE574F932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1" b="1"/>
          <a:stretch/>
        </p:blipFill>
        <p:spPr>
          <a:xfrm>
            <a:off x="5533100" y="3456432"/>
            <a:ext cx="2581807" cy="1783013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D17E8B-7348-F0F8-8356-465895C34C60}"/>
              </a:ext>
            </a:extLst>
          </p:cNvPr>
          <p:cNvSpPr txBox="1"/>
          <p:nvPr/>
        </p:nvSpPr>
        <p:spPr>
          <a:xfrm>
            <a:off x="438912" y="598419"/>
            <a:ext cx="3936670" cy="3939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Extra data canals to set up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Informatic skills &amp; materials investment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Standards to learn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Legal obligations, limitations, sensible species or personal content, RGPD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Data quality (geography – taxonomy – uncertainty)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Transversal change for well established pipelines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Data generators &amp; users network must be included in the switch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Encoding, consultation facilities as the data are part of our identity !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9" name="Image 8" descr="Une image contenant oiseau, plein air, bec, perché&#10;&#10;Description générée automatiquement">
            <a:extLst>
              <a:ext uri="{FF2B5EF4-FFF2-40B4-BE49-F238E27FC236}">
                <a16:creationId xmlns:a16="http://schemas.microsoft.com/office/drawing/2014/main" id="{4F49C083-1414-C8A6-E140-5D50D24DB7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7B5170-2836-04C7-3909-4896039428E9}"/>
              </a:ext>
            </a:extLst>
          </p:cNvPr>
          <p:cNvSpPr txBox="1"/>
          <p:nvPr/>
        </p:nvSpPr>
        <p:spPr>
          <a:xfrm>
            <a:off x="10256935" y="3213556"/>
            <a:ext cx="3411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lanius</a:t>
            </a:r>
            <a:r>
              <a:rPr lang="fr-BE" sz="800" b="1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8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excubitor</a:t>
            </a:r>
            <a:r>
              <a:rPr lang="fr-BE" sz="800" b="1" dirty="0">
                <a:latin typeface="DIN 2014" panose="020B0504020202020204" pitchFamily="34" charset="0"/>
                <a:ea typeface="DIN 2014" panose="020B0504020202020204" pitchFamily="34" charset="0"/>
              </a:rPr>
              <a:t> © </a:t>
            </a:r>
            <a:r>
              <a:rPr lang="fr-BE" sz="8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Wikipedia</a:t>
            </a:r>
            <a:r>
              <a:rPr lang="fr-BE" sz="800" b="1" dirty="0">
                <a:latin typeface="DIN 2014" panose="020B0504020202020204" pitchFamily="34" charset="0"/>
                <a:ea typeface="DIN 2014" panose="020B0504020202020204" pitchFamily="34" charset="0"/>
              </a:rPr>
              <a:t> Commons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0BFDC7-1998-CA16-C69B-5195AEC48F97}"/>
              </a:ext>
            </a:extLst>
          </p:cNvPr>
          <p:cNvSpPr txBox="1"/>
          <p:nvPr/>
        </p:nvSpPr>
        <p:spPr>
          <a:xfrm>
            <a:off x="10066627" y="6669988"/>
            <a:ext cx="3411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b="1" dirty="0">
                <a:latin typeface="DIN 2014" panose="020B0504020202020204" pitchFamily="34" charset="0"/>
                <a:ea typeface="DIN 2014" panose="020B0504020202020204" pitchFamily="34" charset="0"/>
              </a:rPr>
              <a:t>GBIF </a:t>
            </a:r>
            <a:r>
              <a:rPr lang="fr-BE" sz="8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available</a:t>
            </a:r>
            <a:r>
              <a:rPr lang="fr-BE" sz="800" b="1" dirty="0">
                <a:latin typeface="DIN 2014" panose="020B0504020202020204" pitchFamily="34" charset="0"/>
                <a:ea typeface="DIN 2014" panose="020B0504020202020204" pitchFamily="34" charset="0"/>
              </a:rPr>
              <a:t> records for </a:t>
            </a:r>
            <a:r>
              <a:rPr lang="fr-BE" sz="8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lanius</a:t>
            </a:r>
            <a:r>
              <a:rPr lang="fr-BE" sz="800" b="1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8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excubitor</a:t>
            </a:r>
            <a:endParaRPr lang="fr-BE" sz="800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E845D3-1B51-671A-2464-19C09B1F118C}"/>
              </a:ext>
            </a:extLst>
          </p:cNvPr>
          <p:cNvSpPr txBox="1"/>
          <p:nvPr/>
        </p:nvSpPr>
        <p:spPr>
          <a:xfrm>
            <a:off x="128016" y="157406"/>
            <a:ext cx="572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tx2">
                    <a:lumMod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Limitations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27FD8D-C528-C6E5-0397-BEF74A163525}"/>
              </a:ext>
            </a:extLst>
          </p:cNvPr>
          <p:cNvSpPr/>
          <p:nvPr/>
        </p:nvSpPr>
        <p:spPr>
          <a:xfrm>
            <a:off x="0" y="-8696"/>
            <a:ext cx="128016" cy="689412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2691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E845D3-1B51-671A-2464-19C09B1F118C}"/>
              </a:ext>
            </a:extLst>
          </p:cNvPr>
          <p:cNvSpPr txBox="1"/>
          <p:nvPr/>
        </p:nvSpPr>
        <p:spPr>
          <a:xfrm>
            <a:off x="1136397" y="502020"/>
            <a:ext cx="5323715" cy="1642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 the best you can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D17E8B-7348-F0F8-8356-465895C34C60}"/>
              </a:ext>
            </a:extLst>
          </p:cNvPr>
          <p:cNvSpPr txBox="1"/>
          <p:nvPr/>
        </p:nvSpPr>
        <p:spPr>
          <a:xfrm>
            <a:off x="1144923" y="2405894"/>
            <a:ext cx="5820653" cy="4335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Investment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in data infrastructure, skills within the entire network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Can not replace all established canals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Can significantly lower workload of existing data exchange procedures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As open as possible, as closed as needed (metadata only, resumed information)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Resumed information is not a lack of transparency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Clear institutional data policy (juridical)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Community and hierarchy support 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Accept the switch will be progressive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‘</a:t>
            </a:r>
            <a:r>
              <a:rPr lang="en-US" sz="1400" strike="sngStrike" dirty="0">
                <a:latin typeface="DIN 2014" panose="020B0504020202020204" pitchFamily="34" charset="0"/>
                <a:ea typeface="DIN 2014" panose="020B0504020202020204" pitchFamily="34" charset="0"/>
              </a:rPr>
              <a:t>What should I do to comply ’ 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  <a:sym typeface="Wingdings" panose="05000000000000000000" pitchFamily="2" charset="2"/>
              </a:rPr>
              <a:t> ‘how can I exploit tools and resources’</a:t>
            </a: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Focus on easy to share relevant data first (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e.g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: non-native species)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571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 1" descr="Une image contenant nature, capture d’écran, grotte, texte&#10;&#10;Description générée automatiquement">
            <a:extLst>
              <a:ext uri="{FF2B5EF4-FFF2-40B4-BE49-F238E27FC236}">
                <a16:creationId xmlns:a16="http://schemas.microsoft.com/office/drawing/2014/main" id="{2FED5494-774C-23D3-501F-57AEF9966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67" y="1562995"/>
            <a:ext cx="4170530" cy="37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4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F1C52F-4768-D9B5-43A0-516FC96B4971}"/>
              </a:ext>
            </a:extLst>
          </p:cNvPr>
          <p:cNvSpPr/>
          <p:nvPr/>
        </p:nvSpPr>
        <p:spPr>
          <a:xfrm>
            <a:off x="3058124" y="5037641"/>
            <a:ext cx="5238151" cy="13256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Image 23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17A6F536-2163-3718-2B60-07BF8CA74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" y="1972491"/>
            <a:ext cx="3096101" cy="3096101"/>
          </a:xfrm>
          <a:prstGeom prst="rect">
            <a:avLst/>
          </a:prstGeom>
        </p:spPr>
      </p:pic>
      <p:pic>
        <p:nvPicPr>
          <p:cNvPr id="17" name="Graphique 16" descr="Base de données avec un remplissage uni">
            <a:extLst>
              <a:ext uri="{FF2B5EF4-FFF2-40B4-BE49-F238E27FC236}">
                <a16:creationId xmlns:a16="http://schemas.microsoft.com/office/drawing/2014/main" id="{559B0F5C-925C-88AF-A378-8E938799C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794" y="3037943"/>
            <a:ext cx="233548" cy="233548"/>
          </a:xfrm>
          <a:prstGeom prst="rect">
            <a:avLst/>
          </a:prstGeom>
        </p:spPr>
      </p:pic>
      <p:pic>
        <p:nvPicPr>
          <p:cNvPr id="19" name="Graphique 18" descr="Base de données avec un remplissage uni">
            <a:extLst>
              <a:ext uri="{FF2B5EF4-FFF2-40B4-BE49-F238E27FC236}">
                <a16:creationId xmlns:a16="http://schemas.microsoft.com/office/drawing/2014/main" id="{1844FFF7-2C35-FB37-7E47-6BDFE991D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0917" y="3505038"/>
            <a:ext cx="233547" cy="233547"/>
          </a:xfrm>
          <a:prstGeom prst="rect">
            <a:avLst/>
          </a:prstGeom>
        </p:spPr>
      </p:pic>
      <p:pic>
        <p:nvPicPr>
          <p:cNvPr id="20" name="Graphique 19" descr="Base de données avec un remplissage uni">
            <a:extLst>
              <a:ext uri="{FF2B5EF4-FFF2-40B4-BE49-F238E27FC236}">
                <a16:creationId xmlns:a16="http://schemas.microsoft.com/office/drawing/2014/main" id="{79E3C6C2-18EE-B66C-CEBD-98361104A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4233" y="2570848"/>
            <a:ext cx="233548" cy="233548"/>
          </a:xfrm>
          <a:prstGeom prst="rect">
            <a:avLst/>
          </a:prstGeom>
        </p:spPr>
      </p:pic>
      <p:pic>
        <p:nvPicPr>
          <p:cNvPr id="26" name="Graphique 25" descr="Base de données avec un remplissage uni">
            <a:extLst>
              <a:ext uri="{FF2B5EF4-FFF2-40B4-BE49-F238E27FC236}">
                <a16:creationId xmlns:a16="http://schemas.microsoft.com/office/drawing/2014/main" id="{222A0C7A-3D30-4A01-E4A5-787D7BB0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478" y="3731066"/>
            <a:ext cx="233548" cy="233548"/>
          </a:xfrm>
          <a:prstGeom prst="rect">
            <a:avLst/>
          </a:prstGeom>
        </p:spPr>
      </p:pic>
      <p:pic>
        <p:nvPicPr>
          <p:cNvPr id="27" name="Graphique 26" descr="Base de données avec un remplissage uni">
            <a:extLst>
              <a:ext uri="{FF2B5EF4-FFF2-40B4-BE49-F238E27FC236}">
                <a16:creationId xmlns:a16="http://schemas.microsoft.com/office/drawing/2014/main" id="{641A2F86-A712-A2CE-6F22-D62E68410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4233" y="2804396"/>
            <a:ext cx="233547" cy="233547"/>
          </a:xfrm>
          <a:prstGeom prst="rect">
            <a:avLst/>
          </a:prstGeom>
        </p:spPr>
      </p:pic>
      <p:pic>
        <p:nvPicPr>
          <p:cNvPr id="29" name="Graphique 28" descr="Télécharger du cloud contour">
            <a:extLst>
              <a:ext uri="{FF2B5EF4-FFF2-40B4-BE49-F238E27FC236}">
                <a16:creationId xmlns:a16="http://schemas.microsoft.com/office/drawing/2014/main" id="{994281DD-FC69-1A35-35FF-322B5B200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5877" y="2497229"/>
            <a:ext cx="313748" cy="313748"/>
          </a:xfrm>
          <a:prstGeom prst="rect">
            <a:avLst/>
          </a:prstGeom>
        </p:spPr>
      </p:pic>
      <p:pic>
        <p:nvPicPr>
          <p:cNvPr id="31" name="Graphique 30" descr="Document avec un remplissage uni">
            <a:extLst>
              <a:ext uri="{FF2B5EF4-FFF2-40B4-BE49-F238E27FC236}">
                <a16:creationId xmlns:a16="http://schemas.microsoft.com/office/drawing/2014/main" id="{D0B6C1B7-9CC0-33AA-420B-233D8B7C2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94937" y="3982643"/>
            <a:ext cx="289170" cy="289170"/>
          </a:xfrm>
          <a:prstGeom prst="rect">
            <a:avLst/>
          </a:prstGeom>
        </p:spPr>
      </p:pic>
      <p:pic>
        <p:nvPicPr>
          <p:cNvPr id="33" name="Graphique 32" descr="Synchronisation avec le cloud contour">
            <a:extLst>
              <a:ext uri="{FF2B5EF4-FFF2-40B4-BE49-F238E27FC236}">
                <a16:creationId xmlns:a16="http://schemas.microsoft.com/office/drawing/2014/main" id="{8D29FDF8-60AC-6FB5-4423-E3C016CFD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41113" y="2392484"/>
            <a:ext cx="914400" cy="914400"/>
          </a:xfrm>
          <a:prstGeom prst="rect">
            <a:avLst/>
          </a:prstGeom>
        </p:spPr>
      </p:pic>
      <p:sp>
        <p:nvSpPr>
          <p:cNvPr id="34" name="Accolade fermante 33">
            <a:extLst>
              <a:ext uri="{FF2B5EF4-FFF2-40B4-BE49-F238E27FC236}">
                <a16:creationId xmlns:a16="http://schemas.microsoft.com/office/drawing/2014/main" id="{F0A87613-B763-BD5B-671A-8CB1DC76BA0E}"/>
              </a:ext>
            </a:extLst>
          </p:cNvPr>
          <p:cNvSpPr/>
          <p:nvPr/>
        </p:nvSpPr>
        <p:spPr>
          <a:xfrm>
            <a:off x="7182768" y="2552993"/>
            <a:ext cx="233547" cy="17009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8" name="Image 3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1A2BA1B5-265D-7DB5-4EAD-D9933EEFD7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4" y="2947046"/>
            <a:ext cx="356847" cy="336765"/>
          </a:xfrm>
          <a:prstGeom prst="rect">
            <a:avLst/>
          </a:prstGeom>
        </p:spPr>
      </p:pic>
      <p:pic>
        <p:nvPicPr>
          <p:cNvPr id="42" name="Image 41" descr="Une image contenant texte, Police, poulet, Graphique&#10;&#10;Description générée automatiquement">
            <a:extLst>
              <a:ext uri="{FF2B5EF4-FFF2-40B4-BE49-F238E27FC236}">
                <a16:creationId xmlns:a16="http://schemas.microsoft.com/office/drawing/2014/main" id="{87EE5EC2-5FE1-1117-E7BE-07A906ACF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" y="3130683"/>
            <a:ext cx="394170" cy="195231"/>
          </a:xfrm>
          <a:prstGeom prst="rect">
            <a:avLst/>
          </a:prstGeom>
        </p:spPr>
      </p:pic>
      <p:pic>
        <p:nvPicPr>
          <p:cNvPr id="44" name="Image 43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A363DD52-C684-3FCF-79E2-A8AABB40D2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35" y="3883110"/>
            <a:ext cx="300985" cy="220569"/>
          </a:xfrm>
          <a:prstGeom prst="rect">
            <a:avLst/>
          </a:prstGeom>
        </p:spPr>
      </p:pic>
      <p:pic>
        <p:nvPicPr>
          <p:cNvPr id="46" name="Image 45" descr="Une image contenant Police, logo, Graphique, texte&#10;&#10;Description générée automatiquement">
            <a:extLst>
              <a:ext uri="{FF2B5EF4-FFF2-40B4-BE49-F238E27FC236}">
                <a16:creationId xmlns:a16="http://schemas.microsoft.com/office/drawing/2014/main" id="{0B934794-4F29-61FE-B7A3-658589966D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1" y="2947046"/>
            <a:ext cx="636307" cy="146840"/>
          </a:xfrm>
          <a:prstGeom prst="rect">
            <a:avLst/>
          </a:prstGeom>
        </p:spPr>
      </p:pic>
      <p:pic>
        <p:nvPicPr>
          <p:cNvPr id="48" name="Image 47" descr="Une image contenant Graphique, Caractère coloré, graphisme, conception&#10;&#10;Description générée automatiquement">
            <a:extLst>
              <a:ext uri="{FF2B5EF4-FFF2-40B4-BE49-F238E27FC236}">
                <a16:creationId xmlns:a16="http://schemas.microsoft.com/office/drawing/2014/main" id="{BAA88EED-76B0-B7F6-F40C-F61C544672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7" y="3238625"/>
            <a:ext cx="394171" cy="190374"/>
          </a:xfrm>
          <a:prstGeom prst="rect">
            <a:avLst/>
          </a:prstGeom>
        </p:spPr>
      </p:pic>
      <p:pic>
        <p:nvPicPr>
          <p:cNvPr id="51" name="Image 5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B50690B-6A04-94B9-7C7A-A9E1D1F957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01" y="3325914"/>
            <a:ext cx="317851" cy="108717"/>
          </a:xfrm>
          <a:prstGeom prst="rect">
            <a:avLst/>
          </a:prstGeom>
        </p:spPr>
      </p:pic>
      <p:pic>
        <p:nvPicPr>
          <p:cNvPr id="54" name="Image 53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3F83475C-CA82-ABA6-FC55-5C59601A64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83" y="3485413"/>
            <a:ext cx="268711" cy="238198"/>
          </a:xfrm>
          <a:prstGeom prst="rect">
            <a:avLst/>
          </a:prstGeom>
        </p:spPr>
      </p:pic>
      <p:pic>
        <p:nvPicPr>
          <p:cNvPr id="55" name="Graphique 54" descr="Télécharger du cloud contour">
            <a:extLst>
              <a:ext uri="{FF2B5EF4-FFF2-40B4-BE49-F238E27FC236}">
                <a16:creationId xmlns:a16="http://schemas.microsoft.com/office/drawing/2014/main" id="{7C1776F8-851F-A8E8-B249-442ABC7A0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4262" y="2757420"/>
            <a:ext cx="313748" cy="313748"/>
          </a:xfrm>
          <a:prstGeom prst="rect">
            <a:avLst/>
          </a:prstGeom>
        </p:spPr>
      </p:pic>
      <p:pic>
        <p:nvPicPr>
          <p:cNvPr id="56" name="Graphique 55" descr="Télécharger du cloud contour">
            <a:extLst>
              <a:ext uri="{FF2B5EF4-FFF2-40B4-BE49-F238E27FC236}">
                <a16:creationId xmlns:a16="http://schemas.microsoft.com/office/drawing/2014/main" id="{A1BC6C94-A1FC-FD13-B38C-83A11782A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2536" y="2993136"/>
            <a:ext cx="313748" cy="313748"/>
          </a:xfrm>
          <a:prstGeom prst="rect">
            <a:avLst/>
          </a:prstGeom>
        </p:spPr>
      </p:pic>
      <p:pic>
        <p:nvPicPr>
          <p:cNvPr id="57" name="Graphique 56" descr="Télécharger du cloud contour">
            <a:extLst>
              <a:ext uri="{FF2B5EF4-FFF2-40B4-BE49-F238E27FC236}">
                <a16:creationId xmlns:a16="http://schemas.microsoft.com/office/drawing/2014/main" id="{C94A1A3B-F9F5-FBAF-9C6C-786C1BBD1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9251" y="3227704"/>
            <a:ext cx="313748" cy="313748"/>
          </a:xfrm>
          <a:prstGeom prst="rect">
            <a:avLst/>
          </a:prstGeom>
        </p:spPr>
      </p:pic>
      <p:pic>
        <p:nvPicPr>
          <p:cNvPr id="58" name="Graphique 57" descr="Télécharger du cloud contour">
            <a:extLst>
              <a:ext uri="{FF2B5EF4-FFF2-40B4-BE49-F238E27FC236}">
                <a16:creationId xmlns:a16="http://schemas.microsoft.com/office/drawing/2014/main" id="{5F0FADCE-048F-6498-5766-4D7E62490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4417" y="3968419"/>
            <a:ext cx="313748" cy="313748"/>
          </a:xfrm>
          <a:prstGeom prst="rect">
            <a:avLst/>
          </a:prstGeom>
        </p:spPr>
      </p:pic>
      <p:pic>
        <p:nvPicPr>
          <p:cNvPr id="59" name="Graphique 58" descr="Télécharger du cloud contour">
            <a:extLst>
              <a:ext uri="{FF2B5EF4-FFF2-40B4-BE49-F238E27FC236}">
                <a16:creationId xmlns:a16="http://schemas.microsoft.com/office/drawing/2014/main" id="{1EF05C25-3B52-EAA5-9BD9-B279211CA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4075" y="3723611"/>
            <a:ext cx="313748" cy="313748"/>
          </a:xfrm>
          <a:prstGeom prst="rect">
            <a:avLst/>
          </a:prstGeom>
        </p:spPr>
      </p:pic>
      <p:pic>
        <p:nvPicPr>
          <p:cNvPr id="60" name="Graphique 59" descr="Télécharger du cloud contour">
            <a:extLst>
              <a:ext uri="{FF2B5EF4-FFF2-40B4-BE49-F238E27FC236}">
                <a16:creationId xmlns:a16="http://schemas.microsoft.com/office/drawing/2014/main" id="{6029D775-8DC8-8B90-0055-3993779EB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9870" y="3480518"/>
            <a:ext cx="313748" cy="313748"/>
          </a:xfrm>
          <a:prstGeom prst="rect">
            <a:avLst/>
          </a:prstGeom>
        </p:spPr>
      </p:pic>
      <p:pic>
        <p:nvPicPr>
          <p:cNvPr id="64" name="Graphique 63" descr="Flèche en cercle avec un remplissage uni">
            <a:extLst>
              <a:ext uri="{FF2B5EF4-FFF2-40B4-BE49-F238E27FC236}">
                <a16:creationId xmlns:a16="http://schemas.microsoft.com/office/drawing/2014/main" id="{46936A17-8E66-B16B-157E-EAD2780DFA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09705" y="2921169"/>
            <a:ext cx="1090580" cy="1090580"/>
          </a:xfrm>
          <a:prstGeom prst="rect">
            <a:avLst/>
          </a:prstGeom>
        </p:spPr>
      </p:pic>
      <p:pic>
        <p:nvPicPr>
          <p:cNvPr id="66" name="Graphique 65" descr="Liste de contrôle avec un remplissage uni">
            <a:extLst>
              <a:ext uri="{FF2B5EF4-FFF2-40B4-BE49-F238E27FC236}">
                <a16:creationId xmlns:a16="http://schemas.microsoft.com/office/drawing/2014/main" id="{C082BC85-996A-2977-84D5-131FCE27A7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45196" y="2947046"/>
            <a:ext cx="973042" cy="973042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24D88260-8366-AB41-B247-B74901EF4E43}"/>
              </a:ext>
            </a:extLst>
          </p:cNvPr>
          <p:cNvSpPr txBox="1"/>
          <p:nvPr/>
        </p:nvSpPr>
        <p:spPr>
          <a:xfrm>
            <a:off x="384688" y="2250814"/>
            <a:ext cx="236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Spread data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generators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F0B0C92-0BF5-9952-4E23-32314F10FB0A}"/>
              </a:ext>
            </a:extLst>
          </p:cNvPr>
          <p:cNvSpPr txBox="1"/>
          <p:nvPr/>
        </p:nvSpPr>
        <p:spPr>
          <a:xfrm>
            <a:off x="2524626" y="4386310"/>
            <a:ext cx="2364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Various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formats and sharing conventions</a:t>
            </a:r>
          </a:p>
        </p:txBody>
      </p:sp>
      <p:pic>
        <p:nvPicPr>
          <p:cNvPr id="70" name="Graphique 69" descr="Invasion d'OVNI contour">
            <a:extLst>
              <a:ext uri="{FF2B5EF4-FFF2-40B4-BE49-F238E27FC236}">
                <a16:creationId xmlns:a16="http://schemas.microsoft.com/office/drawing/2014/main" id="{68423659-78C4-9EFC-0F2C-F9A89B4ED8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008875" y="3202353"/>
            <a:ext cx="914400" cy="914400"/>
          </a:xfrm>
          <a:prstGeom prst="rect">
            <a:avLst/>
          </a:prstGeom>
        </p:spPr>
      </p:pic>
      <p:pic>
        <p:nvPicPr>
          <p:cNvPr id="71" name="Graphique 70" descr="Base de données avec un remplissage uni">
            <a:extLst>
              <a:ext uri="{FF2B5EF4-FFF2-40B4-BE49-F238E27FC236}">
                <a16:creationId xmlns:a16="http://schemas.microsoft.com/office/drawing/2014/main" id="{8D316109-59A0-4473-7E77-8BB0A2825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6315" y="2905164"/>
            <a:ext cx="971201" cy="971201"/>
          </a:xfrm>
          <a:prstGeom prst="rect">
            <a:avLst/>
          </a:prstGeom>
        </p:spPr>
      </p:pic>
      <p:pic>
        <p:nvPicPr>
          <p:cNvPr id="75" name="Graphique 74" descr="Présentation avec organigramme  avec un remplissage uni">
            <a:extLst>
              <a:ext uri="{FF2B5EF4-FFF2-40B4-BE49-F238E27FC236}">
                <a16:creationId xmlns:a16="http://schemas.microsoft.com/office/drawing/2014/main" id="{F31EEE1A-DCC6-2F21-F9B1-FDB3216516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06990" y="392659"/>
            <a:ext cx="1025913" cy="1025913"/>
          </a:xfrm>
          <a:prstGeom prst="rect">
            <a:avLst/>
          </a:prstGeom>
        </p:spPr>
      </p:pic>
      <p:pic>
        <p:nvPicPr>
          <p:cNvPr id="77" name="Graphique 76" descr="Graphique à barres avec un remplissage uni">
            <a:extLst>
              <a:ext uri="{FF2B5EF4-FFF2-40B4-BE49-F238E27FC236}">
                <a16:creationId xmlns:a16="http://schemas.microsoft.com/office/drawing/2014/main" id="{3211F0B7-1D2C-588D-D2A2-045D2011EE0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805449" y="2459992"/>
            <a:ext cx="520379" cy="520379"/>
          </a:xfrm>
          <a:prstGeom prst="rect">
            <a:avLst/>
          </a:prstGeom>
        </p:spPr>
      </p:pic>
      <p:pic>
        <p:nvPicPr>
          <p:cNvPr id="83" name="Graphique 82" descr="Disque avec un remplissage uni">
            <a:extLst>
              <a:ext uri="{FF2B5EF4-FFF2-40B4-BE49-F238E27FC236}">
                <a16:creationId xmlns:a16="http://schemas.microsoft.com/office/drawing/2014/main" id="{A9253BD5-8F41-602D-26C7-B31C9BCA54F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023572" y="3267153"/>
            <a:ext cx="266817" cy="266817"/>
          </a:xfrm>
          <a:prstGeom prst="rect">
            <a:avLst/>
          </a:prstGeom>
        </p:spPr>
      </p:pic>
      <p:pic>
        <p:nvPicPr>
          <p:cNvPr id="87" name="Graphique 86" descr="Utilisateurs avec un remplissage uni">
            <a:extLst>
              <a:ext uri="{FF2B5EF4-FFF2-40B4-BE49-F238E27FC236}">
                <a16:creationId xmlns:a16="http://schemas.microsoft.com/office/drawing/2014/main" id="{AEB4A4DB-483A-5BA3-BB49-FDEB9A1CA7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96116" y="567678"/>
            <a:ext cx="914400" cy="914400"/>
          </a:xfrm>
          <a:prstGeom prst="rect">
            <a:avLst/>
          </a:prstGeom>
        </p:spPr>
      </p:pic>
      <p:pic>
        <p:nvPicPr>
          <p:cNvPr id="91" name="Graphique 90" descr="Utilisateurs avec un remplissage uni">
            <a:extLst>
              <a:ext uri="{FF2B5EF4-FFF2-40B4-BE49-F238E27FC236}">
                <a16:creationId xmlns:a16="http://schemas.microsoft.com/office/drawing/2014/main" id="{F7552D50-0003-0B85-0DC1-BE31685DF48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262617" y="4662237"/>
            <a:ext cx="914400" cy="914400"/>
          </a:xfrm>
          <a:prstGeom prst="rect">
            <a:avLst/>
          </a:prstGeom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8FA7054E-2639-B2AF-8E8A-C3711B029CA1}"/>
              </a:ext>
            </a:extLst>
          </p:cNvPr>
          <p:cNvSpPr txBox="1"/>
          <p:nvPr/>
        </p:nvSpPr>
        <p:spPr>
          <a:xfrm>
            <a:off x="10333402" y="1325563"/>
            <a:ext cx="2364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Citizen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Decision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makers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Stakeholders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Core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missions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5EE39615-58E5-90BF-5E3C-EE342D092A16}"/>
              </a:ext>
            </a:extLst>
          </p:cNvPr>
          <p:cNvSpPr txBox="1"/>
          <p:nvPr/>
        </p:nvSpPr>
        <p:spPr>
          <a:xfrm>
            <a:off x="10262617" y="5384832"/>
            <a:ext cx="23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Scientists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Students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Engineering office</a:t>
            </a:r>
          </a:p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Stakeholders</a:t>
            </a:r>
          </a:p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Reporting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98" name="Forme libre : forme 97">
            <a:extLst>
              <a:ext uri="{FF2B5EF4-FFF2-40B4-BE49-F238E27FC236}">
                <a16:creationId xmlns:a16="http://schemas.microsoft.com/office/drawing/2014/main" id="{6D58A440-2750-0277-0BE8-C833B367F5EA}"/>
              </a:ext>
            </a:extLst>
          </p:cNvPr>
          <p:cNvSpPr/>
          <p:nvPr/>
        </p:nvSpPr>
        <p:spPr>
          <a:xfrm>
            <a:off x="8440090" y="1377616"/>
            <a:ext cx="1227283" cy="1798721"/>
          </a:xfrm>
          <a:custGeom>
            <a:avLst/>
            <a:gdLst>
              <a:gd name="connsiteX0" fmla="*/ 84283 w 697893"/>
              <a:gd name="connsiteY0" fmla="*/ 1467853 h 1467853"/>
              <a:gd name="connsiteX1" fmla="*/ 186551 w 697893"/>
              <a:gd name="connsiteY1" fmla="*/ 974558 h 1467853"/>
              <a:gd name="connsiteX2" fmla="*/ 18109 w 697893"/>
              <a:gd name="connsiteY2" fmla="*/ 691816 h 1467853"/>
              <a:gd name="connsiteX3" fmla="*/ 697893 w 697893"/>
              <a:gd name="connsiteY3" fmla="*/ 0 h 146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893" h="1467853">
                <a:moveTo>
                  <a:pt x="84283" y="1467853"/>
                </a:moveTo>
                <a:cubicBezTo>
                  <a:pt x="140931" y="1285875"/>
                  <a:pt x="197580" y="1103897"/>
                  <a:pt x="186551" y="974558"/>
                </a:cubicBezTo>
                <a:cubicBezTo>
                  <a:pt x="175522" y="845219"/>
                  <a:pt x="-67115" y="854242"/>
                  <a:pt x="18109" y="691816"/>
                </a:cubicBezTo>
                <a:cubicBezTo>
                  <a:pt x="103333" y="529390"/>
                  <a:pt x="400613" y="264695"/>
                  <a:pt x="697893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68629580-2319-5DCF-5195-9999D8F29FCC}"/>
              </a:ext>
            </a:extLst>
          </p:cNvPr>
          <p:cNvSpPr/>
          <p:nvPr/>
        </p:nvSpPr>
        <p:spPr>
          <a:xfrm>
            <a:off x="8512342" y="3471111"/>
            <a:ext cx="1678654" cy="2382252"/>
          </a:xfrm>
          <a:custGeom>
            <a:avLst/>
            <a:gdLst>
              <a:gd name="connsiteX0" fmla="*/ 0 w 1155032"/>
              <a:gd name="connsiteY0" fmla="*/ 0 h 2454442"/>
              <a:gd name="connsiteX1" fmla="*/ 493295 w 1155032"/>
              <a:gd name="connsiteY1" fmla="*/ 1052763 h 2454442"/>
              <a:gd name="connsiteX2" fmla="*/ 391026 w 1155032"/>
              <a:gd name="connsiteY2" fmla="*/ 1732547 h 2454442"/>
              <a:gd name="connsiteX3" fmla="*/ 992605 w 1155032"/>
              <a:gd name="connsiteY3" fmla="*/ 2267952 h 2454442"/>
              <a:gd name="connsiteX4" fmla="*/ 1155032 w 1155032"/>
              <a:gd name="connsiteY4" fmla="*/ 2454442 h 24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032" h="2454442">
                <a:moveTo>
                  <a:pt x="0" y="0"/>
                </a:moveTo>
                <a:cubicBezTo>
                  <a:pt x="214062" y="382002"/>
                  <a:pt x="428124" y="764005"/>
                  <a:pt x="493295" y="1052763"/>
                </a:cubicBezTo>
                <a:cubicBezTo>
                  <a:pt x="558466" y="1341521"/>
                  <a:pt x="307808" y="1530016"/>
                  <a:pt x="391026" y="1732547"/>
                </a:cubicBezTo>
                <a:cubicBezTo>
                  <a:pt x="474244" y="1935078"/>
                  <a:pt x="865271" y="2147636"/>
                  <a:pt x="992605" y="2267952"/>
                </a:cubicBezTo>
                <a:cubicBezTo>
                  <a:pt x="1119939" y="2388268"/>
                  <a:pt x="1137485" y="2421355"/>
                  <a:pt x="1155032" y="245444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" name="Graphique 101" descr="Télécharger du cloud contour">
            <a:extLst>
              <a:ext uri="{FF2B5EF4-FFF2-40B4-BE49-F238E27FC236}">
                <a16:creationId xmlns:a16="http://schemas.microsoft.com/office/drawing/2014/main" id="{ECFB9CE8-F29F-1753-56CC-31C221581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55584" y="3768239"/>
            <a:ext cx="411321" cy="411321"/>
          </a:xfrm>
          <a:prstGeom prst="rect">
            <a:avLst/>
          </a:prstGeom>
        </p:spPr>
      </p:pic>
      <p:sp>
        <p:nvSpPr>
          <p:cNvPr id="103" name="ZoneTexte 102">
            <a:extLst>
              <a:ext uri="{FF2B5EF4-FFF2-40B4-BE49-F238E27FC236}">
                <a16:creationId xmlns:a16="http://schemas.microsoft.com/office/drawing/2014/main" id="{801E0631-D21B-7B8C-FE6F-E1C3E1830E66}"/>
              </a:ext>
            </a:extLst>
          </p:cNvPr>
          <p:cNvSpPr txBox="1"/>
          <p:nvPr/>
        </p:nvSpPr>
        <p:spPr>
          <a:xfrm>
            <a:off x="3822199" y="2264630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Cleaning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-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formatting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-validation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DDCF5E80-6507-D52F-B429-154D6F97AD02}"/>
              </a:ext>
            </a:extLst>
          </p:cNvPr>
          <p:cNvSpPr txBox="1"/>
          <p:nvPr/>
        </p:nvSpPr>
        <p:spPr>
          <a:xfrm>
            <a:off x="6010208" y="4320152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Gathering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6EE871FF-917F-3DDB-C825-A0698AFF6EF0}"/>
              </a:ext>
            </a:extLst>
          </p:cNvPr>
          <p:cNvSpPr txBox="1"/>
          <p:nvPr/>
        </p:nvSpPr>
        <p:spPr>
          <a:xfrm>
            <a:off x="9325828" y="3857860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Data sharing (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raw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)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70C955F5-431A-B206-B53A-5274AAF6F290}"/>
              </a:ext>
            </a:extLst>
          </p:cNvPr>
          <p:cNvSpPr txBox="1"/>
          <p:nvPr/>
        </p:nvSpPr>
        <p:spPr>
          <a:xfrm>
            <a:off x="9325828" y="2613392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Data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analysis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&amp; use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184892A1-FBA4-6EE8-00A1-84927A08453A}"/>
              </a:ext>
            </a:extLst>
          </p:cNvPr>
          <p:cNvSpPr txBox="1"/>
          <p:nvPr/>
        </p:nvSpPr>
        <p:spPr>
          <a:xfrm>
            <a:off x="8756874" y="183298"/>
            <a:ext cx="31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Information sharing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38A882B-19F6-4A7F-E79F-48A2C28B2208}"/>
              </a:ext>
            </a:extLst>
          </p:cNvPr>
          <p:cNvSpPr/>
          <p:nvPr/>
        </p:nvSpPr>
        <p:spPr>
          <a:xfrm rot="20148189">
            <a:off x="-20072" y="987956"/>
            <a:ext cx="12443733" cy="4915008"/>
          </a:xfrm>
          <a:prstGeom prst="ellipse">
            <a:avLst/>
          </a:prstGeom>
          <a:noFill/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1934B399-FBE6-0090-4FE0-526F8C4B2A3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0" y="5463063"/>
            <a:ext cx="1337403" cy="5417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A4A287-504D-4A94-33DE-E6F953AEB456}"/>
              </a:ext>
            </a:extLst>
          </p:cNvPr>
          <p:cNvSpPr txBox="1"/>
          <p:nvPr/>
        </p:nvSpPr>
        <p:spPr>
          <a:xfrm>
            <a:off x="806273" y="5067666"/>
            <a:ext cx="13669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600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BDF8A7-4E93-C553-BBBA-EB1FFF85B0CB}"/>
              </a:ext>
            </a:extLst>
          </p:cNvPr>
          <p:cNvSpPr txBox="1"/>
          <p:nvPr/>
        </p:nvSpPr>
        <p:spPr>
          <a:xfrm>
            <a:off x="188819" y="387931"/>
            <a:ext cx="572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latin typeface="DIN 2014" panose="020B0504020202020204" pitchFamily="34" charset="0"/>
                <a:ea typeface="DIN 2014" panose="020B0504020202020204" pitchFamily="34" charset="0"/>
              </a:rPr>
              <a:t>How </a:t>
            </a: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GBIF can support us in </a:t>
            </a:r>
            <a:r>
              <a:rPr lang="fr-BE" b="1" dirty="0" err="1">
                <a:latin typeface="DIN 2014" panose="020B0504020202020204" pitchFamily="34" charset="0"/>
                <a:ea typeface="DIN 2014" panose="020B0504020202020204" pitchFamily="34" charset="0"/>
              </a:rPr>
              <a:t>our</a:t>
            </a: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 missions?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55FA81-DD33-AADB-5CBD-15F0EAC296CF}"/>
              </a:ext>
            </a:extLst>
          </p:cNvPr>
          <p:cNvSpPr txBox="1"/>
          <p:nvPr/>
        </p:nvSpPr>
        <p:spPr>
          <a:xfrm>
            <a:off x="3357545" y="5431351"/>
            <a:ext cx="51149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Use the tool to enable collaborative and repeatable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Tracking Invasive Alien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RIPARIAS</a:t>
            </a:r>
          </a:p>
        </p:txBody>
      </p:sp>
    </p:spTree>
    <p:extLst>
      <p:ext uri="{BB962C8B-B14F-4D97-AF65-F5344CB8AC3E}">
        <p14:creationId xmlns:p14="http://schemas.microsoft.com/office/powerpoint/2010/main" val="1986940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89A81-D9B6-AE04-3BFA-524AAF10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42"/>
            <a:ext cx="6969034" cy="362169"/>
          </a:xfrm>
        </p:spPr>
        <p:txBody>
          <a:bodyPr>
            <a:normAutofit fontScale="90000"/>
          </a:bodyPr>
          <a:lstStyle/>
          <a:p>
            <a:r>
              <a:rPr lang="fr-BE" sz="2200" dirty="0">
                <a:latin typeface="DIN 2014" panose="020B0504020202020204" pitchFamily="34" charset="0"/>
                <a:ea typeface="DIN 2014" panose="020B0504020202020204" pitchFamily="34" charset="0"/>
              </a:rPr>
              <a:t>Enable collaborative &amp; </a:t>
            </a:r>
            <a:r>
              <a:rPr lang="fr-BE" sz="2200" dirty="0" err="1">
                <a:latin typeface="DIN 2014" panose="020B0504020202020204" pitchFamily="34" charset="0"/>
                <a:ea typeface="DIN 2014" panose="020B0504020202020204" pitchFamily="34" charset="0"/>
              </a:rPr>
              <a:t>repeatable</a:t>
            </a:r>
            <a:r>
              <a:rPr lang="fr-BE" sz="2200" dirty="0">
                <a:latin typeface="DIN 2014" panose="020B0504020202020204" pitchFamily="34" charset="0"/>
                <a:ea typeface="DIN 2014" panose="020B0504020202020204" pitchFamily="34" charset="0"/>
              </a:rPr>
              <a:t> workflows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CD1A11-D081-558E-C9D6-B3330AE71C5F}"/>
              </a:ext>
            </a:extLst>
          </p:cNvPr>
          <p:cNvSpPr txBox="1"/>
          <p:nvPr/>
        </p:nvSpPr>
        <p:spPr>
          <a:xfrm>
            <a:off x="331694" y="1177274"/>
            <a:ext cx="11528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8" name="Image 7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76007AD6-97C6-0F6B-7194-9C1564C4B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0" y="1318456"/>
            <a:ext cx="6712265" cy="510132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60D2D723-33B5-4F1C-774D-F6D281646543}"/>
              </a:ext>
            </a:extLst>
          </p:cNvPr>
          <p:cNvSpPr txBox="1">
            <a:spLocks/>
          </p:cNvSpPr>
          <p:nvPr/>
        </p:nvSpPr>
        <p:spPr>
          <a:xfrm>
            <a:off x="0" y="664900"/>
            <a:ext cx="6969034" cy="36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200">
                <a:latin typeface="DIN 2014" panose="020B0504020202020204" pitchFamily="34" charset="0"/>
                <a:ea typeface="DIN 2014" panose="020B0504020202020204" pitchFamily="34" charset="0"/>
              </a:rPr>
              <a:t>Trackig Invasive Alien Species (TrIAS)</a:t>
            </a:r>
            <a:endParaRPr lang="fr-BE" sz="22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84289D1-6B09-D61B-C827-E93224F5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731" y="-1036"/>
            <a:ext cx="990674" cy="986271"/>
          </a:xfrm>
          <a:prstGeom prst="rect">
            <a:avLst/>
          </a:prstGeom>
        </p:spPr>
      </p:pic>
      <p:pic>
        <p:nvPicPr>
          <p:cNvPr id="19" name="Image 18" descr="Une image contenant Graphique, Caractère coloré, capture d’écran, Police&#10;&#10;Description générée automatiquement">
            <a:extLst>
              <a:ext uri="{FF2B5EF4-FFF2-40B4-BE49-F238E27FC236}">
                <a16:creationId xmlns:a16="http://schemas.microsoft.com/office/drawing/2014/main" id="{89FA2EB6-9A53-538E-FE46-87A9F7E3B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77" y="132477"/>
            <a:ext cx="990673" cy="828931"/>
          </a:xfrm>
          <a:prstGeom prst="rect">
            <a:avLst/>
          </a:prstGeom>
        </p:spPr>
      </p:pic>
      <p:pic>
        <p:nvPicPr>
          <p:cNvPr id="34" name="Image 33" descr="Une image contenant texte, capture d’écran, Page web, Site web&#10;&#10;Description générée automatiquement">
            <a:extLst>
              <a:ext uri="{FF2B5EF4-FFF2-40B4-BE49-F238E27FC236}">
                <a16:creationId xmlns:a16="http://schemas.microsoft.com/office/drawing/2014/main" id="{FC3A414D-111E-80E8-8792-D5DA0AC9A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34" y="1027069"/>
            <a:ext cx="4983745" cy="268004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4C74FDA9-BE3C-8467-46BE-BDBAEB88EDEB}"/>
              </a:ext>
            </a:extLst>
          </p:cNvPr>
          <p:cNvSpPr txBox="1"/>
          <p:nvPr/>
        </p:nvSpPr>
        <p:spPr>
          <a:xfrm>
            <a:off x="6731931" y="3727913"/>
            <a:ext cx="1127298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GBIF as a data mediator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Mobilized network of experts and data collectors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Gather Taxonomic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Gather occurrences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Create dedicated pipelines for data </a:t>
            </a:r>
            <a:r>
              <a:rPr lang="en-US" sz="16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anylysis</a:t>
            </a: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 (R)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Automated analytical workflow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Species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Risk mapping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Emerging species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From the record to the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Mobilization efforts !</a:t>
            </a: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DDD4DA-7021-AD56-F79E-3795F4906F31}"/>
              </a:ext>
            </a:extLst>
          </p:cNvPr>
          <p:cNvSpPr/>
          <p:nvPr/>
        </p:nvSpPr>
        <p:spPr>
          <a:xfrm>
            <a:off x="-1" y="6494882"/>
            <a:ext cx="12192000" cy="36216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249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14A3EA-9528-078F-7C01-CBD2AE88941D}"/>
              </a:ext>
            </a:extLst>
          </p:cNvPr>
          <p:cNvSpPr/>
          <p:nvPr/>
        </p:nvSpPr>
        <p:spPr>
          <a:xfrm>
            <a:off x="11297729" y="0"/>
            <a:ext cx="894270" cy="6857051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289A81-D9B6-AE04-3BFA-524AAF10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42"/>
            <a:ext cx="6969034" cy="362169"/>
          </a:xfrm>
        </p:spPr>
        <p:txBody>
          <a:bodyPr>
            <a:normAutofit fontScale="90000"/>
          </a:bodyPr>
          <a:lstStyle/>
          <a:p>
            <a:r>
              <a:rPr lang="fr-BE" sz="2200" dirty="0">
                <a:latin typeface="DIN 2014" panose="020B0504020202020204" pitchFamily="34" charset="0"/>
                <a:ea typeface="DIN 2014" panose="020B0504020202020204" pitchFamily="34" charset="0"/>
              </a:rPr>
              <a:t>Enable collaborative &amp; </a:t>
            </a:r>
            <a:r>
              <a:rPr lang="fr-BE" sz="2200" dirty="0" err="1">
                <a:latin typeface="DIN 2014" panose="020B0504020202020204" pitchFamily="34" charset="0"/>
                <a:ea typeface="DIN 2014" panose="020B0504020202020204" pitchFamily="34" charset="0"/>
              </a:rPr>
              <a:t>repeatable</a:t>
            </a:r>
            <a:r>
              <a:rPr lang="fr-BE" sz="2200" dirty="0">
                <a:latin typeface="DIN 2014" panose="020B0504020202020204" pitchFamily="34" charset="0"/>
                <a:ea typeface="DIN 2014" panose="020B0504020202020204" pitchFamily="34" charset="0"/>
              </a:rPr>
              <a:t> workflows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D2D723-33B5-4F1C-774D-F6D281646543}"/>
              </a:ext>
            </a:extLst>
          </p:cNvPr>
          <p:cNvSpPr txBox="1">
            <a:spLocks/>
          </p:cNvSpPr>
          <p:nvPr/>
        </p:nvSpPr>
        <p:spPr>
          <a:xfrm>
            <a:off x="0" y="664900"/>
            <a:ext cx="6969034" cy="36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200" dirty="0">
                <a:latin typeface="DIN 2014" panose="020B0504020202020204" pitchFamily="34" charset="0"/>
                <a:ea typeface="DIN 2014" panose="020B0504020202020204" pitchFamily="34" charset="0"/>
              </a:rPr>
              <a:t>Life Riparias</a:t>
            </a:r>
          </a:p>
        </p:txBody>
      </p:sp>
      <p:pic>
        <p:nvPicPr>
          <p:cNvPr id="7" name="Image 6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633C542B-BA2A-6299-58BF-A40BFBBDA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47" y="390545"/>
            <a:ext cx="3890826" cy="296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0AF48422-04AC-FB40-0E92-56093D1FB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1" y="1786332"/>
            <a:ext cx="6509880" cy="4068675"/>
          </a:xfrm>
          <a:prstGeom prst="rect">
            <a:avLst/>
          </a:prstGeom>
        </p:spPr>
      </p:pic>
      <p:pic>
        <p:nvPicPr>
          <p:cNvPr id="5" name="Image 4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BC2C99BE-EE30-2FC8-17ED-A0683D5B7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646" y="3585205"/>
            <a:ext cx="1340127" cy="18931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CD1A11-D081-558E-C9D6-B3330AE71C5F}"/>
              </a:ext>
            </a:extLst>
          </p:cNvPr>
          <p:cNvSpPr txBox="1"/>
          <p:nvPr/>
        </p:nvSpPr>
        <p:spPr>
          <a:xfrm>
            <a:off x="331694" y="1177274"/>
            <a:ext cx="11528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C74FDA9-BE3C-8467-46BE-BDBAEB88EDEB}"/>
              </a:ext>
            </a:extLst>
          </p:cNvPr>
          <p:cNvSpPr txBox="1"/>
          <p:nvPr/>
        </p:nvSpPr>
        <p:spPr>
          <a:xfrm>
            <a:off x="6969034" y="4868209"/>
            <a:ext cx="1127298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GBIF as a data mediator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Early Alert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Riparian ecosystems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Stakeholders'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High rate of republication (routines, webservices)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Open Source and transposable to other regions/groups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DIN 2014" panose="020B0504020202020204" pitchFamily="34" charset="0"/>
                <a:ea typeface="DIN 2014" panose="020B0504020202020204" pitchFamily="34" charset="0"/>
              </a:rPr>
              <a:t>Notifications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6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0253D6F-31D5-DBA4-89DD-E6AACE767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7" y="103932"/>
            <a:ext cx="966788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1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289A81-D9B6-AE04-3BFA-524AAF10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Enable collaborative &amp; repeatable workflows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D2D723-33B5-4F1C-774D-F6D281646543}"/>
              </a:ext>
            </a:extLst>
          </p:cNvPr>
          <p:cNvSpPr txBox="1">
            <a:spLocks/>
          </p:cNvSpPr>
          <p:nvPr/>
        </p:nvSpPr>
        <p:spPr>
          <a:xfrm>
            <a:off x="660042" y="80682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Life Riparias</a:t>
            </a:r>
          </a:p>
        </p:txBody>
      </p:sp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760EAE5-60AF-0D78-CE72-365BA2C1E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342565"/>
            <a:ext cx="7225748" cy="41728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CD1A11-D081-558E-C9D6-B3330AE71C5F}"/>
              </a:ext>
            </a:extLst>
          </p:cNvPr>
          <p:cNvSpPr txBox="1"/>
          <p:nvPr/>
        </p:nvSpPr>
        <p:spPr>
          <a:xfrm>
            <a:off x="331694" y="1186239"/>
            <a:ext cx="1152861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>
              <a:spcAft>
                <a:spcPts val="600"/>
              </a:spcAft>
            </a:pPr>
            <a:endParaRPr lang="fr-BE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2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BDF080-2ECB-B011-92E4-A7DFD860364D}"/>
              </a:ext>
            </a:extLst>
          </p:cNvPr>
          <p:cNvSpPr txBox="1"/>
          <p:nvPr/>
        </p:nvSpPr>
        <p:spPr>
          <a:xfrm>
            <a:off x="395934" y="94101"/>
            <a:ext cx="7620465" cy="5264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Open Data is both a tool and a mission at the same time 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Requires investment but is a rentable exercise on long term 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The GBIF community component is has much important as data infrastructure, use it 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Do it for yourself, with help 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You’ll need support, advocate 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Collaborative approaches for nature understanding &amp; governance are more accessible than it seems !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 descr="Maison">
            <a:extLst>
              <a:ext uri="{FF2B5EF4-FFF2-40B4-BE49-F238E27FC236}">
                <a16:creationId xmlns:a16="http://schemas.microsoft.com/office/drawing/2014/main" id="{6786AFF0-0AE0-FBA4-2C82-45A272540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4D98BC9-DEA7-FC38-9B22-8CF287F8F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4" y="5373836"/>
            <a:ext cx="1476447" cy="1269012"/>
          </a:xfrm>
          <a:prstGeom prst="rect">
            <a:avLst/>
          </a:prstGeom>
        </p:spPr>
      </p:pic>
      <p:pic>
        <p:nvPicPr>
          <p:cNvPr id="6" name="Image 5" descr="Une image contenant Graphique, Caractère coloré, capture d’écran, Police&#10;&#10;Description générée automatiquement">
            <a:extLst>
              <a:ext uri="{FF2B5EF4-FFF2-40B4-BE49-F238E27FC236}">
                <a16:creationId xmlns:a16="http://schemas.microsoft.com/office/drawing/2014/main" id="{BA1475BB-BF72-5847-2414-B7905A7C6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2" y="5407452"/>
            <a:ext cx="1476447" cy="1235395"/>
          </a:xfrm>
          <a:prstGeom prst="rect">
            <a:avLst/>
          </a:prstGeom>
        </p:spPr>
      </p:pic>
      <p:pic>
        <p:nvPicPr>
          <p:cNvPr id="7" name="Image 6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8867A45D-10DB-F650-5035-23F311AD4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969" y="86420"/>
            <a:ext cx="2290419" cy="92784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0DBF5F-3BB3-11C5-41FA-3239C472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42"/>
            <a:ext cx="6969034" cy="362169"/>
          </a:xfrm>
        </p:spPr>
        <p:txBody>
          <a:bodyPr>
            <a:normAutofit fontScale="90000"/>
          </a:bodyPr>
          <a:lstStyle/>
          <a:p>
            <a:r>
              <a:rPr lang="fr-BE" sz="2200" dirty="0" err="1">
                <a:latin typeface="DIN 2014" panose="020B0504020202020204" pitchFamily="34" charset="0"/>
                <a:ea typeface="DIN 2014" panose="020B0504020202020204" pitchFamily="34" charset="0"/>
              </a:rPr>
              <a:t>Take</a:t>
            </a:r>
            <a:r>
              <a:rPr lang="fr-BE" sz="2200" dirty="0">
                <a:latin typeface="DIN 2014" panose="020B0504020202020204" pitchFamily="34" charset="0"/>
                <a:ea typeface="DIN 2014" panose="020B0504020202020204" pitchFamily="34" charset="0"/>
              </a:rPr>
              <a:t> Home Message</a:t>
            </a:r>
          </a:p>
        </p:txBody>
      </p:sp>
      <p:pic>
        <p:nvPicPr>
          <p:cNvPr id="10" name="Image 9" descr="Une image contenant texte, Police, poulet, Graphique&#10;&#10;Description générée automatiquement">
            <a:extLst>
              <a:ext uri="{FF2B5EF4-FFF2-40B4-BE49-F238E27FC236}">
                <a16:creationId xmlns:a16="http://schemas.microsoft.com/office/drawing/2014/main" id="{FF4C9BE9-94E1-F8F2-BCD8-D5849C540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41" y="5294769"/>
            <a:ext cx="2523518" cy="12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00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F14579-C03C-B478-7372-AD3D200A1126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Open and FAIR Biodiversity Data in Wallonia : why and how to join global initiatives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9817E6-AB6B-2E85-C073-374485B4F359}"/>
              </a:ext>
            </a:extLst>
          </p:cNvPr>
          <p:cNvSpPr txBox="1"/>
          <p:nvPr/>
        </p:nvSpPr>
        <p:spPr>
          <a:xfrm>
            <a:off x="246657" y="5774674"/>
            <a:ext cx="3291839" cy="830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Take-home message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0A53F5-12E0-85AE-2DA5-57CBFD1FD157}"/>
              </a:ext>
            </a:extLst>
          </p:cNvPr>
          <p:cNvSpPr txBox="1"/>
          <p:nvPr/>
        </p:nvSpPr>
        <p:spPr>
          <a:xfrm>
            <a:off x="0" y="1928621"/>
            <a:ext cx="1122381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Connecting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the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Walloon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Region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to a global OPEN and FAIR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biodiversity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data network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Open/FAIR Data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principles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GBIF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Belgian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context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SPWARNE-DEMNA</a:t>
            </a:r>
          </a:p>
          <a:p>
            <a:pPr lvl="1">
              <a:spcAft>
                <a:spcPts val="600"/>
              </a:spcAft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854690-BB3B-5A92-3B3E-F86452A744D5}"/>
              </a:ext>
            </a:extLst>
          </p:cNvPr>
          <p:cNvSpPr txBox="1"/>
          <p:nvPr/>
        </p:nvSpPr>
        <p:spPr>
          <a:xfrm>
            <a:off x="159123" y="3593255"/>
            <a:ext cx="1122381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Challenge or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opportunity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?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Data sharing missions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Limitations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Opportunities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Use the infrastructure to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build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collaborative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dataflows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: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TrIAS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&amp; RIPARIAS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967BAB8-4539-90E4-4ACC-69FA6C437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9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3E9DE9-CCF1-7400-6233-4DBFAA78E3E4}"/>
              </a:ext>
            </a:extLst>
          </p:cNvPr>
          <p:cNvSpPr txBox="1"/>
          <p:nvPr/>
        </p:nvSpPr>
        <p:spPr>
          <a:xfrm>
            <a:off x="1144923" y="2405894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THANK YOU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 descr="Smiling Face with No Fill">
            <a:extLst>
              <a:ext uri="{FF2B5EF4-FFF2-40B4-BE49-F238E27FC236}">
                <a16:creationId xmlns:a16="http://schemas.microsoft.com/office/drawing/2014/main" id="{6615D971-05A1-7C98-C89F-D56D326F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22355F4A-7262-3D55-6E44-6E974C670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9" y="2409825"/>
            <a:ext cx="3921218" cy="19606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65AFDB-6346-FF12-F4D6-68B6F203241C}"/>
              </a:ext>
            </a:extLst>
          </p:cNvPr>
          <p:cNvSpPr txBox="1"/>
          <p:nvPr/>
        </p:nvSpPr>
        <p:spPr>
          <a:xfrm>
            <a:off x="480861" y="513614"/>
            <a:ext cx="974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Open Data </a:t>
            </a:r>
            <a: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: ‘Data that can be freely used, re-used and redistributed by anyone’</a:t>
            </a:r>
          </a:p>
          <a:p>
            <a:endParaRPr lang="en-US" sz="1800" kern="1200" dirty="0">
              <a:solidFill>
                <a:srgbClr val="FFFFFF"/>
              </a:solidFill>
              <a:latin typeface="DIN 2014" panose="020B0504020202020204" pitchFamily="34" charset="0"/>
              <a:ea typeface="DIN 2014" panose="020B0504020202020204" pitchFamily="34" charset="0"/>
              <a:cs typeface="+mj-cs"/>
            </a:endParaRPr>
          </a:p>
          <a:p>
            <a:b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</a:br>
            <a:endParaRPr lang="fr-BE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83EC5D-6BF6-5B23-C0D4-9F8F8F921B06}"/>
              </a:ext>
            </a:extLst>
          </p:cNvPr>
          <p:cNvSpPr txBox="1"/>
          <p:nvPr/>
        </p:nvSpPr>
        <p:spPr>
          <a:xfrm>
            <a:off x="493532" y="1491183"/>
            <a:ext cx="5505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Open science </a:t>
            </a:r>
            <a: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is a movement that seeks to make scientific research and the data it produces accessible to everyone and at all levels of society. </a:t>
            </a:r>
          </a:p>
          <a:p>
            <a:endParaRPr lang="en-US" dirty="0">
              <a:solidFill>
                <a:srgbClr val="FFFFFF"/>
              </a:solidFill>
              <a:latin typeface="DIN 2014" panose="020B0504020202020204" pitchFamily="34" charset="0"/>
              <a:ea typeface="DIN 2014" panose="020B0504020202020204" pitchFamily="34" charset="0"/>
              <a:cs typeface="+mj-cs"/>
            </a:endParaRPr>
          </a:p>
          <a:p>
            <a: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  <a:sym typeface="Wingdings" panose="05000000000000000000" pitchFamily="2" charset="2"/>
              </a:rPr>
              <a:t>N</a:t>
            </a:r>
            <a: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ew way of conducting research and disseminating its results, with openness, collaboration, and transparency at its core.</a:t>
            </a:r>
          </a:p>
          <a:p>
            <a:b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</a:br>
            <a:endParaRPr lang="fr-BE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36B90E-1D95-44A5-6E4D-48EDB6DE8883}"/>
              </a:ext>
            </a:extLst>
          </p:cNvPr>
          <p:cNvSpPr txBox="1"/>
          <p:nvPr/>
        </p:nvSpPr>
        <p:spPr>
          <a:xfrm>
            <a:off x="590228" y="5785586"/>
            <a:ext cx="55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Continuous concept</a:t>
            </a:r>
          </a:p>
          <a:p>
            <a:b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</a:br>
            <a:endParaRPr lang="fr-BE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463A02-D6C6-A13F-201F-1A75E21B0F48}"/>
              </a:ext>
            </a:extLst>
          </p:cNvPr>
          <p:cNvSpPr txBox="1"/>
          <p:nvPr/>
        </p:nvSpPr>
        <p:spPr>
          <a:xfrm>
            <a:off x="645932" y="4671339"/>
            <a:ext cx="6707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Philosophy – way of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DIN 2014" panose="020B0504020202020204" pitchFamily="34" charset="0"/>
              <a:ea typeface="DIN 2014" panose="020B0504020202020204" pitchFamily="34" charset="0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Not only science but also </a:t>
            </a:r>
            <a:r>
              <a:rPr lang="en-US" sz="1800" b="1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  <a:t>management &amp; decision making</a:t>
            </a:r>
          </a:p>
          <a:p>
            <a:br>
              <a:rPr lang="en-US" sz="1800" kern="1200" dirty="0">
                <a:solidFill>
                  <a:srgbClr val="FFFFFF"/>
                </a:solidFill>
                <a:latin typeface="DIN 2014" panose="020B0504020202020204" pitchFamily="34" charset="0"/>
                <a:ea typeface="DIN 2014" panose="020B0504020202020204" pitchFamily="34" charset="0"/>
                <a:cs typeface="+mj-cs"/>
              </a:rPr>
            </a:br>
            <a:endParaRPr lang="fr-BE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8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C134A64-BAA1-6499-01E7-06914FFC1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98" y="190500"/>
            <a:ext cx="5524115" cy="26289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26E024-76E2-FBAD-ABE9-0A139E83F243}"/>
              </a:ext>
            </a:extLst>
          </p:cNvPr>
          <p:cNvSpPr txBox="1"/>
          <p:nvPr/>
        </p:nvSpPr>
        <p:spPr>
          <a:xfrm>
            <a:off x="95251" y="85725"/>
            <a:ext cx="6162674" cy="937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  <a:hlinkClick r:id="rId3"/>
            </a:endParaRPr>
          </a:p>
          <a:p>
            <a:pPr defTabSz="621792">
              <a:spcAft>
                <a:spcPts val="600"/>
              </a:spcAft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hlinkClick r:id="rId3"/>
              </a:rPr>
              <a:t>Global Biodiversity Information Facility</a:t>
            </a: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Biodiversity data infrastructure</a:t>
            </a: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Free and Open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acess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to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biodiversity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data for  </a:t>
            </a:r>
          </a:p>
          <a:p>
            <a:pPr defTabSz="621792">
              <a:spcAft>
                <a:spcPts val="600"/>
              </a:spcAft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anyone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,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anywhere</a:t>
            </a: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Network of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participating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countries &amp; </a:t>
            </a:r>
          </a:p>
          <a:p>
            <a:pPr defTabSz="621792">
              <a:spcAft>
                <a:spcPts val="600"/>
              </a:spcAft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organisations</a:t>
            </a: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Federation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of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publishers</a:t>
            </a: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Primary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distribution data (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raw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)</a:t>
            </a: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Data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Ownership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of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publishing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institutions </a:t>
            </a:r>
          </a:p>
          <a:p>
            <a:pPr defTabSz="621792">
              <a:spcAft>
                <a:spcPts val="600"/>
              </a:spcAft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(licences)</a:t>
            </a: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NH collections, observations,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eDNA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derived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</a:p>
          <a:p>
            <a:pPr defTabSz="621792">
              <a:spcAft>
                <a:spcPts val="600"/>
              </a:spcAft>
            </a:pP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occurrences, camera traps…</a:t>
            </a: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Implemented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in Eu programs, </a:t>
            </a:r>
            <a:r>
              <a:rPr lang="fr-BE" sz="1400" kern="1200" dirty="0" err="1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Biodiversa</a:t>
            </a:r>
            <a:r>
              <a:rPr lang="fr-BE" sz="1400" kern="1200" dirty="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+</a:t>
            </a: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sz="1400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>
              <a:spcAft>
                <a:spcPts val="600"/>
              </a:spcAft>
            </a:pP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29" name="Image 2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79D9E5B-2065-3B8D-FE13-C1A48878E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3" y="4733925"/>
            <a:ext cx="632666" cy="252977"/>
          </a:xfrm>
          <a:prstGeom prst="rect">
            <a:avLst/>
          </a:prstGeom>
        </p:spPr>
      </p:pic>
      <p:pic>
        <p:nvPicPr>
          <p:cNvPr id="30" name="Image 2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5435672-5666-E8F6-7C7F-90B425840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59" y="4743862"/>
            <a:ext cx="642353" cy="252976"/>
          </a:xfrm>
          <a:prstGeom prst="rect">
            <a:avLst/>
          </a:prstGeom>
        </p:spPr>
      </p:pic>
      <p:pic>
        <p:nvPicPr>
          <p:cNvPr id="31" name="Image 3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8C2E5E8-F5AF-E9CA-D8C1-675E8EA86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86" y="4733925"/>
            <a:ext cx="639147" cy="2529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FF5A59-015B-105E-E4CC-F9E0BD4F3E14}"/>
              </a:ext>
            </a:extLst>
          </p:cNvPr>
          <p:cNvSpPr txBox="1"/>
          <p:nvPr/>
        </p:nvSpPr>
        <p:spPr>
          <a:xfrm>
            <a:off x="10201274" y="190070"/>
            <a:ext cx="3411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b="1" dirty="0">
                <a:latin typeface="DIN 2014" panose="020B0504020202020204" pitchFamily="34" charset="0"/>
                <a:ea typeface="DIN 2014" panose="020B0504020202020204" pitchFamily="34" charset="0"/>
              </a:rPr>
              <a:t>GBIF network, 2024. www.gbif.org</a:t>
            </a:r>
          </a:p>
        </p:txBody>
      </p:sp>
      <p:pic>
        <p:nvPicPr>
          <p:cNvPr id="5" name="Image 4" descr="Une image contenant texte, Brindille&#10;&#10;Description générée automatiquement">
            <a:extLst>
              <a:ext uri="{FF2B5EF4-FFF2-40B4-BE49-F238E27FC236}">
                <a16:creationId xmlns:a16="http://schemas.microsoft.com/office/drawing/2014/main" id="{F68076FE-EBD4-7CC3-3ED1-4197E5F3D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09" y="3367525"/>
            <a:ext cx="4462751" cy="32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26E024-76E2-FBAD-ABE9-0A139E83F243}"/>
              </a:ext>
            </a:extLst>
          </p:cNvPr>
          <p:cNvSpPr txBox="1"/>
          <p:nvPr/>
        </p:nvSpPr>
        <p:spPr>
          <a:xfrm>
            <a:off x="129106" y="180975"/>
            <a:ext cx="279680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GBIF data </a:t>
            </a:r>
            <a:r>
              <a:rPr lang="fr-BE" b="1" dirty="0" err="1">
                <a:latin typeface="DIN 2014" panose="020B0504020202020204" pitchFamily="34" charset="0"/>
                <a:ea typeface="DIN 2014" panose="020B0504020202020204" pitchFamily="34" charset="0"/>
              </a:rPr>
              <a:t>access</a:t>
            </a:r>
            <a:endParaRPr lang="fr-BE" b="1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defTabSz="621792">
              <a:spcAft>
                <a:spcPts val="600"/>
              </a:spcAft>
            </a:pPr>
            <a:endParaRPr lang="fr-BE" kern="1200" dirty="0">
              <a:solidFill>
                <a:schemeClr val="tx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>
              <a:spcAft>
                <a:spcPts val="600"/>
              </a:spcAft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10" name="Image 9" descr="Une image contenant carte, capture d’écran&#10;&#10;Description générée automatiquement">
            <a:extLst>
              <a:ext uri="{FF2B5EF4-FFF2-40B4-BE49-F238E27FC236}">
                <a16:creationId xmlns:a16="http://schemas.microsoft.com/office/drawing/2014/main" id="{839C633E-9497-A5A5-880A-47CB9C269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67" y="101209"/>
            <a:ext cx="7697677" cy="39972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E2C189-C402-9DD2-CDAB-D3FE309E3202}"/>
              </a:ext>
            </a:extLst>
          </p:cNvPr>
          <p:cNvSpPr txBox="1"/>
          <p:nvPr/>
        </p:nvSpPr>
        <p:spPr>
          <a:xfrm>
            <a:off x="199056" y="754625"/>
            <a:ext cx="112238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GBIF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hlinkClick r:id="rId3"/>
              </a:rPr>
              <a:t>Webservices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hlinkClick r:id="rId4"/>
              </a:rPr>
              <a:t>R package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hlinkClick r:id="rId5"/>
              </a:rPr>
              <a:t>Python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Digital Object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identifiers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lvl="1"/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8A553D8-F1E3-2018-5000-D9C27052F778}"/>
              </a:ext>
            </a:extLst>
          </p:cNvPr>
          <p:cNvCxnSpPr>
            <a:cxnSpLocks/>
          </p:cNvCxnSpPr>
          <p:nvPr/>
        </p:nvCxnSpPr>
        <p:spPr>
          <a:xfrm flipH="1">
            <a:off x="438150" y="3375205"/>
            <a:ext cx="428599" cy="3708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B85E315-4E5D-E287-E472-E3596BEE9122}"/>
              </a:ext>
            </a:extLst>
          </p:cNvPr>
          <p:cNvCxnSpPr>
            <a:cxnSpLocks/>
          </p:cNvCxnSpPr>
          <p:nvPr/>
        </p:nvCxnSpPr>
        <p:spPr>
          <a:xfrm>
            <a:off x="2559769" y="3375205"/>
            <a:ext cx="413978" cy="345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8039446-2BD5-D921-B758-208B44BE76E9}"/>
              </a:ext>
            </a:extLst>
          </p:cNvPr>
          <p:cNvSpPr txBox="1"/>
          <p:nvPr/>
        </p:nvSpPr>
        <p:spPr>
          <a:xfrm>
            <a:off x="37893" y="3775307"/>
            <a:ext cx="226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Individual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Downloads</a:t>
            </a:r>
          </a:p>
          <a:p>
            <a:pPr lvl="1"/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765923-6719-5390-EDBC-C157B7FDF165}"/>
              </a:ext>
            </a:extLst>
          </p:cNvPr>
          <p:cNvSpPr txBox="1"/>
          <p:nvPr/>
        </p:nvSpPr>
        <p:spPr>
          <a:xfrm>
            <a:off x="2427453" y="3766270"/>
            <a:ext cx="226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Datasets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lvl="1"/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A8C537-2318-E3E7-E824-A96C0FE0C4E3}"/>
              </a:ext>
            </a:extLst>
          </p:cNvPr>
          <p:cNvSpPr/>
          <p:nvPr/>
        </p:nvSpPr>
        <p:spPr>
          <a:xfrm>
            <a:off x="5291990" y="4404385"/>
            <a:ext cx="5391176" cy="190247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6D1CFF-74D6-6F39-9A60-1CBAFD324C5B}"/>
              </a:ext>
            </a:extLst>
          </p:cNvPr>
          <p:cNvSpPr txBox="1"/>
          <p:nvPr/>
        </p:nvSpPr>
        <p:spPr>
          <a:xfrm>
            <a:off x="5427057" y="4494016"/>
            <a:ext cx="4922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BE" dirty="0"/>
            </a:br>
            <a:r>
              <a:rPr lang="fr-BE" dirty="0"/>
              <a:t>Use The GBIF API to </a:t>
            </a:r>
            <a:r>
              <a:rPr lang="fr-BE" dirty="0" err="1"/>
              <a:t>find</a:t>
            </a:r>
            <a:r>
              <a:rPr lang="fr-BE" dirty="0"/>
              <a:t> </a:t>
            </a:r>
            <a:r>
              <a:rPr lang="en-US" dirty="0"/>
              <a:t>any common names for </a:t>
            </a:r>
            <a:r>
              <a:rPr lang="en-US" dirty="0" err="1"/>
              <a:t>Tracheophyta</a:t>
            </a:r>
            <a:r>
              <a:rPr lang="fr-BE" dirty="0"/>
              <a:t> (in </a:t>
            </a:r>
            <a:r>
              <a:rPr lang="fr-BE" dirty="0" err="1"/>
              <a:t>your</a:t>
            </a:r>
            <a:r>
              <a:rPr lang="fr-BE" dirty="0"/>
              <a:t> browser) : </a:t>
            </a:r>
            <a:r>
              <a:rPr lang="fr-BE" b="0" i="0" dirty="0">
                <a:solidFill>
                  <a:srgbClr val="34495E"/>
                </a:solidFill>
                <a:effectLst/>
                <a:latin typeface="Source Sans Pro" panose="020B0503030403020204" pitchFamily="34" charset="0"/>
              </a:rPr>
              <a:t>https://</a:t>
            </a:r>
            <a:r>
              <a:rPr lang="fr-BE" b="1" i="0" dirty="0">
                <a:solidFill>
                  <a:srgbClr val="73B273"/>
                </a:solidFill>
                <a:effectLst/>
                <a:latin typeface="Source Sans Pro" panose="020B0503030403020204" pitchFamily="34" charset="0"/>
              </a:rPr>
              <a:t>api.gbif.org/v1</a:t>
            </a:r>
            <a:r>
              <a:rPr lang="fr-BE" b="0" i="0" dirty="0">
                <a:solidFill>
                  <a:srgbClr val="34495E"/>
                </a:solidFill>
                <a:effectLst/>
                <a:latin typeface="Source Sans Pro" panose="020B0503030403020204" pitchFamily="34" charset="0"/>
              </a:rPr>
              <a:t>/</a:t>
            </a:r>
            <a:r>
              <a:rPr lang="fr-BE" b="1" i="0" dirty="0">
                <a:solidFill>
                  <a:srgbClr val="CD915E"/>
                </a:solidFill>
                <a:effectLst/>
                <a:latin typeface="Source Sans Pro" panose="020B0503030403020204" pitchFamily="34" charset="0"/>
              </a:rPr>
              <a:t>species</a:t>
            </a:r>
            <a:r>
              <a:rPr lang="fr-BE" b="0" i="0" dirty="0">
                <a:solidFill>
                  <a:srgbClr val="34495E"/>
                </a:solidFill>
                <a:effectLst/>
                <a:latin typeface="Source Sans Pro" panose="020B0503030403020204" pitchFamily="34" charset="0"/>
              </a:rPr>
              <a:t>/</a:t>
            </a:r>
            <a:r>
              <a:rPr lang="fr-BE" b="1" i="0" dirty="0">
                <a:solidFill>
                  <a:srgbClr val="D62D20"/>
                </a:solidFill>
                <a:effectLst/>
                <a:latin typeface="Source Sans Pro" panose="020B0503030403020204" pitchFamily="34" charset="0"/>
              </a:rPr>
              <a:t>7707728</a:t>
            </a:r>
            <a:r>
              <a:rPr lang="fr-BE" b="0" i="0" dirty="0">
                <a:solidFill>
                  <a:srgbClr val="34495E"/>
                </a:solidFill>
                <a:effectLst/>
                <a:latin typeface="Source Sans Pro" panose="020B0503030403020204" pitchFamily="34" charset="0"/>
              </a:rPr>
              <a:t>/</a:t>
            </a:r>
            <a:r>
              <a:rPr lang="fr-BE" b="1" i="0" dirty="0">
                <a:solidFill>
                  <a:srgbClr val="231F20"/>
                </a:solidFill>
                <a:effectLst/>
                <a:latin typeface="Source Sans Pro" panose="020B0503030403020204" pitchFamily="34" charset="0"/>
              </a:rPr>
              <a:t>vernacularNames</a:t>
            </a:r>
            <a:endParaRPr lang="fr-BE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E23984A-79A4-A693-D2D5-21F95DF6CB59}"/>
              </a:ext>
            </a:extLst>
          </p:cNvPr>
          <p:cNvSpPr txBox="1"/>
          <p:nvPr/>
        </p:nvSpPr>
        <p:spPr>
          <a:xfrm>
            <a:off x="-329033" y="4570961"/>
            <a:ext cx="4030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BE" sz="2000" dirty="0">
                <a:latin typeface="DIN 2014" panose="020B0504020202020204" pitchFamily="34" charset="0"/>
                <a:ea typeface="DIN 2014" panose="020B0504020202020204" pitchFamily="34" charset="0"/>
              </a:rPr>
              <a:t>Use GBIF data and </a:t>
            </a:r>
            <a:r>
              <a:rPr lang="fr-BE" sz="2000" dirty="0" err="1">
                <a:latin typeface="DIN 2014" panose="020B0504020202020204" pitchFamily="34" charset="0"/>
                <a:ea typeface="DIN 2014" panose="020B0504020202020204" pitchFamily="34" charset="0"/>
              </a:rPr>
              <a:t>functionnalities</a:t>
            </a:r>
            <a:r>
              <a:rPr lang="fr-BE" sz="2000" dirty="0">
                <a:latin typeface="DIN 2014" panose="020B0504020202020204" pitchFamily="34" charset="0"/>
                <a:ea typeface="DIN 2014" panose="020B0504020202020204" pitchFamily="34" charset="0"/>
              </a:rPr>
              <a:t> in </a:t>
            </a:r>
            <a:r>
              <a:rPr lang="fr-BE" sz="2000" dirty="0" err="1">
                <a:latin typeface="DIN 2014" panose="020B0504020202020204" pitchFamily="34" charset="0"/>
                <a:ea typeface="DIN 2014" panose="020B0504020202020204" pitchFamily="34" charset="0"/>
              </a:rPr>
              <a:t>automated</a:t>
            </a:r>
            <a:r>
              <a:rPr lang="fr-BE" sz="20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2000" dirty="0" err="1">
                <a:latin typeface="DIN 2014" panose="020B0504020202020204" pitchFamily="34" charset="0"/>
                <a:ea typeface="DIN 2014" panose="020B0504020202020204" pitchFamily="34" charset="0"/>
              </a:rPr>
              <a:t>processes</a:t>
            </a:r>
            <a:r>
              <a:rPr lang="fr-BE" sz="20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</a:p>
          <a:p>
            <a:pPr lvl="1" algn="ctr"/>
            <a:r>
              <a:rPr lang="fr-BE" sz="2000" dirty="0">
                <a:latin typeface="DIN 2014" panose="020B0504020202020204" pitchFamily="34" charset="0"/>
                <a:ea typeface="DIN 2014" panose="020B0504020202020204" pitchFamily="34" charset="0"/>
              </a:rPr>
              <a:t>(analyses, workflows)</a:t>
            </a:r>
          </a:p>
        </p:txBody>
      </p:sp>
      <p:pic>
        <p:nvPicPr>
          <p:cNvPr id="19" name="Image 18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B83A58AD-C6F8-F8FB-0C47-BEF90237E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64" y="1705177"/>
            <a:ext cx="595313" cy="6913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604347-E6C5-F042-4CF8-64560696E520}"/>
              </a:ext>
            </a:extLst>
          </p:cNvPr>
          <p:cNvSpPr/>
          <p:nvPr/>
        </p:nvSpPr>
        <p:spPr>
          <a:xfrm>
            <a:off x="199056" y="4421638"/>
            <a:ext cx="3706194" cy="194495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398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Site web, carte&#10;&#10;Description générée automatiquement">
            <a:extLst>
              <a:ext uri="{FF2B5EF4-FFF2-40B4-BE49-F238E27FC236}">
                <a16:creationId xmlns:a16="http://schemas.microsoft.com/office/drawing/2014/main" id="{A3FC5CD4-0A2B-5C5D-3583-7845AFD5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b="411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9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1B65ED56-1B90-7C78-1A8D-CF1CF694FAA6}"/>
              </a:ext>
            </a:extLst>
          </p:cNvPr>
          <p:cNvSpPr/>
          <p:nvPr/>
        </p:nvSpPr>
        <p:spPr>
          <a:xfrm>
            <a:off x="7038588" y="347615"/>
            <a:ext cx="4840941" cy="3941943"/>
          </a:xfrm>
          <a:prstGeom prst="round2DiagRect">
            <a:avLst/>
          </a:prstGeom>
          <a:gradFill>
            <a:gsLst>
              <a:gs pos="68440">
                <a:srgbClr val="B1C4E6"/>
              </a:gs>
              <a:gs pos="47138">
                <a:srgbClr val="C6D4ED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43BDA64-E305-9BC5-4793-E6B9605B4EDC}"/>
              </a:ext>
            </a:extLst>
          </p:cNvPr>
          <p:cNvSpPr txBox="1"/>
          <p:nvPr/>
        </p:nvSpPr>
        <p:spPr>
          <a:xfrm>
            <a:off x="312471" y="158105"/>
            <a:ext cx="30928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latin typeface="DIN 2014" panose="020B0504020202020204" pitchFamily="34" charset="0"/>
                <a:ea typeface="DIN 2014" panose="020B0504020202020204" pitchFamily="34" charset="0"/>
              </a:rPr>
              <a:t>Belgium</a:t>
            </a:r>
            <a:endParaRPr lang="fr-BE" b="1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GBIF Participant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2001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Financial contribution,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voting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Endorses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a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node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, national focal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Divided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country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797337-BB38-981B-560B-3B696CFFCD09}"/>
              </a:ext>
            </a:extLst>
          </p:cNvPr>
          <p:cNvSpPr txBox="1"/>
          <p:nvPr/>
        </p:nvSpPr>
        <p:spPr>
          <a:xfrm>
            <a:off x="7087494" y="610426"/>
            <a:ext cx="4565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latin typeface="DIN 2014" panose="020B0504020202020204" pitchFamily="34" charset="0"/>
                <a:ea typeface="DIN 2014" panose="020B0504020202020204" pitchFamily="34" charset="0"/>
              </a:rPr>
              <a:t>Belgian</a:t>
            </a: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 Biodiversity Platform</a:t>
            </a:r>
          </a:p>
          <a:p>
            <a:endParaRPr lang="fr-BE" b="1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Federal Belgian Science Policy Office (BELSPO)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Focal point for biodiversity-oriented international organizations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Distributed team</a:t>
            </a:r>
          </a:p>
          <a:p>
            <a:endParaRPr lang="en-US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algn="ctr"/>
            <a:r>
              <a:rPr lang="en-US" i="1" dirty="0">
                <a:latin typeface="DIN 2014" panose="020B0504020202020204" pitchFamily="34" charset="0"/>
                <a:ea typeface="DIN 2014" panose="020B0504020202020204" pitchFamily="34" charset="0"/>
              </a:rPr>
              <a:t>“Decision making on biodiversity issues is grounded on sound evidence and takes place through collaboration between actors”</a:t>
            </a:r>
            <a:endParaRPr lang="fr-BE" i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3DD2BB-6B12-EA3D-B74D-5914B6EACBB4}"/>
              </a:ext>
            </a:extLst>
          </p:cNvPr>
          <p:cNvSpPr txBox="1"/>
          <p:nvPr/>
        </p:nvSpPr>
        <p:spPr>
          <a:xfrm>
            <a:off x="527624" y="4777437"/>
            <a:ext cx="6982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GBIF Node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ITs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- Data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officers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Federal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(RBINS,BELSPO) and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Regional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institutes (</a:t>
            </a: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DEMNA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,INBO)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Participate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to the global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Promote use of GBIF &amp;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other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Open Data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Support Community</a:t>
            </a:r>
          </a:p>
        </p:txBody>
      </p:sp>
      <p:pic>
        <p:nvPicPr>
          <p:cNvPr id="8" name="Image 7" descr="Une image contenant Terre, carte, texte&#10;&#10;Description générée automatiquement">
            <a:extLst>
              <a:ext uri="{FF2B5EF4-FFF2-40B4-BE49-F238E27FC236}">
                <a16:creationId xmlns:a16="http://schemas.microsoft.com/office/drawing/2014/main" id="{F74576C3-C84E-2F90-B18B-41D503C43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68" y="326237"/>
            <a:ext cx="2383609" cy="1948601"/>
          </a:xfrm>
          <a:prstGeom prst="rect">
            <a:avLst/>
          </a:prstGeom>
        </p:spPr>
      </p:pic>
      <p:pic>
        <p:nvPicPr>
          <p:cNvPr id="10" name="Image 9" descr="Une image contenant Graphique, Caractère coloré, capture d’écran, Police&#10;&#10;Description générée automatiquement">
            <a:extLst>
              <a:ext uri="{FF2B5EF4-FFF2-40B4-BE49-F238E27FC236}">
                <a16:creationId xmlns:a16="http://schemas.microsoft.com/office/drawing/2014/main" id="{9C7DEEB3-D2B7-A252-9F3A-AB5B5491A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551" y="388333"/>
            <a:ext cx="624901" cy="522877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F2CAA0-6BE0-4DD9-0599-5F47DD581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49" y="4493599"/>
            <a:ext cx="2281743" cy="17675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280423-018A-0717-C519-E4C7F4105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074" y="4493599"/>
            <a:ext cx="1763729" cy="2150748"/>
          </a:xfrm>
          <a:prstGeom prst="rect">
            <a:avLst/>
          </a:prstGeom>
        </p:spPr>
      </p:pic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C817D55-D8CB-9827-21AF-55E6D5369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18" y="323321"/>
            <a:ext cx="789628" cy="678688"/>
          </a:xfrm>
          <a:prstGeom prst="rect">
            <a:avLst/>
          </a:prstGeom>
        </p:spPr>
      </p:pic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B61CBD4-0E42-CA48-E8CE-5BDE112E7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2" y="2589533"/>
            <a:ext cx="3561591" cy="2222522"/>
          </a:xfrm>
          <a:prstGeom prst="rect">
            <a:avLst/>
          </a:prstGeom>
        </p:spPr>
      </p:pic>
      <p:pic>
        <p:nvPicPr>
          <p:cNvPr id="7" name="Image 6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6391B54-7427-03FB-360E-BB2FE0C29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197" y="2573358"/>
            <a:ext cx="1495054" cy="544058"/>
          </a:xfrm>
          <a:prstGeom prst="rect">
            <a:avLst/>
          </a:prstGeom>
        </p:spPr>
      </p:pic>
      <p:pic>
        <p:nvPicPr>
          <p:cNvPr id="14" name="Image 13" descr="Une image contenant texte, Police, Graphique, conception&#10;&#10;Description générée automatiquement">
            <a:extLst>
              <a:ext uri="{FF2B5EF4-FFF2-40B4-BE49-F238E27FC236}">
                <a16:creationId xmlns:a16="http://schemas.microsoft.com/office/drawing/2014/main" id="{94EEE127-12FF-C3DD-667E-438923F78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314" y="1115149"/>
            <a:ext cx="705700" cy="788981"/>
          </a:xfrm>
          <a:prstGeom prst="rect">
            <a:avLst/>
          </a:prstGeom>
        </p:spPr>
      </p:pic>
      <p:pic>
        <p:nvPicPr>
          <p:cNvPr id="16" name="Image 1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9BADB6A-8E3F-0837-AEAC-843434ADBF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208" y="384781"/>
            <a:ext cx="634806" cy="652944"/>
          </a:xfrm>
          <a:prstGeom prst="rect">
            <a:avLst/>
          </a:prstGeom>
        </p:spPr>
      </p:pic>
      <p:pic>
        <p:nvPicPr>
          <p:cNvPr id="18" name="Image 17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BE37CE34-426D-2DA4-0D49-805D4F5173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76" y="2090839"/>
            <a:ext cx="985838" cy="3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3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EE3A07-0D42-888C-DF88-8B76E375ECED}"/>
              </a:ext>
            </a:extLst>
          </p:cNvPr>
          <p:cNvSpPr txBox="1"/>
          <p:nvPr/>
        </p:nvSpPr>
        <p:spPr>
          <a:xfrm>
            <a:off x="179294" y="4372998"/>
            <a:ext cx="115286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Already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acting as a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regional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biodiversity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data center !</a:t>
            </a:r>
          </a:p>
          <a:p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Encoding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systems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  <a:sym typeface="Wingdings" panose="05000000000000000000" pitchFamily="2" charset="2"/>
              </a:rPr>
              <a:t>C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oordinating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observer networks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Data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aggregation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and exchange routines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with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dirty="0" err="1">
                <a:latin typeface="DIN 2014" panose="020B0504020202020204" pitchFamily="34" charset="0"/>
                <a:ea typeface="DIN 2014" panose="020B0504020202020204" pitchFamily="34" charset="0"/>
              </a:rPr>
              <a:t>partners</a:t>
            </a: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</a:rPr>
              <a:t>Data collection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Data &amp; information dissemination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Use of the data for science &amp;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fr-BE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D0FCE4-609D-2BD7-25D8-863799760DDF}"/>
              </a:ext>
            </a:extLst>
          </p:cNvPr>
          <p:cNvSpPr txBox="1"/>
          <p:nvPr/>
        </p:nvSpPr>
        <p:spPr>
          <a:xfrm>
            <a:off x="3623340" y="3852311"/>
            <a:ext cx="232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i="0" dirty="0">
                <a:solidFill>
                  <a:schemeClr val="bg1"/>
                </a:solidFill>
                <a:effectLst/>
                <a:latin typeface="droidsans-webfont"/>
              </a:rPr>
              <a:t>© SPW/DEMNA</a:t>
            </a:r>
            <a:endParaRPr lang="fr-BE" sz="1200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A16E3C-67CD-9E90-700E-2C4CF74A3B5C}"/>
              </a:ext>
            </a:extLst>
          </p:cNvPr>
          <p:cNvSpPr txBox="1"/>
          <p:nvPr/>
        </p:nvSpPr>
        <p:spPr>
          <a:xfrm>
            <a:off x="179294" y="180975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</a:rPr>
              <a:t>SPWARNE-DEMNA</a:t>
            </a:r>
          </a:p>
          <a:p>
            <a:endParaRPr lang="fr-BE" dirty="0"/>
          </a:p>
        </p:txBody>
      </p:sp>
      <p:graphicFrame>
        <p:nvGraphicFramePr>
          <p:cNvPr id="10" name="ZoneTexte 1">
            <a:extLst>
              <a:ext uri="{FF2B5EF4-FFF2-40B4-BE49-F238E27FC236}">
                <a16:creationId xmlns:a16="http://schemas.microsoft.com/office/drawing/2014/main" id="{677A4BB3-50F8-0A22-37DA-79E5EC98CB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8207662"/>
              </p:ext>
            </p:extLst>
          </p:nvPr>
        </p:nvGraphicFramePr>
        <p:xfrm>
          <a:off x="129287" y="808256"/>
          <a:ext cx="11528611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03EC7E6-2183-ED42-09F2-55D5DD0261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82" y="0"/>
            <a:ext cx="1370462" cy="1370462"/>
          </a:xfrm>
          <a:prstGeom prst="rect">
            <a:avLst/>
          </a:prstGeom>
        </p:spPr>
      </p:pic>
      <p:pic>
        <p:nvPicPr>
          <p:cNvPr id="13" name="Image 12" descr="Une image contenant texte, lettre, capture d’écran, Brochure&#10;&#10;Description générée automatiquement">
            <a:extLst>
              <a:ext uri="{FF2B5EF4-FFF2-40B4-BE49-F238E27FC236}">
                <a16:creationId xmlns:a16="http://schemas.microsoft.com/office/drawing/2014/main" id="{E3E7D448-1CE6-413C-E198-C787CDFBA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50" y="3059355"/>
            <a:ext cx="1118566" cy="158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DB5F1B5-D8F2-CF93-EC7D-8DFEB6E22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66" y="4773338"/>
            <a:ext cx="116205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97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034CD2-18BC-EEF9-B52F-D548B6C13536}"/>
              </a:ext>
            </a:extLst>
          </p:cNvPr>
          <p:cNvSpPr/>
          <p:nvPr/>
        </p:nvSpPr>
        <p:spPr>
          <a:xfrm>
            <a:off x="0" y="-8696"/>
            <a:ext cx="12192000" cy="247987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A397BA-F76D-94D7-63B6-B3CAA2645237}"/>
              </a:ext>
            </a:extLst>
          </p:cNvPr>
          <p:cNvSpPr/>
          <p:nvPr/>
        </p:nvSpPr>
        <p:spPr>
          <a:xfrm>
            <a:off x="1790700" y="2146523"/>
            <a:ext cx="4927557" cy="25810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B046457-ED5D-7E73-D337-8DC5275285A5}"/>
              </a:ext>
            </a:extLst>
          </p:cNvPr>
          <p:cNvSpPr txBox="1"/>
          <p:nvPr/>
        </p:nvSpPr>
        <p:spPr>
          <a:xfrm>
            <a:off x="2039802" y="2210839"/>
            <a:ext cx="46784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Top-down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request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Already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working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communication channels to duplicate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Extra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work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Lose of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ownership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Limited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resources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Not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independant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internet network, protective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Ongoing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digitization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of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Deep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review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of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many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processes</a:t>
            </a: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 and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tools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DIN 2014" panose="020B0504020202020204" pitchFamily="34" charset="0"/>
                <a:ea typeface="DIN 2014" panose="020B0504020202020204" pitchFamily="34" charset="0"/>
              </a:rPr>
              <a:t>Obligations, administrative </a:t>
            </a:r>
            <a:r>
              <a:rPr lang="fr-BE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context</a:t>
            </a: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fr-BE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BE73C6-BB9E-CC5D-19F0-537D05E50FF3}"/>
              </a:ext>
            </a:extLst>
          </p:cNvPr>
          <p:cNvSpPr txBox="1"/>
          <p:nvPr/>
        </p:nvSpPr>
        <p:spPr>
          <a:xfrm>
            <a:off x="1790700" y="4917360"/>
            <a:ext cx="551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highlight>
                  <a:srgbClr val="FF0000"/>
                </a:highlight>
                <a:latin typeface="DIN 2014" panose="020B0504020202020204" pitchFamily="34" charset="0"/>
                <a:ea typeface="DIN 2014" panose="020B0504020202020204" pitchFamily="34" charset="0"/>
              </a:rPr>
              <a:t>Challenge or Opportunity </a:t>
            </a:r>
            <a:r>
              <a:rPr lang="fr-BE" dirty="0" err="1">
                <a:highlight>
                  <a:srgbClr val="FF0000"/>
                </a:highlight>
                <a:latin typeface="DIN 2014" panose="020B0504020202020204" pitchFamily="34" charset="0"/>
                <a:ea typeface="DIN 2014" panose="020B0504020202020204" pitchFamily="34" charset="0"/>
              </a:rPr>
              <a:t>from</a:t>
            </a:r>
            <a:r>
              <a:rPr lang="fr-BE" dirty="0">
                <a:highlight>
                  <a:srgbClr val="FF0000"/>
                </a:highlight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r>
              <a:rPr lang="fr-BE" dirty="0" err="1">
                <a:highlight>
                  <a:srgbClr val="FF0000"/>
                </a:highlight>
                <a:latin typeface="DIN 2014" panose="020B0504020202020204" pitchFamily="34" charset="0"/>
                <a:ea typeface="DIN 2014" panose="020B0504020202020204" pitchFamily="34" charset="0"/>
              </a:rPr>
              <a:t>our</a:t>
            </a:r>
            <a:r>
              <a:rPr lang="fr-BE" dirty="0">
                <a:highlight>
                  <a:srgbClr val="FF0000"/>
                </a:highlight>
                <a:latin typeface="DIN 2014" panose="020B0504020202020204" pitchFamily="34" charset="0"/>
                <a:ea typeface="DIN 2014" panose="020B0504020202020204" pitchFamily="34" charset="0"/>
              </a:rPr>
              <a:t> perspective?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741176-7DF2-AE46-0417-F74492E6BE4B}"/>
              </a:ext>
            </a:extLst>
          </p:cNvPr>
          <p:cNvSpPr txBox="1"/>
          <p:nvPr/>
        </p:nvSpPr>
        <p:spPr>
          <a:xfrm>
            <a:off x="188819" y="387931"/>
            <a:ext cx="572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Linking</a:t>
            </a:r>
            <a:r>
              <a:rPr lang="fr-BE" b="1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Open data </a:t>
            </a:r>
            <a:r>
              <a:rPr lang="fr-BE" b="1" dirty="0" err="1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principles</a:t>
            </a:r>
            <a:r>
              <a:rPr lang="fr-BE" b="1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to </a:t>
            </a:r>
            <a:r>
              <a:rPr lang="fr-BE" b="1" dirty="0" err="1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our</a:t>
            </a:r>
            <a:r>
              <a:rPr lang="fr-BE" b="1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 reality...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habits, personne, homme, chaise&#10;&#10;Description générée automatiquement">
            <a:extLst>
              <a:ext uri="{FF2B5EF4-FFF2-40B4-BE49-F238E27FC236}">
                <a16:creationId xmlns:a16="http://schemas.microsoft.com/office/drawing/2014/main" id="{38543FAD-E95F-69F9-845A-7EA6B9144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768" y="180975"/>
            <a:ext cx="2395537" cy="179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plein air, personne, eau, habits&#10;&#10;Description générée automatiquement">
            <a:extLst>
              <a:ext uri="{FF2B5EF4-FFF2-40B4-BE49-F238E27FC236}">
                <a16:creationId xmlns:a16="http://schemas.microsoft.com/office/drawing/2014/main" id="{12AB206B-E088-AD4E-7623-D32AFB197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499" y="5038557"/>
            <a:ext cx="2813356" cy="129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60DF882-DBA3-DB55-1127-F55457D3DD4B}"/>
              </a:ext>
            </a:extLst>
          </p:cNvPr>
          <p:cNvSpPr txBox="1"/>
          <p:nvPr/>
        </p:nvSpPr>
        <p:spPr>
          <a:xfrm>
            <a:off x="10909725" y="6106655"/>
            <a:ext cx="232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i="0" dirty="0">
                <a:solidFill>
                  <a:schemeClr val="bg1"/>
                </a:solidFill>
                <a:effectLst/>
                <a:latin typeface="droidsans-webfont"/>
              </a:rPr>
              <a:t>© SPW/DEMNA</a:t>
            </a:r>
            <a:endParaRPr lang="fr-BE" sz="12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F68DF2-943D-41B5-4BDC-0E84507FDEB3}"/>
              </a:ext>
            </a:extLst>
          </p:cNvPr>
          <p:cNvSpPr txBox="1"/>
          <p:nvPr/>
        </p:nvSpPr>
        <p:spPr>
          <a:xfrm>
            <a:off x="6208499" y="5534826"/>
            <a:ext cx="304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/>
              <a:t>Regional</a:t>
            </a:r>
            <a:r>
              <a:rPr lang="fr-BE" b="1" dirty="0"/>
              <a:t> administration</a:t>
            </a:r>
          </a:p>
          <a:p>
            <a:pPr algn="ctr"/>
            <a:r>
              <a:rPr lang="fr-BE" sz="1600" i="1" dirty="0"/>
              <a:t>Reality - </a:t>
            </a:r>
            <a:r>
              <a:rPr lang="fr-BE" sz="1600" i="1" dirty="0" err="1"/>
              <a:t>implementation</a:t>
            </a:r>
            <a:r>
              <a:rPr lang="fr-BE" sz="1600" i="1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4ADA51-0D47-4C48-C01F-15FFF73DE0D2}"/>
              </a:ext>
            </a:extLst>
          </p:cNvPr>
          <p:cNvSpPr txBox="1"/>
          <p:nvPr/>
        </p:nvSpPr>
        <p:spPr>
          <a:xfrm>
            <a:off x="5410201" y="757263"/>
            <a:ext cx="42425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Global network</a:t>
            </a:r>
          </a:p>
          <a:p>
            <a:pPr algn="ctr"/>
            <a:r>
              <a:rPr lang="fr-BE" sz="1600" i="1" dirty="0" err="1">
                <a:solidFill>
                  <a:schemeClr val="bg1"/>
                </a:solidFill>
              </a:rPr>
              <a:t>Strategies</a:t>
            </a:r>
            <a:r>
              <a:rPr lang="fr-BE" sz="1600" i="1" dirty="0">
                <a:solidFill>
                  <a:schemeClr val="bg1"/>
                </a:solidFill>
              </a:rPr>
              <a:t> -</a:t>
            </a:r>
            <a:r>
              <a:rPr lang="fr-BE" sz="1600" i="1" dirty="0" err="1">
                <a:solidFill>
                  <a:schemeClr val="bg1"/>
                </a:solidFill>
              </a:rPr>
              <a:t>priorities</a:t>
            </a:r>
            <a:r>
              <a:rPr lang="fr-BE" sz="1600" i="1" dirty="0">
                <a:solidFill>
                  <a:schemeClr val="bg1"/>
                </a:solidFill>
              </a:rPr>
              <a:t>- </a:t>
            </a:r>
            <a:r>
              <a:rPr lang="fr-BE" sz="1600" i="1" dirty="0" err="1">
                <a:solidFill>
                  <a:schemeClr val="bg1"/>
                </a:solidFill>
              </a:rPr>
              <a:t>principles</a:t>
            </a:r>
            <a:endParaRPr lang="fr-BE" sz="1600" i="1" dirty="0">
              <a:solidFill>
                <a:schemeClr val="bg1"/>
              </a:solidFill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8D63369E-06D0-0A7C-2629-850F8A2FA260}"/>
              </a:ext>
            </a:extLst>
          </p:cNvPr>
          <p:cNvSpPr/>
          <p:nvPr/>
        </p:nvSpPr>
        <p:spPr>
          <a:xfrm rot="5400000">
            <a:off x="7382377" y="1765932"/>
            <a:ext cx="657225" cy="1143000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Flèche : chevron 13">
            <a:extLst>
              <a:ext uri="{FF2B5EF4-FFF2-40B4-BE49-F238E27FC236}">
                <a16:creationId xmlns:a16="http://schemas.microsoft.com/office/drawing/2014/main" id="{252E0695-51CC-20CF-CFAC-EC92DA6F2028}"/>
              </a:ext>
            </a:extLst>
          </p:cNvPr>
          <p:cNvSpPr/>
          <p:nvPr/>
        </p:nvSpPr>
        <p:spPr>
          <a:xfrm rot="5400000">
            <a:off x="7382377" y="2577822"/>
            <a:ext cx="657225" cy="1143000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710CFC2C-327D-5E69-A5AB-14E1FE1ABDB6}"/>
              </a:ext>
            </a:extLst>
          </p:cNvPr>
          <p:cNvSpPr/>
          <p:nvPr/>
        </p:nvSpPr>
        <p:spPr>
          <a:xfrm rot="5400000">
            <a:off x="7382379" y="3325763"/>
            <a:ext cx="657225" cy="1143000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F10D092C-6E2C-695B-C55C-2149A876C46D}"/>
              </a:ext>
            </a:extLst>
          </p:cNvPr>
          <p:cNvSpPr/>
          <p:nvPr/>
        </p:nvSpPr>
        <p:spPr>
          <a:xfrm rot="5400000">
            <a:off x="7387967" y="4037052"/>
            <a:ext cx="657225" cy="1143000"/>
          </a:xfrm>
          <a:prstGeom prst="chevron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18" name="Image 17" descr="Une image contenant personne, Visage humain, habits, intérieur&#10;&#10;Description générée automatiquement">
            <a:extLst>
              <a:ext uri="{FF2B5EF4-FFF2-40B4-BE49-F238E27FC236}">
                <a16:creationId xmlns:a16="http://schemas.microsoft.com/office/drawing/2014/main" id="{C3ED954F-2912-6C76-087D-58E43F82B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9" y="1182269"/>
            <a:ext cx="1908202" cy="115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 descr="Une image contenant personne, habits, texte, homme&#10;&#10;Description générée automatiquement">
            <a:extLst>
              <a:ext uri="{FF2B5EF4-FFF2-40B4-BE49-F238E27FC236}">
                <a16:creationId xmlns:a16="http://schemas.microsoft.com/office/drawing/2014/main" id="{8DBCFE92-5B40-9E05-7661-D573B30B8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768" y="2984531"/>
            <a:ext cx="1641714" cy="122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07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1442</TotalTime>
  <Words>1136</Words>
  <Application>Microsoft Office PowerPoint</Application>
  <PresentationFormat>Grand écran</PresentationFormat>
  <Paragraphs>372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DIN 2014</vt:lpstr>
      <vt:lpstr>DIN 2014 Bold</vt:lpstr>
      <vt:lpstr>droidsans-webfont</vt:lpstr>
      <vt:lpstr>Source Sans Pro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Enable collaborative &amp; repeatable workflows</vt:lpstr>
      <vt:lpstr>Enable collaborative &amp; repeatable workflows</vt:lpstr>
      <vt:lpstr>Enable collaborative &amp; repeatable workflows</vt:lpstr>
      <vt:lpstr>Take Home Message</vt:lpstr>
      <vt:lpstr>Présentation PowerPoint</vt:lpstr>
    </vt:vector>
  </TitlesOfParts>
  <Company>SPW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COUPREMANNE Maxime</dc:creator>
  <cp:lastModifiedBy>COUPREMANNE Maxime</cp:lastModifiedBy>
  <cp:revision>38</cp:revision>
  <dcterms:created xsi:type="dcterms:W3CDTF">2024-03-13T16:41:49Z</dcterms:created>
  <dcterms:modified xsi:type="dcterms:W3CDTF">2024-03-19T07:06:54Z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2024-03-13T17:21:41Z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dde62715-b295-473b-996b-9700ec9d2e84</vt:lpwstr>
  </property>
  <property fmtid="{D5CDD505-2E9C-101B-9397-08002B2CF9AE}" pid="8" name="MSIP_Label_97a477d1-147d-4e34-b5e3-7b26d2f44870_ContentBits">
    <vt:lpwstr>0</vt:lpwstr>
  </property>
</Properties>
</file>