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15"/>
  </p:notesMasterIdLst>
  <p:sldIdLst>
    <p:sldId id="256" r:id="rId3"/>
    <p:sldId id="258" r:id="rId4"/>
    <p:sldId id="257" r:id="rId5"/>
    <p:sldId id="259" r:id="rId6"/>
    <p:sldId id="260" r:id="rId7"/>
    <p:sldId id="262" r:id="rId8"/>
    <p:sldId id="263" r:id="rId9"/>
    <p:sldId id="261" r:id="rId10"/>
    <p:sldId id="265" r:id="rId11"/>
    <p:sldId id="266" r:id="rId12"/>
    <p:sldId id="264" r:id="rId13"/>
    <p:sldId id="267" r:id="rId14"/>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D241E1-9C6A-409C-85B3-A5781DF4AEE4}" v="289" dt="2024-03-18T22:18:40.1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74421" autoAdjust="0"/>
  </p:normalViewPr>
  <p:slideViewPr>
    <p:cSldViewPr snapToGrid="0">
      <p:cViewPr varScale="1">
        <p:scale>
          <a:sx n="64" d="100"/>
          <a:sy n="64" d="100"/>
        </p:scale>
        <p:origin x="1330" y="53"/>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428" cy="513509"/>
          </a:xfrm>
          <a:prstGeom prst="rect">
            <a:avLst/>
          </a:prstGeom>
        </p:spPr>
        <p:txBody>
          <a:bodyPr vert="horz" lIns="99069" tIns="49535" rIns="99069" bIns="49535" rtlCol="0"/>
          <a:lstStyle>
            <a:lvl1pPr algn="l">
              <a:defRPr sz="1300"/>
            </a:lvl1pPr>
          </a:lstStyle>
          <a:p>
            <a:endParaRPr lang="fr-BE"/>
          </a:p>
        </p:txBody>
      </p:sp>
      <p:sp>
        <p:nvSpPr>
          <p:cNvPr id="3" name="Espace réservé de la date 2"/>
          <p:cNvSpPr>
            <a:spLocks noGrp="1"/>
          </p:cNvSpPr>
          <p:nvPr>
            <p:ph type="dt" idx="1"/>
          </p:nvPr>
        </p:nvSpPr>
        <p:spPr>
          <a:xfrm>
            <a:off x="4023992" y="0"/>
            <a:ext cx="3078428" cy="513509"/>
          </a:xfrm>
          <a:prstGeom prst="rect">
            <a:avLst/>
          </a:prstGeom>
        </p:spPr>
        <p:txBody>
          <a:bodyPr vert="horz" lIns="99069" tIns="49535" rIns="99069" bIns="49535" rtlCol="0"/>
          <a:lstStyle>
            <a:lvl1pPr algn="r">
              <a:defRPr sz="1300"/>
            </a:lvl1pPr>
          </a:lstStyle>
          <a:p>
            <a:fld id="{B3EA2801-DE4D-4F30-A1A2-5E15C12D1D78}" type="datetimeFigureOut">
              <a:rPr lang="fr-BE" smtClean="0"/>
              <a:t>19-03-24</a:t>
            </a:fld>
            <a:endParaRPr lang="fr-BE"/>
          </a:p>
        </p:txBody>
      </p:sp>
      <p:sp>
        <p:nvSpPr>
          <p:cNvPr id="4" name="Espace réservé de l'image des diapositives 3"/>
          <p:cNvSpPr>
            <a:spLocks noGrp="1" noRot="1" noChangeAspect="1"/>
          </p:cNvSpPr>
          <p:nvPr>
            <p:ph type="sldImg" idx="2"/>
          </p:nvPr>
        </p:nvSpPr>
        <p:spPr>
          <a:xfrm>
            <a:off x="481013" y="1279525"/>
            <a:ext cx="6142037" cy="3454400"/>
          </a:xfrm>
          <a:prstGeom prst="rect">
            <a:avLst/>
          </a:prstGeom>
          <a:noFill/>
          <a:ln w="12700">
            <a:solidFill>
              <a:prstClr val="black"/>
            </a:solidFill>
          </a:ln>
        </p:spPr>
        <p:txBody>
          <a:bodyPr vert="horz" lIns="99069" tIns="49535" rIns="99069" bIns="49535" rtlCol="0" anchor="ctr"/>
          <a:lstStyle/>
          <a:p>
            <a:endParaRPr lang="fr-BE"/>
          </a:p>
        </p:txBody>
      </p:sp>
      <p:sp>
        <p:nvSpPr>
          <p:cNvPr id="5" name="Espace réservé des notes 4"/>
          <p:cNvSpPr>
            <a:spLocks noGrp="1"/>
          </p:cNvSpPr>
          <p:nvPr>
            <p:ph type="body" sz="quarter" idx="3"/>
          </p:nvPr>
        </p:nvSpPr>
        <p:spPr>
          <a:xfrm>
            <a:off x="710407" y="4925408"/>
            <a:ext cx="5683250" cy="4029879"/>
          </a:xfrm>
          <a:prstGeom prst="rect">
            <a:avLst/>
          </a:prstGeom>
        </p:spPr>
        <p:txBody>
          <a:bodyPr vert="horz" lIns="99069" tIns="49535" rIns="99069" bIns="49535"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721107"/>
            <a:ext cx="3078428" cy="513506"/>
          </a:xfrm>
          <a:prstGeom prst="rect">
            <a:avLst/>
          </a:prstGeom>
        </p:spPr>
        <p:txBody>
          <a:bodyPr vert="horz" lIns="99069" tIns="49535" rIns="99069" bIns="49535" rtlCol="0" anchor="b"/>
          <a:lstStyle>
            <a:lvl1pPr algn="l">
              <a:defRPr sz="1300"/>
            </a:lvl1pPr>
          </a:lstStyle>
          <a:p>
            <a:endParaRPr lang="fr-BE"/>
          </a:p>
        </p:txBody>
      </p:sp>
      <p:sp>
        <p:nvSpPr>
          <p:cNvPr id="7" name="Espace réservé du numéro de diapositive 6"/>
          <p:cNvSpPr>
            <a:spLocks noGrp="1"/>
          </p:cNvSpPr>
          <p:nvPr>
            <p:ph type="sldNum" sz="quarter" idx="5"/>
          </p:nvPr>
        </p:nvSpPr>
        <p:spPr>
          <a:xfrm>
            <a:off x="4023992" y="9721107"/>
            <a:ext cx="3078428" cy="513506"/>
          </a:xfrm>
          <a:prstGeom prst="rect">
            <a:avLst/>
          </a:prstGeom>
        </p:spPr>
        <p:txBody>
          <a:bodyPr vert="horz" lIns="99069" tIns="49535" rIns="99069" bIns="49535" rtlCol="0" anchor="b"/>
          <a:lstStyle>
            <a:lvl1pPr algn="r">
              <a:defRPr sz="1300"/>
            </a:lvl1pPr>
          </a:lstStyle>
          <a:p>
            <a:fld id="{59D1106E-3184-4B8D-B41B-055F3F44712A}" type="slidenum">
              <a:rPr lang="fr-BE" smtClean="0"/>
              <a:t>‹N°›</a:t>
            </a:fld>
            <a:endParaRPr lang="fr-BE"/>
          </a:p>
        </p:txBody>
      </p:sp>
    </p:spTree>
    <p:extLst>
      <p:ext uri="{BB962C8B-B14F-4D97-AF65-F5344CB8AC3E}">
        <p14:creationId xmlns:p14="http://schemas.microsoft.com/office/powerpoint/2010/main" val="409034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1</a:t>
            </a:fld>
            <a:endParaRPr lang="fr-BE"/>
          </a:p>
        </p:txBody>
      </p:sp>
    </p:spTree>
    <p:extLst>
      <p:ext uri="{BB962C8B-B14F-4D97-AF65-F5344CB8AC3E}">
        <p14:creationId xmlns:p14="http://schemas.microsoft.com/office/powerpoint/2010/main" val="26336821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10</a:t>
            </a:fld>
            <a:endParaRPr lang="fr-BE"/>
          </a:p>
        </p:txBody>
      </p:sp>
    </p:spTree>
    <p:extLst>
      <p:ext uri="{BB962C8B-B14F-4D97-AF65-F5344CB8AC3E}">
        <p14:creationId xmlns:p14="http://schemas.microsoft.com/office/powerpoint/2010/main" val="1000337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nSpc>
                <a:spcPct val="107000"/>
              </a:lnSpc>
              <a:spcAft>
                <a:spcPts val="867"/>
              </a:spcAft>
            </a:pPr>
            <a:endParaRPr lang="en-GB" sz="1900" dirty="0">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67"/>
              </a:spcAft>
            </a:pPr>
            <a:r>
              <a:rPr lang="en-US" sz="1900" dirty="0">
                <a:latin typeface="Aptos" panose="020B0004020202020204" pitchFamily="34" charset="0"/>
                <a:ea typeface="Aptos" panose="020B0004020202020204" pitchFamily="34" charset="0"/>
                <a:cs typeface="Arial" panose="020B0604020202020204" pitchFamily="34" charset="0"/>
              </a:rPr>
              <a:t>Each of these models involves a distinct type of audience: an indifferent audience / a differentiated audience / a concerned audience;</a:t>
            </a:r>
          </a:p>
          <a:p>
            <a:pPr>
              <a:lnSpc>
                <a:spcPct val="107000"/>
              </a:lnSpc>
              <a:spcAft>
                <a:spcPts val="867"/>
              </a:spcAft>
            </a:pPr>
            <a:r>
              <a:rPr lang="en-US" sz="1900" dirty="0">
                <a:latin typeface="Aptos" panose="020B0004020202020204" pitchFamily="34" charset="0"/>
                <a:ea typeface="Aptos" panose="020B0004020202020204" pitchFamily="34" charset="0"/>
                <a:cs typeface="Arial" panose="020B0604020202020204" pitchFamily="34" charset="0"/>
              </a:rPr>
              <a:t>Each of these models involves a degree of participation in the problem/protocol framing;</a:t>
            </a:r>
            <a:endParaRPr lang="en-GB" sz="1900" dirty="0">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67"/>
              </a:spcAft>
            </a:pPr>
            <a:endParaRPr lang="en-GB" sz="1900" dirty="0">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67"/>
              </a:spcAft>
            </a:pPr>
            <a:r>
              <a:rPr lang="en-GB" sz="1900" dirty="0">
                <a:latin typeface="Aptos" panose="020B0004020202020204" pitchFamily="34" charset="0"/>
                <a:ea typeface="Aptos" panose="020B0004020202020204" pitchFamily="34" charset="0"/>
                <a:cs typeface="Arial" panose="020B0604020202020204" pitchFamily="34" charset="0"/>
              </a:rPr>
              <a:t>These three models are all relevant, depending precisely on the objectives being pursued.</a:t>
            </a:r>
          </a:p>
          <a:p>
            <a:pPr>
              <a:lnSpc>
                <a:spcPct val="107000"/>
              </a:lnSpc>
              <a:spcAft>
                <a:spcPts val="867"/>
              </a:spcAft>
            </a:pPr>
            <a:r>
              <a:rPr lang="en-GB" sz="1900" dirty="0">
                <a:latin typeface="Aptos" panose="020B0004020202020204" pitchFamily="34" charset="0"/>
                <a:ea typeface="Aptos" panose="020B0004020202020204" pitchFamily="34" charset="0"/>
                <a:cs typeface="Arial" panose="020B0604020202020204" pitchFamily="34" charset="0"/>
              </a:rPr>
              <a:t>And they are likely to vary according to the (different) needs of the partners in your consortium.</a:t>
            </a:r>
            <a:endParaRPr lang="fr-BE" sz="1900" dirty="0">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67"/>
              </a:spcAft>
            </a:pPr>
            <a:r>
              <a:rPr lang="en-GB" sz="1900" dirty="0">
                <a:latin typeface="Aptos" panose="020B0004020202020204" pitchFamily="34" charset="0"/>
                <a:ea typeface="Aptos" panose="020B0004020202020204" pitchFamily="34" charset="0"/>
                <a:cs typeface="Arial" panose="020B0604020202020204" pitchFamily="34" charset="0"/>
              </a:rPr>
              <a:t>These objectives must relate in some way to the issue of coexistence, in this case with wildlife (I suppose).</a:t>
            </a:r>
            <a:endParaRPr lang="fr-BE" sz="1900" dirty="0">
              <a:latin typeface="Aptos" panose="020B0004020202020204" pitchFamily="34" charset="0"/>
              <a:ea typeface="Aptos" panose="020B0004020202020204" pitchFamily="34" charset="0"/>
              <a:cs typeface="Arial" panose="020B0604020202020204" pitchFamily="34" charset="0"/>
            </a:endParaRPr>
          </a:p>
          <a:p>
            <a:endParaRPr lang="fr-BE" dirty="0"/>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11</a:t>
            </a:fld>
            <a:endParaRPr lang="fr-BE"/>
          </a:p>
        </p:txBody>
      </p:sp>
    </p:spTree>
    <p:extLst>
      <p:ext uri="{BB962C8B-B14F-4D97-AF65-F5344CB8AC3E}">
        <p14:creationId xmlns:p14="http://schemas.microsoft.com/office/powerpoint/2010/main" val="11334769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pPr defTabSz="495349">
              <a:defRPr/>
            </a:pPr>
            <a:fld id="{C2B24A4B-E342-428B-BA92-69FCAC032E66}" type="slidenum">
              <a:rPr lang="fr-BE">
                <a:solidFill>
                  <a:prstClr val="black"/>
                </a:solidFill>
                <a:latin typeface="Calibri" panose="020F0502020204030204"/>
              </a:rPr>
              <a:pPr defTabSz="495349">
                <a:defRPr/>
              </a:pPr>
              <a:t>12</a:t>
            </a:fld>
            <a:endParaRPr lang="fr-BE">
              <a:solidFill>
                <a:prstClr val="black"/>
              </a:solidFill>
              <a:latin typeface="Calibri" panose="020F0502020204030204"/>
            </a:endParaRPr>
          </a:p>
        </p:txBody>
      </p:sp>
    </p:spTree>
    <p:extLst>
      <p:ext uri="{BB962C8B-B14F-4D97-AF65-F5344CB8AC3E}">
        <p14:creationId xmlns:p14="http://schemas.microsoft.com/office/powerpoint/2010/main" val="1532175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300" dirty="0"/>
              <a:t>My argument in this presentation is as follows: citizen participation can only be an ally in the preservation or conservation of biodiversity if it can play a decisive role in its governance.</a:t>
            </a:r>
            <a:br>
              <a:rPr lang="en-GB" sz="1300" dirty="0"/>
            </a:br>
            <a:endParaRPr lang="fr-BE" sz="1300" dirty="0"/>
          </a:p>
          <a:p>
            <a:r>
              <a:rPr lang="en-GB" sz="1300" dirty="0"/>
              <a:t>This "decisive" role depends on the way in which the problem is posed in each situation.</a:t>
            </a:r>
            <a:br>
              <a:rPr lang="en-GB" sz="1300" dirty="0"/>
            </a:br>
            <a:endParaRPr lang="fr-BE" sz="1300" dirty="0"/>
          </a:p>
          <a:p>
            <a:r>
              <a:rPr lang="en-GB" sz="1300" dirty="0"/>
              <a:t>The problem is rarely general; it is often associated with complementary or contradictory uses of the land.</a:t>
            </a:r>
          </a:p>
          <a:p>
            <a:endParaRPr lang="fr-BE" sz="1300" dirty="0"/>
          </a:p>
          <a:p>
            <a:r>
              <a:rPr lang="en-GB" sz="1300" dirty="0"/>
              <a:t>Note: even the problem of producing, interpreting and ... data that is as 'harmless' as it is objective can be at the centre of competing interpretations of its usefulness or relevance.</a:t>
            </a:r>
            <a:endParaRPr lang="fr-BE" sz="1300" dirty="0"/>
          </a:p>
          <a:p>
            <a:r>
              <a:rPr lang="en-GB" sz="1300" dirty="0"/>
              <a:t>From this point of view, there is a whole body of scientific literature on the subject, and in particular on the approach known as 'community-based monitoring' (Conrad and </a:t>
            </a:r>
            <a:r>
              <a:rPr lang="en-GB" sz="1300" dirty="0" err="1"/>
              <a:t>Hilchey</a:t>
            </a:r>
            <a:r>
              <a:rPr lang="en-GB" sz="1300" dirty="0"/>
              <a:t> 2011).</a:t>
            </a:r>
            <a:endParaRPr lang="fr-BE" sz="1300" dirty="0"/>
          </a:p>
          <a:p>
            <a:r>
              <a:rPr lang="en-GB" sz="1300" dirty="0"/>
              <a:t>What is central, and everything stems from this, are the different and potentially conflicting ways of defining the problem or the 'problem in situation’.</a:t>
            </a:r>
          </a:p>
          <a:p>
            <a:endParaRPr lang="fr-BE" sz="1300" dirty="0"/>
          </a:p>
          <a:p>
            <a:pPr defTabSz="990699">
              <a:defRPr/>
            </a:pPr>
            <a:r>
              <a:rPr lang="en-GB" sz="1300" dirty="0"/>
              <a:t>Example: the case of the beaver in Belgium</a:t>
            </a:r>
          </a:p>
          <a:p>
            <a:endParaRPr lang="fr-BE" dirty="0"/>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2</a:t>
            </a:fld>
            <a:endParaRPr lang="fr-BE"/>
          </a:p>
        </p:txBody>
      </p:sp>
    </p:spTree>
    <p:extLst>
      <p:ext uri="{BB962C8B-B14F-4D97-AF65-F5344CB8AC3E}">
        <p14:creationId xmlns:p14="http://schemas.microsoft.com/office/powerpoint/2010/main" val="3506072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3</a:t>
            </a:fld>
            <a:endParaRPr lang="fr-BE"/>
          </a:p>
        </p:txBody>
      </p:sp>
    </p:spTree>
    <p:extLst>
      <p:ext uri="{BB962C8B-B14F-4D97-AF65-F5344CB8AC3E}">
        <p14:creationId xmlns:p14="http://schemas.microsoft.com/office/powerpoint/2010/main" val="4206718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This </a:t>
            </a:r>
            <a:r>
              <a:rPr lang="fr-BE" dirty="0" err="1"/>
              <a:t>is</a:t>
            </a:r>
            <a:r>
              <a:rPr lang="fr-BE" dirty="0"/>
              <a:t> </a:t>
            </a:r>
            <a:r>
              <a:rPr lang="fr-BE" dirty="0" err="1"/>
              <a:t>problem</a:t>
            </a:r>
            <a:r>
              <a:rPr lang="fr-BE" dirty="0"/>
              <a:t> </a:t>
            </a:r>
            <a:r>
              <a:rPr lang="fr-BE" dirty="0" err="1"/>
              <a:t>awarenesses</a:t>
            </a:r>
            <a:endParaRPr lang="fr-BE" dirty="0"/>
          </a:p>
          <a:p>
            <a:pPr>
              <a:lnSpc>
                <a:spcPct val="107000"/>
              </a:lnSpc>
              <a:spcAft>
                <a:spcPts val="867"/>
              </a:spcAft>
            </a:pPr>
            <a:r>
              <a:rPr lang="en-GB" sz="1900" dirty="0">
                <a:latin typeface="Aptos" panose="020B0004020202020204" pitchFamily="34" charset="0"/>
                <a:ea typeface="Aptos" panose="020B0004020202020204" pitchFamily="34" charset="0"/>
                <a:cs typeface="Arial" panose="020B0604020202020204" pitchFamily="34" charset="0"/>
              </a:rPr>
              <a:t>Note: even the problem of producing, interpreting and ... data that is as 'harmless' as it is objective can be at the centre of competing interpretations of its usefulness or relevance.</a:t>
            </a:r>
            <a:endParaRPr lang="fr-BE" sz="1900" dirty="0">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67"/>
              </a:spcAft>
            </a:pPr>
            <a:r>
              <a:rPr lang="en-GB" sz="1900" dirty="0">
                <a:latin typeface="Aptos" panose="020B0004020202020204" pitchFamily="34" charset="0"/>
                <a:ea typeface="Aptos" panose="020B0004020202020204" pitchFamily="34" charset="0"/>
                <a:cs typeface="Arial" panose="020B0604020202020204" pitchFamily="34" charset="0"/>
              </a:rPr>
              <a:t>From this point of view, there is a whole body of scientific literature on the subject, and in particular on the approach known as 'community-based monitoring' (Conrad and </a:t>
            </a:r>
            <a:r>
              <a:rPr lang="en-GB" sz="1900" dirty="0" err="1">
                <a:latin typeface="Aptos" panose="020B0004020202020204" pitchFamily="34" charset="0"/>
                <a:ea typeface="Aptos" panose="020B0004020202020204" pitchFamily="34" charset="0"/>
                <a:cs typeface="Arial" panose="020B0604020202020204" pitchFamily="34" charset="0"/>
              </a:rPr>
              <a:t>Hilchey</a:t>
            </a:r>
            <a:r>
              <a:rPr lang="en-GB" sz="1900" dirty="0">
                <a:latin typeface="Aptos" panose="020B0004020202020204" pitchFamily="34" charset="0"/>
                <a:ea typeface="Aptos" panose="020B0004020202020204" pitchFamily="34" charset="0"/>
                <a:cs typeface="Arial" panose="020B0604020202020204" pitchFamily="34" charset="0"/>
              </a:rPr>
              <a:t> 2011).</a:t>
            </a:r>
            <a:endParaRPr lang="fr-BE" sz="1900" dirty="0">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67"/>
              </a:spcAft>
            </a:pPr>
            <a:r>
              <a:rPr lang="en-GB" sz="1900" dirty="0">
                <a:latin typeface="Aptos" panose="020B0004020202020204" pitchFamily="34" charset="0"/>
                <a:ea typeface="Aptos" panose="020B0004020202020204" pitchFamily="34" charset="0"/>
                <a:cs typeface="Arial" panose="020B0604020202020204" pitchFamily="34" charset="0"/>
              </a:rPr>
              <a:t>What is central, and everything stems from this, are the different and potentially conflicting ways of defining the problem or the 'problem in situation'.</a:t>
            </a:r>
            <a:endParaRPr lang="fr-BE" sz="1900" dirty="0">
              <a:latin typeface="Aptos" panose="020B0004020202020204" pitchFamily="34" charset="0"/>
              <a:ea typeface="Aptos" panose="020B0004020202020204" pitchFamily="34" charset="0"/>
              <a:cs typeface="Arial" panose="020B0604020202020204" pitchFamily="34" charset="0"/>
            </a:endParaRPr>
          </a:p>
          <a:p>
            <a:endParaRPr lang="fr-BE" dirty="0"/>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4</a:t>
            </a:fld>
            <a:endParaRPr lang="fr-BE"/>
          </a:p>
        </p:txBody>
      </p:sp>
    </p:spTree>
    <p:extLst>
      <p:ext uri="{BB962C8B-B14F-4D97-AF65-F5344CB8AC3E}">
        <p14:creationId xmlns:p14="http://schemas.microsoft.com/office/powerpoint/2010/main" val="1964519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5</a:t>
            </a:fld>
            <a:endParaRPr lang="fr-BE"/>
          </a:p>
        </p:txBody>
      </p:sp>
    </p:spTree>
    <p:extLst>
      <p:ext uri="{BB962C8B-B14F-4D97-AF65-F5344CB8AC3E}">
        <p14:creationId xmlns:p14="http://schemas.microsoft.com/office/powerpoint/2010/main" val="3309761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defTabSz="990699">
              <a:defRPr/>
            </a:pPr>
            <a:r>
              <a:rPr lang="en-GB" sz="1900" dirty="0">
                <a:latin typeface="Aptos" panose="020B0004020202020204" pitchFamily="34" charset="0"/>
                <a:ea typeface="Aptos" panose="020B0004020202020204" pitchFamily="34" charset="0"/>
                <a:cs typeface="Arial" panose="020B0604020202020204" pitchFamily="34" charset="0"/>
              </a:rPr>
              <a:t>"Citizen" participation... who are we talking about? Many people speak in the name of citizens... hence the confusion that reigns around what can be called "a public". I think one of the challenges is to work not just with associations but with citizens as practitioners (and not as stakeholders). That’s to say as persons having (broad or specific) experiences.</a:t>
            </a:r>
          </a:p>
          <a:p>
            <a:pPr defTabSz="990699">
              <a:defRPr/>
            </a:pPr>
            <a:r>
              <a:rPr lang="en-GB" sz="1900" dirty="0">
                <a:latin typeface="Aptos" panose="020B0004020202020204" pitchFamily="34" charset="0"/>
                <a:ea typeface="Aptos" panose="020B0004020202020204" pitchFamily="34" charset="0"/>
                <a:cs typeface="Arial" panose="020B0604020202020204" pitchFamily="34" charset="0"/>
              </a:rPr>
              <a:t>From a democratic point of view, this public represents the vast majority of people involved in and practising their territory.</a:t>
            </a:r>
            <a:endParaRPr lang="fr-BE" sz="1900" dirty="0">
              <a:latin typeface="Aptos" panose="020B0004020202020204" pitchFamily="34" charset="0"/>
              <a:ea typeface="Aptos" panose="020B0004020202020204" pitchFamily="34" charset="0"/>
              <a:cs typeface="Arial" panose="020B0604020202020204" pitchFamily="34" charset="0"/>
            </a:endParaRPr>
          </a:p>
          <a:p>
            <a:endParaRPr lang="fr-BE" dirty="0"/>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6</a:t>
            </a:fld>
            <a:endParaRPr lang="fr-BE"/>
          </a:p>
        </p:txBody>
      </p:sp>
    </p:spTree>
    <p:extLst>
      <p:ext uri="{BB962C8B-B14F-4D97-AF65-F5344CB8AC3E}">
        <p14:creationId xmlns:p14="http://schemas.microsoft.com/office/powerpoint/2010/main" val="39894481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defTabSz="990699">
              <a:defRPr/>
            </a:pPr>
            <a:r>
              <a:rPr lang="en-GB" sz="1900" dirty="0">
                <a:latin typeface="Aptos" panose="020B0004020202020204" pitchFamily="34" charset="0"/>
                <a:ea typeface="Aptos" panose="020B0004020202020204" pitchFamily="34" charset="0"/>
                <a:cs typeface="Arial" panose="020B0604020202020204" pitchFamily="34" charset="0"/>
              </a:rPr>
              <a:t>A citizens' panel has skills that experts or public authorities do not have. These skills (Fiorino 1990) depend on the procedure that will be adopted and implemented. You have to be aware that Citizens do not think primarily in terms of causes (as experts would), but in terms of consequences.</a:t>
            </a:r>
            <a:endParaRPr lang="fr-BE" sz="1900" dirty="0">
              <a:latin typeface="Aptos" panose="020B0004020202020204" pitchFamily="34" charset="0"/>
              <a:ea typeface="Aptos" panose="020B0004020202020204" pitchFamily="34" charset="0"/>
              <a:cs typeface="Arial" panose="020B0604020202020204" pitchFamily="34" charset="0"/>
            </a:endParaRPr>
          </a:p>
          <a:p>
            <a:endParaRPr lang="fr-BE" dirty="0"/>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7</a:t>
            </a:fld>
            <a:endParaRPr lang="fr-BE"/>
          </a:p>
        </p:txBody>
      </p:sp>
    </p:spTree>
    <p:extLst>
      <p:ext uri="{BB962C8B-B14F-4D97-AF65-F5344CB8AC3E}">
        <p14:creationId xmlns:p14="http://schemas.microsoft.com/office/powerpoint/2010/main" val="2043873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8</a:t>
            </a:fld>
            <a:endParaRPr lang="fr-BE"/>
          </a:p>
        </p:txBody>
      </p:sp>
    </p:spTree>
    <p:extLst>
      <p:ext uri="{BB962C8B-B14F-4D97-AF65-F5344CB8AC3E}">
        <p14:creationId xmlns:p14="http://schemas.microsoft.com/office/powerpoint/2010/main" val="797533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900" dirty="0"/>
              <a:t>Effectiveness is often a question of matching the many values associated with biodiversity with the actions that can be taken. This effectiveness will be closely linked to...</a:t>
            </a:r>
          </a:p>
          <a:p>
            <a:endParaRPr lang="en-US" sz="1900" dirty="0"/>
          </a:p>
          <a:p>
            <a:pPr marL="309593" indent="-309593">
              <a:buFontTx/>
              <a:buChar char="-"/>
            </a:pPr>
            <a:r>
              <a:rPr lang="en-US" sz="1900" dirty="0"/>
              <a:t>the mandate given by the public or scientific authority to the citizen participation (taking into account its results), which will make it possible both to confer legitimacy and to ensure commitment;</a:t>
            </a:r>
          </a:p>
          <a:p>
            <a:pPr marL="309593" indent="-309593">
              <a:buFontTx/>
              <a:buChar char="-"/>
            </a:pPr>
            <a:r>
              <a:rPr lang="en-US" sz="1900" dirty="0"/>
              <a:t>The Respect for the recalcitrance of citizens (i.e. respect for the multiple ways of defining the problem).</a:t>
            </a:r>
            <a:endParaRPr lang="fr-BE" sz="1900" dirty="0"/>
          </a:p>
        </p:txBody>
      </p:sp>
      <p:sp>
        <p:nvSpPr>
          <p:cNvPr id="4" name="Espace réservé du numéro de diapositive 3"/>
          <p:cNvSpPr>
            <a:spLocks noGrp="1"/>
          </p:cNvSpPr>
          <p:nvPr>
            <p:ph type="sldNum" sz="quarter" idx="5"/>
          </p:nvPr>
        </p:nvSpPr>
        <p:spPr/>
        <p:txBody>
          <a:bodyPr/>
          <a:lstStyle/>
          <a:p>
            <a:fld id="{59D1106E-3184-4B8D-B41B-055F3F44712A}" type="slidenum">
              <a:rPr lang="fr-BE" smtClean="0"/>
              <a:t>9</a:t>
            </a:fld>
            <a:endParaRPr lang="fr-BE"/>
          </a:p>
        </p:txBody>
      </p:sp>
    </p:spTree>
    <p:extLst>
      <p:ext uri="{BB962C8B-B14F-4D97-AF65-F5344CB8AC3E}">
        <p14:creationId xmlns:p14="http://schemas.microsoft.com/office/powerpoint/2010/main" val="17395195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t>3/19/2024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t>3/19/2024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3/19/2024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0154C7C5-3160-4402-BCAB-765965E571CD}" type="datetimeFigureOut">
              <a:rPr lang="fr-BE" smtClean="0"/>
              <a:t>19-03-24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a:xfrm>
            <a:off x="9255346" y="2750337"/>
            <a:ext cx="1171888" cy="1356442"/>
          </a:xfrm>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28881181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154C7C5-3160-4402-BCAB-765965E571CD}" type="datetimeFigureOut">
              <a:rPr lang="fr-BE" smtClean="0"/>
              <a:t>19-03-24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3139163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154C7C5-3160-4402-BCAB-765965E571CD}" type="datetimeFigureOut">
              <a:rPr lang="fr-BE" smtClean="0"/>
              <a:t>19-03-24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a:xfrm>
            <a:off x="10729455" y="2869895"/>
            <a:ext cx="1154151" cy="1090789"/>
          </a:xfrm>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23263175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154C7C5-3160-4402-BCAB-765965E571CD}" type="datetimeFigureOut">
              <a:rPr lang="fr-BE" smtClean="0"/>
              <a:t>19-03-24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1116709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154C7C5-3160-4402-BCAB-765965E571CD}" type="datetimeFigureOut">
              <a:rPr lang="fr-BE" smtClean="0"/>
              <a:t>19-03-24</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10641021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154C7C5-3160-4402-BCAB-765965E571CD}" type="datetimeFigureOut">
              <a:rPr lang="fr-BE" smtClean="0"/>
              <a:t>19-03-24</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25632947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0154C7C5-3160-4402-BCAB-765965E571CD}" type="datetimeFigureOut">
              <a:rPr lang="fr-BE" smtClean="0"/>
              <a:t>19-03-24</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18123855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154C7C5-3160-4402-BCAB-765965E571CD}" type="datetimeFigureOut">
              <a:rPr lang="fr-BE" smtClean="0"/>
              <a:t>19-03-24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9133716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154C7C5-3160-4402-BCAB-765965E571CD}" type="datetimeFigureOut">
              <a:rPr lang="fr-BE" smtClean="0"/>
              <a:t>19-03-24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38687755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154C7C5-3160-4402-BCAB-765965E571CD}" type="datetimeFigureOut">
              <a:rPr lang="fr-BE" smtClean="0"/>
              <a:t>19-03-24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a:xfrm>
            <a:off x="10729455" y="4711309"/>
            <a:ext cx="1154151" cy="1090789"/>
          </a:xfrm>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38416292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154C7C5-3160-4402-BCAB-765965E571CD}" type="datetimeFigureOut">
              <a:rPr lang="fr-BE" smtClean="0"/>
              <a:t>19-03-24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a:xfrm>
            <a:off x="10729455" y="4711615"/>
            <a:ext cx="1154151" cy="1090789"/>
          </a:xfrm>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4230041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154C7C5-3160-4402-BCAB-765965E571CD}" type="datetimeFigureOut">
              <a:rPr lang="fr-BE" smtClean="0"/>
              <a:t>19-03-24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a:xfrm>
            <a:off x="10729455" y="4709925"/>
            <a:ext cx="1154151" cy="1090789"/>
          </a:xfrm>
        </p:spPr>
        <p:txBody>
          <a:bodyPr/>
          <a:lstStyle/>
          <a:p>
            <a:fld id="{0F8DCF9D-CC2B-44EA-A833-C0BAC788CF1E}" type="slidenum">
              <a:rPr lang="fr-BE" smtClean="0"/>
              <a:t>‹N°›</a:t>
            </a:fld>
            <a:endParaRPr lang="fr-BE"/>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436345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154C7C5-3160-4402-BCAB-765965E571CD}" type="datetimeFigureOut">
              <a:rPr lang="fr-BE" smtClean="0"/>
              <a:t>19-03-24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a:xfrm>
            <a:off x="10729455" y="4709925"/>
            <a:ext cx="1154151" cy="1090789"/>
          </a:xfrm>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3217523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0154C7C5-3160-4402-BCAB-765965E571CD}" type="datetimeFigureOut">
              <a:rPr lang="fr-BE" smtClean="0"/>
              <a:t>19-03-24</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38270305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0154C7C5-3160-4402-BCAB-765965E571CD}" type="datetimeFigureOut">
              <a:rPr lang="fr-BE" smtClean="0"/>
              <a:t>19-03-24</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27359102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154C7C5-3160-4402-BCAB-765965E571CD}" type="datetimeFigureOut">
              <a:rPr lang="fr-BE" smtClean="0"/>
              <a:t>19-03-24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0F8DCF9D-CC2B-44EA-A833-C0BAC788CF1E}" type="slidenum">
              <a:rPr lang="fr-BE" smtClean="0"/>
              <a:t>‹N°›</a:t>
            </a:fld>
            <a:endParaRPr lang="fr-BE"/>
          </a:p>
        </p:txBody>
      </p:sp>
    </p:spTree>
    <p:extLst>
      <p:ext uri="{BB962C8B-B14F-4D97-AF65-F5344CB8AC3E}">
        <p14:creationId xmlns:p14="http://schemas.microsoft.com/office/powerpoint/2010/main" val="24841683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0154C7C5-3160-4402-BCAB-765965E571CD}" type="datetimeFigureOut">
              <a:rPr lang="fr-BE" smtClean="0"/>
              <a:t>19-03-24</a:t>
            </a:fld>
            <a:endParaRPr lang="fr-BE"/>
          </a:p>
        </p:txBody>
      </p:sp>
      <p:sp>
        <p:nvSpPr>
          <p:cNvPr id="5" name="Footer Placeholder 4"/>
          <p:cNvSpPr>
            <a:spLocks noGrp="1"/>
          </p:cNvSpPr>
          <p:nvPr>
            <p:ph type="ftr" sz="quarter" idx="11"/>
          </p:nvPr>
        </p:nvSpPr>
        <p:spPr>
          <a:xfrm>
            <a:off x="680321" y="5936188"/>
            <a:ext cx="6126805" cy="365125"/>
          </a:xfrm>
        </p:spPr>
        <p:txBody>
          <a:bodyPr/>
          <a:lstStyle/>
          <a:p>
            <a:endParaRPr lang="fr-BE"/>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0F8DCF9D-CC2B-44EA-A833-C0BAC788CF1E}" type="slidenum">
              <a:rPr lang="fr-BE" smtClean="0"/>
              <a:t>‹N°›</a:t>
            </a:fld>
            <a:endParaRPr lang="fr-BE"/>
          </a:p>
        </p:txBody>
      </p:sp>
    </p:spTree>
    <p:extLst>
      <p:ext uri="{BB962C8B-B14F-4D97-AF65-F5344CB8AC3E}">
        <p14:creationId xmlns:p14="http://schemas.microsoft.com/office/powerpoint/2010/main" val="2253386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3/19/2024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3/19/2024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3/19/2024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3/19/2024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54C7C5-3160-4402-BCAB-765965E571CD}" type="datetimeFigureOut">
              <a:rPr lang="fr-BE" smtClean="0"/>
              <a:t>19-03-24</a:t>
            </a:fld>
            <a:endParaRPr lang="fr-BE"/>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0F8DCF9D-CC2B-44EA-A833-C0BAC788CF1E}" type="slidenum">
              <a:rPr lang="fr-BE" smtClean="0"/>
              <a:t>‹N°›</a:t>
            </a:fld>
            <a:endParaRPr lang="fr-BE"/>
          </a:p>
        </p:txBody>
      </p:sp>
    </p:spTree>
    <p:extLst>
      <p:ext uri="{BB962C8B-B14F-4D97-AF65-F5344CB8AC3E}">
        <p14:creationId xmlns:p14="http://schemas.microsoft.com/office/powerpoint/2010/main" val="374543778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9.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87C031CB-DEB3-405F-9996-5322C24A6A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a:extLst>
              <a:ext uri="{FF2B5EF4-FFF2-40B4-BE49-F238E27FC236}">
                <a16:creationId xmlns:a16="http://schemas.microsoft.com/office/drawing/2014/main" id="{92031F0E-C3FA-4DAF-BD13-4AC665CFF0F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27" name="Picture 26">
            <a:extLst>
              <a:ext uri="{FF2B5EF4-FFF2-40B4-BE49-F238E27FC236}">
                <a16:creationId xmlns:a16="http://schemas.microsoft.com/office/drawing/2014/main" id="{BE685C68-BF28-4330-A4FE-33ABD88511A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5349629"/>
            <a:ext cx="11525954" cy="275942"/>
          </a:xfrm>
          <a:prstGeom prst="rect">
            <a:avLst/>
          </a:prstGeom>
        </p:spPr>
      </p:pic>
      <p:sp>
        <p:nvSpPr>
          <p:cNvPr id="29" name="Rectangle 28">
            <a:extLst>
              <a:ext uri="{FF2B5EF4-FFF2-40B4-BE49-F238E27FC236}">
                <a16:creationId xmlns:a16="http://schemas.microsoft.com/office/drawing/2014/main" id="{273350E1-40B5-47D9-8DDD-3C2A17B4B6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1525954" cy="5379499"/>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ous-titre 2">
            <a:extLst>
              <a:ext uri="{FF2B5EF4-FFF2-40B4-BE49-F238E27FC236}">
                <a16:creationId xmlns:a16="http://schemas.microsoft.com/office/drawing/2014/main" id="{B5571EF1-7116-0E11-EABC-04D88A98996D}"/>
              </a:ext>
            </a:extLst>
          </p:cNvPr>
          <p:cNvSpPr>
            <a:spLocks noGrp="1"/>
          </p:cNvSpPr>
          <p:nvPr>
            <p:ph type="subTitle" idx="1"/>
          </p:nvPr>
        </p:nvSpPr>
        <p:spPr>
          <a:xfrm>
            <a:off x="4063113" y="756005"/>
            <a:ext cx="5874479" cy="1241761"/>
          </a:xfrm>
        </p:spPr>
        <p:txBody>
          <a:bodyPr anchor="b">
            <a:normAutofit/>
          </a:bodyPr>
          <a:lstStyle/>
          <a:p>
            <a:r>
              <a:rPr lang="fr-BE" dirty="0">
                <a:solidFill>
                  <a:schemeClr val="accent1"/>
                </a:solidFill>
                <a:latin typeface="Aptos" panose="020B0004020202020204" pitchFamily="34" charset="0"/>
              </a:rPr>
              <a:t>François Mélard (CRIS – ULiège) </a:t>
            </a:r>
          </a:p>
        </p:txBody>
      </p:sp>
      <p:sp>
        <p:nvSpPr>
          <p:cNvPr id="2" name="Titre 1">
            <a:extLst>
              <a:ext uri="{FF2B5EF4-FFF2-40B4-BE49-F238E27FC236}">
                <a16:creationId xmlns:a16="http://schemas.microsoft.com/office/drawing/2014/main" id="{6B7451AF-D19F-AAE5-C11C-3B2227C968B9}"/>
              </a:ext>
            </a:extLst>
          </p:cNvPr>
          <p:cNvSpPr>
            <a:spLocks noGrp="1"/>
          </p:cNvSpPr>
          <p:nvPr>
            <p:ph type="ctrTitle"/>
          </p:nvPr>
        </p:nvSpPr>
        <p:spPr>
          <a:xfrm>
            <a:off x="1483112" y="3231534"/>
            <a:ext cx="8887789" cy="1265400"/>
          </a:xfrm>
        </p:spPr>
        <p:txBody>
          <a:bodyPr>
            <a:normAutofit/>
          </a:bodyPr>
          <a:lstStyle/>
          <a:p>
            <a:r>
              <a:rPr lang="fr-BE" sz="3400" dirty="0" err="1">
                <a:solidFill>
                  <a:srgbClr val="FFFFFF"/>
                </a:solidFill>
                <a:effectLst/>
                <a:latin typeface="Aptos" panose="020B0004020202020204" pitchFamily="34" charset="0"/>
                <a:ea typeface="Aptos" panose="020B0004020202020204" pitchFamily="34" charset="0"/>
              </a:rPr>
              <a:t>Sociological</a:t>
            </a:r>
            <a:r>
              <a:rPr lang="fr-BE" sz="3400" dirty="0">
                <a:solidFill>
                  <a:srgbClr val="FFFFFF"/>
                </a:solidFill>
                <a:effectLst/>
                <a:latin typeface="Aptos" panose="020B0004020202020204" pitchFamily="34" charset="0"/>
                <a:ea typeface="Aptos" panose="020B0004020202020204" pitchFamily="34" charset="0"/>
              </a:rPr>
              <a:t> and </a:t>
            </a:r>
            <a:r>
              <a:rPr lang="fr-BE" sz="3400" dirty="0" err="1">
                <a:solidFill>
                  <a:srgbClr val="FFFFFF"/>
                </a:solidFill>
                <a:effectLst/>
                <a:latin typeface="Aptos" panose="020B0004020202020204" pitchFamily="34" charset="0"/>
                <a:ea typeface="Aptos" panose="020B0004020202020204" pitchFamily="34" charset="0"/>
              </a:rPr>
              <a:t>methodological</a:t>
            </a:r>
            <a:r>
              <a:rPr lang="fr-BE" sz="3400" dirty="0">
                <a:solidFill>
                  <a:srgbClr val="FFFFFF"/>
                </a:solidFill>
                <a:effectLst/>
                <a:latin typeface="Aptos" panose="020B0004020202020204" pitchFamily="34" charset="0"/>
                <a:ea typeface="Aptos" panose="020B0004020202020204" pitchFamily="34" charset="0"/>
              </a:rPr>
              <a:t> perspectives on </a:t>
            </a:r>
            <a:r>
              <a:rPr lang="fr-BE" sz="3400" dirty="0" err="1">
                <a:solidFill>
                  <a:srgbClr val="FFFFFF"/>
                </a:solidFill>
                <a:effectLst/>
                <a:latin typeface="Aptos" panose="020B0004020202020204" pitchFamily="34" charset="0"/>
                <a:ea typeface="Aptos" panose="020B0004020202020204" pitchFamily="34" charset="0"/>
              </a:rPr>
              <a:t>citizen</a:t>
            </a:r>
            <a:r>
              <a:rPr lang="fr-BE" sz="3400" dirty="0">
                <a:solidFill>
                  <a:srgbClr val="FFFFFF"/>
                </a:solidFill>
                <a:effectLst/>
                <a:latin typeface="Aptos" panose="020B0004020202020204" pitchFamily="34" charset="0"/>
                <a:ea typeface="Aptos" panose="020B0004020202020204" pitchFamily="34" charset="0"/>
              </a:rPr>
              <a:t> participation initiatives</a:t>
            </a:r>
            <a:endParaRPr lang="fr-BE" sz="3400" dirty="0">
              <a:solidFill>
                <a:srgbClr val="FFFFFF"/>
              </a:solidFill>
              <a:latin typeface="Aptos" panose="020B0004020202020204" pitchFamily="34" charset="0"/>
            </a:endParaRPr>
          </a:p>
        </p:txBody>
      </p:sp>
      <p:pic>
        <p:nvPicPr>
          <p:cNvPr id="31" name="Picture 30">
            <a:extLst>
              <a:ext uri="{FF2B5EF4-FFF2-40B4-BE49-F238E27FC236}">
                <a16:creationId xmlns:a16="http://schemas.microsoft.com/office/drawing/2014/main" id="{A1500D0A-0DCA-4E06-8B25-618E6299CC9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cstate="print">
            <a:extLst>
              <a:ext uri="{28A0092B-C50C-407E-A947-70E740481C1C}">
                <a14:useLocalDpi xmlns:a14="http://schemas.microsoft.com/office/drawing/2010/main" val="0"/>
              </a:ext>
            </a:extLst>
          </a:blip>
          <a:stretch>
            <a:fillRect/>
          </a:stretch>
        </p:blipFill>
        <p:spPr>
          <a:xfrm>
            <a:off x="10585826" y="4686838"/>
            <a:ext cx="1602997" cy="144270"/>
          </a:xfrm>
          <a:prstGeom prst="rect">
            <a:avLst/>
          </a:prstGeom>
        </p:spPr>
      </p:pic>
      <p:sp>
        <p:nvSpPr>
          <p:cNvPr id="33" name="Rectangle 32">
            <a:extLst>
              <a:ext uri="{FF2B5EF4-FFF2-40B4-BE49-F238E27FC236}">
                <a16:creationId xmlns:a16="http://schemas.microsoft.com/office/drawing/2014/main" id="{108AC4DC-69B5-4DD1-84BC-850C5A2861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85827" y="3034068"/>
            <a:ext cx="1602997"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6" name="ZoneTexte 5">
            <a:extLst>
              <a:ext uri="{FF2B5EF4-FFF2-40B4-BE49-F238E27FC236}">
                <a16:creationId xmlns:a16="http://schemas.microsoft.com/office/drawing/2014/main" id="{4D7B34B7-C221-F81E-A627-06127DE7172D}"/>
              </a:ext>
            </a:extLst>
          </p:cNvPr>
          <p:cNvSpPr txBox="1"/>
          <p:nvPr/>
        </p:nvSpPr>
        <p:spPr>
          <a:xfrm>
            <a:off x="4662584" y="6211669"/>
            <a:ext cx="6920741" cy="646331"/>
          </a:xfrm>
          <a:prstGeom prst="rect">
            <a:avLst/>
          </a:prstGeom>
          <a:noFill/>
        </p:spPr>
        <p:txBody>
          <a:bodyPr wrap="none" rtlCol="0">
            <a:spAutoFit/>
          </a:bodyPr>
          <a:lstStyle/>
          <a:p>
            <a:r>
              <a:rPr lang="en-US" b="1" dirty="0" err="1">
                <a:latin typeface="Aptos" panose="020B0004020202020204" pitchFamily="34" charset="0"/>
              </a:rPr>
              <a:t>Cibiogo</a:t>
            </a:r>
            <a:r>
              <a:rPr lang="en-US" b="1" dirty="0">
                <a:latin typeface="Aptos" panose="020B0004020202020204" pitchFamily="34" charset="0"/>
              </a:rPr>
              <a:t> – 1st Peer review visit, Namur – Belgium – 19 march 2024.</a:t>
            </a:r>
          </a:p>
          <a:p>
            <a:endParaRPr lang="fr-BE" dirty="0"/>
          </a:p>
        </p:txBody>
      </p:sp>
    </p:spTree>
    <p:extLst>
      <p:ext uri="{BB962C8B-B14F-4D97-AF65-F5344CB8AC3E}">
        <p14:creationId xmlns:p14="http://schemas.microsoft.com/office/powerpoint/2010/main" val="109495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48CBFD-9F67-6EE1-0857-BEEE10C9034B}"/>
              </a:ext>
            </a:extLst>
          </p:cNvPr>
          <p:cNvSpPr>
            <a:spLocks noGrp="1"/>
          </p:cNvSpPr>
          <p:nvPr>
            <p:ph type="title"/>
          </p:nvPr>
        </p:nvSpPr>
        <p:spPr/>
        <p:txBody>
          <a:bodyPr/>
          <a:lstStyle/>
          <a:p>
            <a:r>
              <a:rPr lang="fr-BE" dirty="0"/>
              <a:t>4. </a:t>
            </a:r>
            <a:r>
              <a:rPr lang="fr-BE" dirty="0" err="1"/>
              <a:t>Three</a:t>
            </a:r>
            <a:r>
              <a:rPr lang="fr-BE" dirty="0"/>
              <a:t> </a:t>
            </a:r>
            <a:r>
              <a:rPr lang="fr-BE" dirty="0" err="1"/>
              <a:t>different</a:t>
            </a:r>
            <a:r>
              <a:rPr lang="fr-BE" dirty="0"/>
              <a:t> </a:t>
            </a:r>
            <a:r>
              <a:rPr lang="fr-BE" dirty="0" err="1"/>
              <a:t>citizen’s</a:t>
            </a:r>
            <a:r>
              <a:rPr lang="fr-BE" dirty="0"/>
              <a:t> participation </a:t>
            </a:r>
            <a:r>
              <a:rPr lang="fr-BE" dirty="0" err="1"/>
              <a:t>dynamics</a:t>
            </a:r>
            <a:endParaRPr lang="fr-BE" dirty="0"/>
          </a:p>
        </p:txBody>
      </p:sp>
    </p:spTree>
    <p:extLst>
      <p:ext uri="{BB962C8B-B14F-4D97-AF65-F5344CB8AC3E}">
        <p14:creationId xmlns:p14="http://schemas.microsoft.com/office/powerpoint/2010/main" val="3279765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56868E5-633C-37EB-C4F0-6C0DC2562DDD}"/>
              </a:ext>
            </a:extLst>
          </p:cNvPr>
          <p:cNvSpPr txBox="1"/>
          <p:nvPr/>
        </p:nvSpPr>
        <p:spPr>
          <a:xfrm>
            <a:off x="787400" y="850900"/>
            <a:ext cx="10922000" cy="4524315"/>
          </a:xfrm>
          <a:prstGeom prst="rect">
            <a:avLst/>
          </a:prstGeom>
          <a:noFill/>
        </p:spPr>
        <p:txBody>
          <a:bodyPr wrap="square" rtlCol="0">
            <a:spAutoFit/>
          </a:bodyPr>
          <a:lstStyle/>
          <a:p>
            <a:r>
              <a:rPr lang="en-US" sz="3200" dirty="0">
                <a:latin typeface="Aptos" panose="020B0004020202020204" pitchFamily="34" charset="0"/>
              </a:rPr>
              <a:t>This collaborative framework can </a:t>
            </a:r>
            <a:r>
              <a:rPr lang="en-US" sz="2400" dirty="0">
                <a:latin typeface="Aptos" panose="020B0004020202020204" pitchFamily="34" charset="0"/>
              </a:rPr>
              <a:t>(according to the literature)</a:t>
            </a:r>
          </a:p>
          <a:p>
            <a:r>
              <a:rPr lang="en-US" sz="2400" dirty="0">
                <a:latin typeface="Aptos" panose="020B0004020202020204" pitchFamily="34" charset="0"/>
              </a:rPr>
              <a:t> </a:t>
            </a:r>
            <a:r>
              <a:rPr lang="en-US" sz="3200" dirty="0">
                <a:latin typeface="Aptos" panose="020B0004020202020204" pitchFamily="34" charset="0"/>
              </a:rPr>
              <a:t>have at least 3 dynamics:</a:t>
            </a:r>
          </a:p>
          <a:p>
            <a:endParaRPr lang="en-US" sz="2800" dirty="0">
              <a:latin typeface="Aptos" panose="020B0004020202020204" pitchFamily="34" charset="0"/>
            </a:endParaRPr>
          </a:p>
          <a:p>
            <a:pPr marL="457200" indent="-457200">
              <a:buFont typeface="Arial" panose="020B0604020202020204" pitchFamily="34" charset="0"/>
              <a:buChar char="•"/>
            </a:pPr>
            <a:r>
              <a:rPr lang="en-US" sz="2800" dirty="0">
                <a:latin typeface="Aptos" panose="020B0004020202020204" pitchFamily="34" charset="0"/>
              </a:rPr>
              <a:t>The collaborative model (</a:t>
            </a:r>
            <a:r>
              <a:rPr lang="en-US" sz="2800" i="1" dirty="0">
                <a:latin typeface="Aptos" panose="020B0004020202020204" pitchFamily="34" charset="0"/>
              </a:rPr>
              <a:t>low</a:t>
            </a:r>
            <a:r>
              <a:rPr lang="en-US" sz="2800" dirty="0">
                <a:latin typeface="Aptos" panose="020B0004020202020204" pitchFamily="34" charset="0"/>
              </a:rPr>
              <a:t> citizen science)</a:t>
            </a:r>
            <a:br>
              <a:rPr lang="en-US" sz="2800" dirty="0">
                <a:latin typeface="Aptos" panose="020B0004020202020204" pitchFamily="34" charset="0"/>
              </a:rPr>
            </a:br>
            <a:endParaRPr lang="en-US" sz="2800" dirty="0">
              <a:latin typeface="Aptos" panose="020B0004020202020204" pitchFamily="34" charset="0"/>
            </a:endParaRPr>
          </a:p>
          <a:p>
            <a:pPr marL="457200" indent="-457200">
              <a:buFont typeface="Arial" panose="020B0604020202020204" pitchFamily="34" charset="0"/>
              <a:buChar char="•"/>
            </a:pPr>
            <a:r>
              <a:rPr lang="en-US" sz="2800" dirty="0">
                <a:latin typeface="Aptos" panose="020B0004020202020204" pitchFamily="34" charset="0"/>
              </a:rPr>
              <a:t>The deliberative model</a:t>
            </a:r>
            <a:br>
              <a:rPr lang="en-US" sz="2800" dirty="0">
                <a:latin typeface="Aptos" panose="020B0004020202020204" pitchFamily="34" charset="0"/>
              </a:rPr>
            </a:br>
            <a:endParaRPr lang="en-US" sz="2800" dirty="0">
              <a:latin typeface="Aptos" panose="020B0004020202020204" pitchFamily="34" charset="0"/>
            </a:endParaRPr>
          </a:p>
          <a:p>
            <a:pPr marL="457200" indent="-457200">
              <a:buFont typeface="Arial" panose="020B0604020202020204" pitchFamily="34" charset="0"/>
              <a:buChar char="•"/>
            </a:pPr>
            <a:r>
              <a:rPr lang="en-US" sz="2800" dirty="0">
                <a:latin typeface="Aptos" panose="020B0004020202020204" pitchFamily="34" charset="0"/>
              </a:rPr>
              <a:t>The transformative model (</a:t>
            </a:r>
            <a:r>
              <a:rPr lang="en-US" sz="2800" i="1" dirty="0">
                <a:latin typeface="Aptos" panose="020B0004020202020204" pitchFamily="34" charset="0"/>
              </a:rPr>
              <a:t>hard</a:t>
            </a:r>
            <a:r>
              <a:rPr lang="en-US" sz="2800" dirty="0">
                <a:latin typeface="Aptos" panose="020B0004020202020204" pitchFamily="34" charset="0"/>
              </a:rPr>
              <a:t> citizen science)</a:t>
            </a:r>
          </a:p>
          <a:p>
            <a:endParaRPr lang="en-US" sz="2800" dirty="0">
              <a:latin typeface="Aptos" panose="020B0004020202020204" pitchFamily="34" charset="0"/>
            </a:endParaRPr>
          </a:p>
          <a:p>
            <a:pPr marL="1200150" lvl="2" indent="-285750">
              <a:buFont typeface="Wingdings" panose="05000000000000000000" pitchFamily="2" charset="2"/>
              <a:buChar char="Ø"/>
            </a:pPr>
            <a:r>
              <a:rPr lang="en-US" sz="2800" dirty="0">
                <a:latin typeface="Aptos" panose="020B0004020202020204" pitchFamily="34" charset="0"/>
              </a:rPr>
              <a:t>What varies is the </a:t>
            </a:r>
            <a:r>
              <a:rPr lang="en-US" sz="2800" i="1" dirty="0">
                <a:latin typeface="Aptos" panose="020B0004020202020204" pitchFamily="34" charset="0"/>
              </a:rPr>
              <a:t>gradient</a:t>
            </a:r>
            <a:r>
              <a:rPr lang="en-US" sz="2800" dirty="0">
                <a:latin typeface="Aptos" panose="020B0004020202020204" pitchFamily="34" charset="0"/>
              </a:rPr>
              <a:t> of citizen participation</a:t>
            </a:r>
            <a:endParaRPr lang="fr-BE" sz="2800" dirty="0">
              <a:latin typeface="Aptos" panose="020B0004020202020204" pitchFamily="34" charset="0"/>
            </a:endParaRPr>
          </a:p>
        </p:txBody>
      </p:sp>
    </p:spTree>
    <p:extLst>
      <p:ext uri="{BB962C8B-B14F-4D97-AF65-F5344CB8AC3E}">
        <p14:creationId xmlns:p14="http://schemas.microsoft.com/office/powerpoint/2010/main" val="2315277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E4055289-E0C6-4BD3-83C1-D3C305932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824"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pic>
        <p:nvPicPr>
          <p:cNvPr id="5" name="Picture 4" descr="Bibliothèque publique floue abstraite avec des étagères à livres">
            <a:extLst>
              <a:ext uri="{FF2B5EF4-FFF2-40B4-BE49-F238E27FC236}">
                <a16:creationId xmlns:a16="http://schemas.microsoft.com/office/drawing/2014/main" id="{3C821A5A-8A35-AD7E-5D37-8FB724462119}"/>
              </a:ext>
            </a:extLst>
          </p:cNvPr>
          <p:cNvPicPr>
            <a:picLocks noChangeAspect="1"/>
          </p:cNvPicPr>
          <p:nvPr/>
        </p:nvPicPr>
        <p:blipFill rotWithShape="1">
          <a:blip r:embed="rId3"/>
          <a:srcRect t="1059" b="14671"/>
          <a:stretch/>
        </p:blipFill>
        <p:spPr>
          <a:xfrm>
            <a:off x="20" y="-1"/>
            <a:ext cx="12191980" cy="6858001"/>
          </a:xfrm>
          <a:prstGeom prst="rect">
            <a:avLst/>
          </a:prstGeom>
        </p:spPr>
      </p:pic>
      <p:sp>
        <p:nvSpPr>
          <p:cNvPr id="22" name="Rectangle 21">
            <a:extLst>
              <a:ext uri="{FF2B5EF4-FFF2-40B4-BE49-F238E27FC236}">
                <a16:creationId xmlns:a16="http://schemas.microsoft.com/office/drawing/2014/main" id="{3D0E302E-D9CD-4301-A67C-2F0F43791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2116667"/>
            <a:ext cx="10439400" cy="3793206"/>
          </a:xfrm>
          <a:prstGeom prst="rect">
            <a:avLst/>
          </a:prstGeom>
          <a:solidFill>
            <a:schemeClr val="bg1">
              <a:lumMod val="95000"/>
              <a:lumOff val="5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pic>
        <p:nvPicPr>
          <p:cNvPr id="24" name="Picture 23">
            <a:extLst>
              <a:ext uri="{FF2B5EF4-FFF2-40B4-BE49-F238E27FC236}">
                <a16:creationId xmlns:a16="http://schemas.microsoft.com/office/drawing/2014/main" id="{CA457133-9802-4229-B919-FF91AE235CC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sp>
        <p:nvSpPr>
          <p:cNvPr id="26" name="Rectangle 25">
            <a:extLst>
              <a:ext uri="{FF2B5EF4-FFF2-40B4-BE49-F238E27FC236}">
                <a16:creationId xmlns:a16="http://schemas.microsoft.com/office/drawing/2014/main" id="{35174CBE-3C8C-4936-BADC-26BFB4F07F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609600"/>
            <a:ext cx="10437812" cy="1368198"/>
          </a:xfrm>
          <a:prstGeom prst="rect">
            <a:avLst/>
          </a:prstGeom>
          <a:solidFill>
            <a:schemeClr val="bg1">
              <a:lumMod val="95000"/>
              <a:lumOff val="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2" name="Titre 1">
            <a:extLst>
              <a:ext uri="{FF2B5EF4-FFF2-40B4-BE49-F238E27FC236}">
                <a16:creationId xmlns:a16="http://schemas.microsoft.com/office/drawing/2014/main" id="{E8A9124E-E416-8EA3-BD69-78AF457E689C}"/>
              </a:ext>
            </a:extLst>
          </p:cNvPr>
          <p:cNvSpPr>
            <a:spLocks noGrp="1"/>
          </p:cNvSpPr>
          <p:nvPr>
            <p:ph type="title"/>
          </p:nvPr>
        </p:nvSpPr>
        <p:spPr>
          <a:xfrm>
            <a:off x="680321" y="753228"/>
            <a:ext cx="9613861" cy="1080938"/>
          </a:xfrm>
        </p:spPr>
        <p:txBody>
          <a:bodyPr>
            <a:normAutofit/>
          </a:bodyPr>
          <a:lstStyle/>
          <a:p>
            <a:r>
              <a:rPr lang="en-US" dirty="0">
                <a:latin typeface="Aptos" panose="020B0004020202020204" pitchFamily="34" charset="0"/>
              </a:rPr>
              <a:t>Two references for further reading</a:t>
            </a:r>
            <a:endParaRPr lang="fr-BE" dirty="0">
              <a:latin typeface="Aptos" panose="020B0004020202020204" pitchFamily="34" charset="0"/>
            </a:endParaRPr>
          </a:p>
        </p:txBody>
      </p:sp>
      <p:pic>
        <p:nvPicPr>
          <p:cNvPr id="28" name="Picture 27">
            <a:extLst>
              <a:ext uri="{FF2B5EF4-FFF2-40B4-BE49-F238E27FC236}">
                <a16:creationId xmlns:a16="http://schemas.microsoft.com/office/drawing/2014/main" id="{74CBD692-4D03-4764-98E3-F957838578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30" name="Rectangle 29">
            <a:extLst>
              <a:ext uri="{FF2B5EF4-FFF2-40B4-BE49-F238E27FC236}">
                <a16:creationId xmlns:a16="http://schemas.microsoft.com/office/drawing/2014/main" id="{932BC668-4D51-4090-89E3-5613B832E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BE"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3" name="Espace réservé du contenu 2">
            <a:extLst>
              <a:ext uri="{FF2B5EF4-FFF2-40B4-BE49-F238E27FC236}">
                <a16:creationId xmlns:a16="http://schemas.microsoft.com/office/drawing/2014/main" id="{EC02ED78-B31C-571D-AD76-351CE81470FD}"/>
              </a:ext>
            </a:extLst>
          </p:cNvPr>
          <p:cNvSpPr>
            <a:spLocks noGrp="1"/>
          </p:cNvSpPr>
          <p:nvPr>
            <p:ph idx="1"/>
          </p:nvPr>
        </p:nvSpPr>
        <p:spPr>
          <a:xfrm>
            <a:off x="680322" y="2336873"/>
            <a:ext cx="7876344" cy="3395060"/>
          </a:xfrm>
        </p:spPr>
        <p:txBody>
          <a:bodyPr anchor="ctr">
            <a:normAutofit fontScale="92500" lnSpcReduction="20000"/>
          </a:bodyPr>
          <a:lstStyle/>
          <a:p>
            <a:pPr marR="0"/>
            <a:endParaRPr lang="en-US" sz="1700" dirty="0">
              <a:latin typeface="Segoe UI" panose="020B0502040204020203" pitchFamily="34" charset="0"/>
            </a:endParaRPr>
          </a:p>
          <a:p>
            <a:pPr marL="0" marR="0" indent="0">
              <a:buNone/>
            </a:pPr>
            <a:r>
              <a:rPr lang="en-US" sz="1700" b="1" dirty="0">
                <a:effectLst>
                  <a:outerShdw blurRad="38100" dist="38100" dir="2700000" algn="tl">
                    <a:srgbClr val="000000">
                      <a:alpha val="43137"/>
                    </a:srgbClr>
                  </a:outerShdw>
                </a:effectLst>
                <a:latin typeface="Aptos" panose="020B0004020202020204" pitchFamily="34" charset="0"/>
              </a:rPr>
              <a:t>In </a:t>
            </a:r>
            <a:r>
              <a:rPr lang="en-US" sz="1700" b="1" dirty="0" err="1">
                <a:effectLst>
                  <a:outerShdw blurRad="38100" dist="38100" dir="2700000" algn="tl">
                    <a:srgbClr val="000000">
                      <a:alpha val="43137"/>
                    </a:srgbClr>
                  </a:outerShdw>
                </a:effectLst>
                <a:latin typeface="Aptos" panose="020B0004020202020204" pitchFamily="34" charset="0"/>
              </a:rPr>
              <a:t>english</a:t>
            </a:r>
            <a:br>
              <a:rPr lang="en-US" sz="1700" b="1" dirty="0">
                <a:effectLst>
                  <a:outerShdw blurRad="38100" dist="38100" dir="2700000" algn="tl">
                    <a:srgbClr val="000000">
                      <a:alpha val="43137"/>
                    </a:srgbClr>
                  </a:outerShdw>
                </a:effectLst>
                <a:latin typeface="Aptos" panose="020B0004020202020204" pitchFamily="34" charset="0"/>
              </a:rPr>
            </a:br>
            <a:endParaRPr lang="en-US" sz="1700" b="1" dirty="0">
              <a:effectLst>
                <a:outerShdw blurRad="38100" dist="38100" dir="2700000" algn="tl">
                  <a:srgbClr val="000000">
                    <a:alpha val="43137"/>
                  </a:srgbClr>
                </a:outerShdw>
              </a:effectLst>
              <a:latin typeface="Aptos" panose="020B0004020202020204" pitchFamily="34" charset="0"/>
            </a:endParaRPr>
          </a:p>
          <a:p>
            <a:r>
              <a:rPr lang="en-US" sz="1800" dirty="0">
                <a:latin typeface="Aptos" panose="020B0004020202020204" pitchFamily="34" charset="0"/>
              </a:rPr>
              <a:t>Gramaglia, C., &amp; Mélard, F. (2019). Looking for the cosmopolitical fish: monitoring marine pollution with anglers and congers in the Gulf of Fos, southern France. </a:t>
            </a:r>
            <a:r>
              <a:rPr lang="en-US" sz="1800" i="1" dirty="0">
                <a:latin typeface="Aptos" panose="020B0004020202020204" pitchFamily="34" charset="0"/>
              </a:rPr>
              <a:t>Science, Technology &amp; Human Values, 44(5). </a:t>
            </a:r>
            <a:r>
              <a:rPr lang="en-US" sz="1800" i="1" dirty="0" err="1">
                <a:latin typeface="Aptos" panose="020B0004020202020204" pitchFamily="34" charset="0"/>
              </a:rPr>
              <a:t>doi:</a:t>
            </a:r>
            <a:r>
              <a:rPr lang="en-US" sz="1800" i="1" u="sng" dirty="0" err="1">
                <a:latin typeface="Aptos" panose="020B0004020202020204" pitchFamily="34" charset="0"/>
              </a:rPr>
              <a:t>https</a:t>
            </a:r>
            <a:r>
              <a:rPr lang="en-US" sz="1800" i="1" u="sng" dirty="0">
                <a:latin typeface="Aptos" panose="020B0004020202020204" pitchFamily="34" charset="0"/>
              </a:rPr>
              <a:t>://doi.org/10.1177/0162243919860197</a:t>
            </a:r>
            <a:br>
              <a:rPr lang="en-US" sz="1700" i="1" dirty="0">
                <a:effectLst>
                  <a:outerShdw blurRad="38100" dist="38100" dir="2700000" algn="tl">
                    <a:srgbClr val="000000">
                      <a:alpha val="43137"/>
                    </a:srgbClr>
                  </a:outerShdw>
                </a:effectLst>
                <a:latin typeface="Aptos" panose="020B0004020202020204" pitchFamily="34" charset="0"/>
              </a:rPr>
            </a:br>
            <a:endParaRPr lang="en-US" sz="1700" i="1" dirty="0">
              <a:effectLst>
                <a:outerShdw blurRad="38100" dist="38100" dir="2700000" algn="tl">
                  <a:srgbClr val="000000">
                    <a:alpha val="43137"/>
                  </a:srgbClr>
                </a:outerShdw>
              </a:effectLst>
              <a:latin typeface="Aptos" panose="020B0004020202020204" pitchFamily="34" charset="0"/>
            </a:endParaRPr>
          </a:p>
          <a:p>
            <a:pPr marL="0" marR="0" indent="0">
              <a:buNone/>
            </a:pPr>
            <a:br>
              <a:rPr lang="en-US" sz="1700" b="1" dirty="0">
                <a:effectLst>
                  <a:outerShdw blurRad="38100" dist="38100" dir="2700000" algn="tl">
                    <a:srgbClr val="000000">
                      <a:alpha val="43137"/>
                    </a:srgbClr>
                  </a:outerShdw>
                </a:effectLst>
                <a:latin typeface="Aptos" panose="020B0004020202020204" pitchFamily="34" charset="0"/>
              </a:rPr>
            </a:br>
            <a:r>
              <a:rPr lang="en-US" sz="1700" b="1" dirty="0">
                <a:effectLst>
                  <a:outerShdw blurRad="38100" dist="38100" dir="2700000" algn="tl">
                    <a:srgbClr val="000000">
                      <a:alpha val="43137"/>
                    </a:srgbClr>
                  </a:outerShdw>
                </a:effectLst>
                <a:latin typeface="Aptos" panose="020B0004020202020204" pitchFamily="34" charset="0"/>
              </a:rPr>
              <a:t>En </a:t>
            </a:r>
            <a:r>
              <a:rPr lang="en-US" sz="1700" b="1" dirty="0" err="1">
                <a:effectLst>
                  <a:outerShdw blurRad="38100" dist="38100" dir="2700000" algn="tl">
                    <a:srgbClr val="000000">
                      <a:alpha val="43137"/>
                    </a:srgbClr>
                  </a:outerShdw>
                </a:effectLst>
                <a:latin typeface="Aptos" panose="020B0004020202020204" pitchFamily="34" charset="0"/>
              </a:rPr>
              <a:t>français</a:t>
            </a:r>
            <a:br>
              <a:rPr lang="en-US" sz="1700" b="1" dirty="0">
                <a:effectLst>
                  <a:outerShdw blurRad="38100" dist="38100" dir="2700000" algn="tl">
                    <a:srgbClr val="000000">
                      <a:alpha val="43137"/>
                    </a:srgbClr>
                  </a:outerShdw>
                </a:effectLst>
                <a:latin typeface="Aptos" panose="020B0004020202020204" pitchFamily="34" charset="0"/>
              </a:rPr>
            </a:br>
            <a:endParaRPr lang="en-US" sz="1700" b="1" dirty="0">
              <a:effectLst>
                <a:outerShdw blurRad="38100" dist="38100" dir="2700000" algn="tl">
                  <a:srgbClr val="000000">
                    <a:alpha val="43137"/>
                  </a:srgbClr>
                </a:outerShdw>
              </a:effectLst>
              <a:latin typeface="Aptos" panose="020B0004020202020204" pitchFamily="34" charset="0"/>
            </a:endParaRPr>
          </a:p>
          <a:p>
            <a:r>
              <a:rPr lang="fr-FR" sz="1800" dirty="0">
                <a:effectLst>
                  <a:outerShdw blurRad="38100" dist="38100" dir="2700000" algn="tl">
                    <a:srgbClr val="000000">
                      <a:alpha val="43137"/>
                    </a:srgbClr>
                  </a:outerShdw>
                </a:effectLst>
                <a:latin typeface="Aptos" panose="020B0004020202020204" pitchFamily="34" charset="0"/>
              </a:rPr>
              <a:t>Mélard, F., &amp; Gramaglia, C. (2022). Participation citoyenne et</a:t>
            </a:r>
            <a:br>
              <a:rPr lang="fr-FR" sz="1800" dirty="0">
                <a:effectLst>
                  <a:outerShdw blurRad="38100" dist="38100" dir="2700000" algn="tl">
                    <a:srgbClr val="000000">
                      <a:alpha val="43137"/>
                    </a:srgbClr>
                  </a:outerShdw>
                </a:effectLst>
                <a:latin typeface="Aptos" panose="020B0004020202020204" pitchFamily="34" charset="0"/>
              </a:rPr>
            </a:br>
            <a:r>
              <a:rPr lang="fr-FR" sz="1800" dirty="0">
                <a:effectLst>
                  <a:outerShdw blurRad="38100" dist="38100" dir="2700000" algn="tl">
                    <a:srgbClr val="000000">
                      <a:alpha val="43137"/>
                    </a:srgbClr>
                  </a:outerShdw>
                </a:effectLst>
                <a:latin typeface="Aptos" panose="020B0004020202020204" pitchFamily="34" charset="0"/>
              </a:rPr>
              <a:t> production de savoirs situés sur les pollutions. </a:t>
            </a:r>
            <a:r>
              <a:rPr lang="fr-FR" sz="1800" i="1" dirty="0">
                <a:effectLst>
                  <a:outerShdw blurRad="38100" dist="38100" dir="2700000" algn="tl">
                    <a:srgbClr val="000000">
                      <a:alpha val="43137"/>
                    </a:srgbClr>
                  </a:outerShdw>
                </a:effectLst>
                <a:latin typeface="Aptos" panose="020B0004020202020204" pitchFamily="34" charset="0"/>
              </a:rPr>
              <a:t>Revue d'anthropologie</a:t>
            </a:r>
            <a:br>
              <a:rPr lang="fr-FR" sz="1800" i="1" dirty="0">
                <a:effectLst>
                  <a:outerShdw blurRad="38100" dist="38100" dir="2700000" algn="tl">
                    <a:srgbClr val="000000">
                      <a:alpha val="43137"/>
                    </a:srgbClr>
                  </a:outerShdw>
                </a:effectLst>
                <a:latin typeface="Aptos" panose="020B0004020202020204" pitchFamily="34" charset="0"/>
              </a:rPr>
            </a:br>
            <a:r>
              <a:rPr lang="fr-FR" sz="1800" i="1" dirty="0">
                <a:effectLst>
                  <a:outerShdw blurRad="38100" dist="38100" dir="2700000" algn="tl">
                    <a:srgbClr val="000000">
                      <a:alpha val="43137"/>
                    </a:srgbClr>
                  </a:outerShdw>
                </a:effectLst>
                <a:latin typeface="Aptos" panose="020B0004020202020204" pitchFamily="34" charset="0"/>
              </a:rPr>
              <a:t> des connaissances, 16(4), 1-26. </a:t>
            </a:r>
          </a:p>
          <a:p>
            <a:pPr marL="0" marR="0" indent="0">
              <a:buNone/>
            </a:pPr>
            <a:endParaRPr lang="en-US" sz="1700" i="1" dirty="0">
              <a:latin typeface="Segoe UI" panose="020B0502040204020203" pitchFamily="34" charset="0"/>
            </a:endParaRPr>
          </a:p>
          <a:p>
            <a:endParaRPr lang="fr-BE" sz="1700" dirty="0"/>
          </a:p>
        </p:txBody>
      </p:sp>
      <p:pic>
        <p:nvPicPr>
          <p:cNvPr id="8" name="Image 7" descr="Une image contenant texte, Police, Graphique, motif&#10;&#10;Description générée automatiquement">
            <a:extLst>
              <a:ext uri="{FF2B5EF4-FFF2-40B4-BE49-F238E27FC236}">
                <a16:creationId xmlns:a16="http://schemas.microsoft.com/office/drawing/2014/main" id="{C0297EF7-E980-49E0-085D-85EA7EF64BA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702487" y="4140842"/>
            <a:ext cx="1591091" cy="1591091"/>
          </a:xfrm>
          <a:prstGeom prst="rect">
            <a:avLst/>
          </a:prstGeom>
        </p:spPr>
      </p:pic>
      <p:pic>
        <p:nvPicPr>
          <p:cNvPr id="7" name="Image 6" descr="Une image contenant motif, Police, Graphique, texte&#10;&#10;Description générée automatiquement">
            <a:extLst>
              <a:ext uri="{FF2B5EF4-FFF2-40B4-BE49-F238E27FC236}">
                <a16:creationId xmlns:a16="http://schemas.microsoft.com/office/drawing/2014/main" id="{EC38D27D-BE44-CC83-AD13-31D7082E57D8}"/>
              </a:ext>
            </a:extLst>
          </p:cNvPr>
          <p:cNvPicPr>
            <a:picLocks noChangeAspect="1"/>
          </p:cNvPicPr>
          <p:nvPr/>
        </p:nvPicPr>
        <p:blipFill>
          <a:blip r:embed="rId7"/>
          <a:stretch>
            <a:fillRect/>
          </a:stretch>
        </p:blipFill>
        <p:spPr>
          <a:xfrm>
            <a:off x="8702487" y="2399260"/>
            <a:ext cx="1591091" cy="1591091"/>
          </a:xfrm>
          <a:prstGeom prst="rect">
            <a:avLst/>
          </a:prstGeom>
        </p:spPr>
      </p:pic>
    </p:spTree>
    <p:extLst>
      <p:ext uri="{BB962C8B-B14F-4D97-AF65-F5344CB8AC3E}">
        <p14:creationId xmlns:p14="http://schemas.microsoft.com/office/powerpoint/2010/main" val="2039750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46ABA8-7327-7F47-3496-26456CC4D382}"/>
              </a:ext>
            </a:extLst>
          </p:cNvPr>
          <p:cNvSpPr>
            <a:spLocks noGrp="1"/>
          </p:cNvSpPr>
          <p:nvPr>
            <p:ph type="title"/>
          </p:nvPr>
        </p:nvSpPr>
        <p:spPr/>
        <p:txBody>
          <a:bodyPr/>
          <a:lstStyle/>
          <a:p>
            <a:r>
              <a:rPr lang="fr-BE"/>
              <a:t>My argument</a:t>
            </a:r>
            <a:endParaRPr lang="fr-BE" dirty="0"/>
          </a:p>
        </p:txBody>
      </p:sp>
      <p:sp>
        <p:nvSpPr>
          <p:cNvPr id="3" name="Espace réservé du contenu 2">
            <a:extLst>
              <a:ext uri="{FF2B5EF4-FFF2-40B4-BE49-F238E27FC236}">
                <a16:creationId xmlns:a16="http://schemas.microsoft.com/office/drawing/2014/main" id="{AB6AD7A1-0606-C8B8-52F4-F3BCD48A20AE}"/>
              </a:ext>
            </a:extLst>
          </p:cNvPr>
          <p:cNvSpPr>
            <a:spLocks noGrp="1"/>
          </p:cNvSpPr>
          <p:nvPr>
            <p:ph idx="1"/>
          </p:nvPr>
        </p:nvSpPr>
        <p:spPr>
          <a:xfrm>
            <a:off x="680321" y="2505456"/>
            <a:ext cx="9613861" cy="3599316"/>
          </a:xfrm>
        </p:spPr>
        <p:txBody>
          <a:bodyPr/>
          <a:lstStyle/>
          <a:p>
            <a:pPr marL="0" indent="0">
              <a:buNone/>
            </a:pPr>
            <a:r>
              <a:rPr lang="en-US" sz="2800" dirty="0">
                <a:latin typeface="Aptos" panose="020B0004020202020204" pitchFamily="34" charset="0"/>
              </a:rPr>
              <a:t>Citizen participation can play a decisive role in the governance of biodiversity... </a:t>
            </a:r>
            <a:br>
              <a:rPr lang="en-US" sz="2800" dirty="0">
                <a:latin typeface="Aptos" panose="020B0004020202020204" pitchFamily="34" charset="0"/>
              </a:rPr>
            </a:br>
            <a:endParaRPr lang="en-US" sz="2800" dirty="0">
              <a:latin typeface="Aptos" panose="020B0004020202020204" pitchFamily="34" charset="0"/>
            </a:endParaRPr>
          </a:p>
          <a:p>
            <a:pPr marL="0" indent="0">
              <a:buNone/>
            </a:pPr>
            <a:r>
              <a:rPr lang="en-US" sz="2800" dirty="0">
                <a:latin typeface="Aptos" panose="020B0004020202020204" pitchFamily="34" charset="0"/>
              </a:rPr>
              <a:t>		…it's a question of defining the problems </a:t>
            </a:r>
            <a:br>
              <a:rPr lang="en-US" sz="2800" dirty="0">
                <a:latin typeface="Aptos" panose="020B0004020202020204" pitchFamily="34" charset="0"/>
              </a:rPr>
            </a:br>
            <a:endParaRPr lang="en-US" sz="2800" dirty="0">
              <a:latin typeface="Aptos" panose="020B0004020202020204" pitchFamily="34" charset="0"/>
            </a:endParaRPr>
          </a:p>
          <a:p>
            <a:pPr marL="0" indent="0">
              <a:buNone/>
            </a:pPr>
            <a:r>
              <a:rPr lang="en-US" sz="2800" dirty="0">
                <a:latin typeface="Aptos" panose="020B0004020202020204" pitchFamily="34" charset="0"/>
              </a:rPr>
              <a:t>					…in a given situation.</a:t>
            </a:r>
            <a:endParaRPr lang="fr-BE" sz="2800" dirty="0">
              <a:latin typeface="Aptos" panose="020B0004020202020204" pitchFamily="34" charset="0"/>
            </a:endParaRPr>
          </a:p>
          <a:p>
            <a:pPr marL="0" indent="0">
              <a:buNone/>
            </a:pPr>
            <a:endParaRPr lang="fr-BE" dirty="0"/>
          </a:p>
        </p:txBody>
      </p:sp>
    </p:spTree>
    <p:extLst>
      <p:ext uri="{BB962C8B-B14F-4D97-AF65-F5344CB8AC3E}">
        <p14:creationId xmlns:p14="http://schemas.microsoft.com/office/powerpoint/2010/main" val="140556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3920BF-40DC-6A12-83BF-6B1264D681CD}"/>
              </a:ext>
            </a:extLst>
          </p:cNvPr>
          <p:cNvSpPr>
            <a:spLocks noGrp="1"/>
          </p:cNvSpPr>
          <p:nvPr>
            <p:ph type="title"/>
          </p:nvPr>
        </p:nvSpPr>
        <p:spPr/>
        <p:txBody>
          <a:bodyPr/>
          <a:lstStyle/>
          <a:p>
            <a:r>
              <a:rPr lang="fr-BE">
                <a:latin typeface="Aptos" panose="020B0004020202020204" pitchFamily="34" charset="0"/>
              </a:rPr>
              <a:t>View from outside…</a:t>
            </a:r>
            <a:endParaRPr lang="fr-BE" dirty="0">
              <a:latin typeface="Aptos" panose="020B0004020202020204" pitchFamily="34" charset="0"/>
            </a:endParaRPr>
          </a:p>
        </p:txBody>
      </p:sp>
      <p:sp>
        <p:nvSpPr>
          <p:cNvPr id="3" name="ZoneTexte 2">
            <a:extLst>
              <a:ext uri="{FF2B5EF4-FFF2-40B4-BE49-F238E27FC236}">
                <a16:creationId xmlns:a16="http://schemas.microsoft.com/office/drawing/2014/main" id="{AF809F18-C29A-80F6-6BBE-B5517E17E160}"/>
              </a:ext>
            </a:extLst>
          </p:cNvPr>
          <p:cNvSpPr txBox="1"/>
          <p:nvPr/>
        </p:nvSpPr>
        <p:spPr>
          <a:xfrm>
            <a:off x="680321" y="2223280"/>
            <a:ext cx="8262511" cy="4237314"/>
          </a:xfrm>
          <a:prstGeom prst="rect">
            <a:avLst/>
          </a:prstGeom>
          <a:noFill/>
        </p:spPr>
        <p:txBody>
          <a:bodyPr wrap="square" rtlCol="0">
            <a:spAutoFit/>
          </a:bodyPr>
          <a:lstStyle/>
          <a:p>
            <a:pPr>
              <a:lnSpc>
                <a:spcPct val="107000"/>
              </a:lnSpc>
              <a:spcAft>
                <a:spcPts val="800"/>
              </a:spcAft>
            </a:pPr>
            <a:r>
              <a:rPr lang="en-GB" sz="2400" dirty="0">
                <a:effectLst/>
                <a:latin typeface="Aptos" panose="020B0004020202020204" pitchFamily="34" charset="0"/>
                <a:ea typeface="Aptos" panose="020B0004020202020204" pitchFamily="34" charset="0"/>
                <a:cs typeface="Arial" panose="020B0604020202020204" pitchFamily="34" charset="0"/>
              </a:rPr>
              <a:t>What </a:t>
            </a:r>
            <a:r>
              <a:rPr lang="en-US" sz="2400" dirty="0">
                <a:effectLst/>
                <a:latin typeface="Aptos" panose="020B0004020202020204" pitchFamily="34" charset="0"/>
                <a:ea typeface="Aptos" panose="020B0004020202020204" pitchFamily="34" charset="0"/>
                <a:cs typeface="Arial" panose="020B0604020202020204" pitchFamily="34" charset="0"/>
              </a:rPr>
              <a:t>attracts my attention </a:t>
            </a:r>
            <a:r>
              <a:rPr lang="fr-BE" sz="2400" dirty="0">
                <a:effectLst/>
                <a:latin typeface="Aptos" panose="020B0004020202020204" pitchFamily="34" charset="0"/>
                <a:ea typeface="Aptos" panose="020B0004020202020204" pitchFamily="34" charset="0"/>
                <a:cs typeface="Arial" panose="020B0604020202020204" pitchFamily="34" charset="0"/>
              </a:rPr>
              <a:t>in </a:t>
            </a:r>
            <a:r>
              <a:rPr lang="en-GB" sz="2400" dirty="0">
                <a:effectLst/>
                <a:latin typeface="Aptos" panose="020B0004020202020204" pitchFamily="34" charset="0"/>
                <a:ea typeface="Aptos" panose="020B0004020202020204" pitchFamily="34" charset="0"/>
                <a:cs typeface="Arial" panose="020B0604020202020204" pitchFamily="34" charset="0"/>
              </a:rPr>
              <a:t>the way your consortium presents itself publicly is this: </a:t>
            </a:r>
            <a:br>
              <a:rPr lang="en-GB" sz="1800" dirty="0">
                <a:effectLst/>
                <a:latin typeface="Aptos" panose="020B0004020202020204" pitchFamily="34" charset="0"/>
                <a:ea typeface="Aptos" panose="020B0004020202020204" pitchFamily="34" charset="0"/>
                <a:cs typeface="Arial" panose="020B0604020202020204" pitchFamily="34" charset="0"/>
              </a:rPr>
            </a:br>
            <a:endParaRPr lang="fr-BE" sz="18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dirty="0">
                <a:effectLst/>
                <a:latin typeface="Aptos" panose="020B0004020202020204" pitchFamily="34" charset="0"/>
                <a:ea typeface="Aptos" panose="020B0004020202020204" pitchFamily="34" charset="0"/>
                <a:cs typeface="Arial" panose="020B0604020202020204" pitchFamily="34" charset="0"/>
              </a:rPr>
              <a:t>- </a:t>
            </a:r>
            <a:r>
              <a:rPr lang="en-GB" dirty="0">
                <a:latin typeface="Aptos" panose="020B0004020202020204" pitchFamily="34" charset="0"/>
                <a:ea typeface="Aptos" panose="020B0004020202020204" pitchFamily="34" charset="0"/>
                <a:cs typeface="Arial" panose="020B0604020202020204" pitchFamily="34" charset="0"/>
              </a:rPr>
              <a:t>T</a:t>
            </a:r>
            <a:r>
              <a:rPr lang="en-GB" sz="1800" dirty="0">
                <a:effectLst/>
                <a:latin typeface="Aptos" panose="020B0004020202020204" pitchFamily="34" charset="0"/>
                <a:ea typeface="Aptos" panose="020B0004020202020204" pitchFamily="34" charset="0"/>
                <a:cs typeface="Arial" panose="020B0604020202020204" pitchFamily="34" charset="0"/>
              </a:rPr>
              <a:t>he assumption that Citizens need to be convinced of the importance of conserving biodiversity. And to do that, we need to inform them and raise their awareness.</a:t>
            </a:r>
            <a:br>
              <a:rPr lang="en-GB" sz="1800" dirty="0">
                <a:effectLst/>
                <a:latin typeface="Aptos" panose="020B0004020202020204" pitchFamily="34" charset="0"/>
                <a:ea typeface="Aptos" panose="020B0004020202020204" pitchFamily="34" charset="0"/>
                <a:cs typeface="Arial" panose="020B0604020202020204" pitchFamily="34" charset="0"/>
              </a:rPr>
            </a:br>
            <a:endParaRPr lang="fr-BE" sz="18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dirty="0">
                <a:effectLst/>
                <a:latin typeface="Aptos" panose="020B0004020202020204" pitchFamily="34" charset="0"/>
                <a:ea typeface="Aptos" panose="020B0004020202020204" pitchFamily="34" charset="0"/>
                <a:cs typeface="Arial" panose="020B0604020202020204" pitchFamily="34" charset="0"/>
              </a:rPr>
              <a:t>- You are calling for citizen participation on a </a:t>
            </a:r>
            <a:r>
              <a:rPr lang="en-GB" sz="1800" i="1" dirty="0">
                <a:effectLst/>
                <a:latin typeface="Aptos" panose="020B0004020202020204" pitchFamily="34" charset="0"/>
                <a:ea typeface="Aptos" panose="020B0004020202020204" pitchFamily="34" charset="0"/>
                <a:cs typeface="Arial" panose="020B0604020202020204" pitchFamily="34" charset="0"/>
              </a:rPr>
              <a:t>broad</a:t>
            </a:r>
            <a:r>
              <a:rPr lang="en-GB" sz="1800" dirty="0">
                <a:effectLst/>
                <a:latin typeface="Aptos" panose="020B0004020202020204" pitchFamily="34" charset="0"/>
                <a:ea typeface="Aptos" panose="020B0004020202020204" pitchFamily="34" charset="0"/>
                <a:cs typeface="Arial" panose="020B0604020202020204" pitchFamily="34" charset="0"/>
              </a:rPr>
              <a:t> and </a:t>
            </a:r>
            <a:r>
              <a:rPr lang="en-GB" sz="1800" i="1" dirty="0">
                <a:effectLst/>
                <a:latin typeface="Aptos" panose="020B0004020202020204" pitchFamily="34" charset="0"/>
                <a:ea typeface="Aptos" panose="020B0004020202020204" pitchFamily="34" charset="0"/>
                <a:cs typeface="Arial" panose="020B0604020202020204" pitchFamily="34" charset="0"/>
              </a:rPr>
              <a:t>sustainable</a:t>
            </a:r>
            <a:r>
              <a:rPr lang="en-GB" sz="1800" dirty="0">
                <a:effectLst/>
                <a:latin typeface="Aptos" panose="020B0004020202020204" pitchFamily="34" charset="0"/>
                <a:ea typeface="Aptos" panose="020B0004020202020204" pitchFamily="34" charset="0"/>
                <a:cs typeface="Arial" panose="020B0604020202020204" pitchFamily="34" charset="0"/>
              </a:rPr>
              <a:t> scale.</a:t>
            </a:r>
            <a:br>
              <a:rPr lang="en-GB" sz="1800" dirty="0">
                <a:effectLst/>
                <a:latin typeface="Aptos" panose="020B0004020202020204" pitchFamily="34" charset="0"/>
                <a:ea typeface="Aptos" panose="020B0004020202020204" pitchFamily="34" charset="0"/>
                <a:cs typeface="Arial" panose="020B0604020202020204" pitchFamily="34" charset="0"/>
              </a:rPr>
            </a:br>
            <a:endParaRPr lang="fr-BE" sz="1800" dirty="0">
              <a:effectLst/>
              <a:latin typeface="Aptos" panose="020B0004020202020204" pitchFamily="34" charset="0"/>
              <a:ea typeface="Aptos" panose="020B0004020202020204" pitchFamily="34" charset="0"/>
              <a:cs typeface="Arial" panose="020B0604020202020204" pitchFamily="34" charset="0"/>
            </a:endParaRPr>
          </a:p>
          <a:p>
            <a:pPr>
              <a:lnSpc>
                <a:spcPct val="107000"/>
              </a:lnSpc>
              <a:spcAft>
                <a:spcPts val="800"/>
              </a:spcAft>
            </a:pPr>
            <a:r>
              <a:rPr lang="en-GB" sz="1800" dirty="0">
                <a:effectLst/>
                <a:latin typeface="Aptos" panose="020B0004020202020204" pitchFamily="34" charset="0"/>
                <a:ea typeface="Aptos" panose="020B0004020202020204" pitchFamily="34" charset="0"/>
                <a:cs typeface="Arial" panose="020B0604020202020204" pitchFamily="34" charset="0"/>
              </a:rPr>
              <a:t>- At this stage, there is no explicit methodological position on the part of the consortium. There are (general) observations and wishes.</a:t>
            </a:r>
            <a:endParaRPr lang="fr-BE" sz="1800" dirty="0">
              <a:effectLst/>
              <a:latin typeface="Aptos" panose="020B0004020202020204" pitchFamily="34" charset="0"/>
              <a:ea typeface="Aptos" panose="020B0004020202020204" pitchFamily="34" charset="0"/>
              <a:cs typeface="Arial" panose="020B0604020202020204" pitchFamily="34" charset="0"/>
            </a:endParaRPr>
          </a:p>
          <a:p>
            <a:endParaRPr lang="fr-BE" dirty="0"/>
          </a:p>
        </p:txBody>
      </p:sp>
    </p:spTree>
    <p:extLst>
      <p:ext uri="{BB962C8B-B14F-4D97-AF65-F5344CB8AC3E}">
        <p14:creationId xmlns:p14="http://schemas.microsoft.com/office/powerpoint/2010/main" val="2118519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48" name="Picture 29">
            <a:extLst>
              <a:ext uri="{FF2B5EF4-FFF2-40B4-BE49-F238E27FC236}">
                <a16:creationId xmlns:a16="http://schemas.microsoft.com/office/drawing/2014/main" id="{01CFC1BB-C5B3-4479-9752-C53221627F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49" name="Picture 31">
            <a:extLst>
              <a:ext uri="{FF2B5EF4-FFF2-40B4-BE49-F238E27FC236}">
                <a16:creationId xmlns:a16="http://schemas.microsoft.com/office/drawing/2014/main" id="{C56FCE19-3103-4473-A92E-E38D00FCD00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50" name="Picture 33">
            <a:extLst>
              <a:ext uri="{FF2B5EF4-FFF2-40B4-BE49-F238E27FC236}">
                <a16:creationId xmlns:a16="http://schemas.microsoft.com/office/drawing/2014/main" id="{E909C556-FC01-4870-ABC0-8D5C17BD0F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51" name="Rectangle 50">
            <a:extLst>
              <a:ext uri="{FF2B5EF4-FFF2-40B4-BE49-F238E27FC236}">
                <a16:creationId xmlns:a16="http://schemas.microsoft.com/office/drawing/2014/main" id="{C6DB8A24-0DF2-4AB3-9191-C02AB6937C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52" name="Rectangle 51">
            <a:extLst>
              <a:ext uri="{FF2B5EF4-FFF2-40B4-BE49-F238E27FC236}">
                <a16:creationId xmlns:a16="http://schemas.microsoft.com/office/drawing/2014/main" id="{6924F406-F250-4FCF-A28E-52F364A5AA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grpSp>
        <p:nvGrpSpPr>
          <p:cNvPr id="53" name="Group 39">
            <a:extLst>
              <a:ext uri="{FF2B5EF4-FFF2-40B4-BE49-F238E27FC236}">
                <a16:creationId xmlns:a16="http://schemas.microsoft.com/office/drawing/2014/main" id="{7A865E47-4365-4F21-B8EA-13B2C12BCB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76" y="0"/>
            <a:ext cx="12192000" cy="6858001"/>
            <a:chOff x="-3176" y="0"/>
            <a:chExt cx="12192000" cy="6858001"/>
          </a:xfrm>
        </p:grpSpPr>
        <p:sp useBgFill="1">
          <p:nvSpPr>
            <p:cNvPr id="54" name="Rectangle 53">
              <a:extLst>
                <a:ext uri="{FF2B5EF4-FFF2-40B4-BE49-F238E27FC236}">
                  <a16:creationId xmlns:a16="http://schemas.microsoft.com/office/drawing/2014/main" id="{0CE24988-BB27-40E5-A961-9FA7ED0DB9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88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2" name="Picture 41">
              <a:extLst>
                <a:ext uri="{FF2B5EF4-FFF2-40B4-BE49-F238E27FC236}">
                  <a16:creationId xmlns:a16="http://schemas.microsoft.com/office/drawing/2014/main" id="{80BDE80E-ADE0-4E16-8F80-306A15F4D3FB}"/>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grpSp>
      <p:sp>
        <p:nvSpPr>
          <p:cNvPr id="3" name="ZoneTexte 2">
            <a:extLst>
              <a:ext uri="{FF2B5EF4-FFF2-40B4-BE49-F238E27FC236}">
                <a16:creationId xmlns:a16="http://schemas.microsoft.com/office/drawing/2014/main" id="{38757138-656D-1F77-F2E3-087285AEBAD4}"/>
              </a:ext>
            </a:extLst>
          </p:cNvPr>
          <p:cNvSpPr txBox="1"/>
          <p:nvPr/>
        </p:nvSpPr>
        <p:spPr>
          <a:xfrm>
            <a:off x="330200" y="2231954"/>
            <a:ext cx="5719386" cy="4194246"/>
          </a:xfrm>
          <a:prstGeom prst="rect">
            <a:avLst/>
          </a:prstGeom>
        </p:spPr>
        <p:txBody>
          <a:bodyPr vert="horz" lIns="91440" tIns="45720" rIns="91440" bIns="45720" rtlCol="0">
            <a:normAutofit lnSpcReduction="10000"/>
          </a:bodyPr>
          <a:lstStyle/>
          <a:p>
            <a:pPr defTabSz="914400">
              <a:lnSpc>
                <a:spcPct val="90000"/>
              </a:lnSpc>
              <a:spcAft>
                <a:spcPts val="600"/>
              </a:spcAft>
            </a:pPr>
            <a:r>
              <a:rPr lang="en-US" dirty="0"/>
              <a:t>What's at stake : </a:t>
            </a:r>
            <a:br>
              <a:rPr lang="en-US" sz="1400" dirty="0"/>
            </a:br>
            <a:endParaRPr lang="en-US" sz="1400" dirty="0"/>
          </a:p>
          <a:p>
            <a:pPr marL="285750" indent="-228600" defTabSz="914400">
              <a:lnSpc>
                <a:spcPct val="90000"/>
              </a:lnSpc>
              <a:spcAft>
                <a:spcPts val="600"/>
              </a:spcAft>
              <a:buFont typeface="Arial" panose="020B0604020202020204" pitchFamily="34" charset="0"/>
              <a:buChar char="•"/>
            </a:pPr>
            <a:r>
              <a:rPr lang="en-US" sz="1400" dirty="0"/>
              <a:t>an extinct species returning to areas </a:t>
            </a:r>
            <a:r>
              <a:rPr lang="en-US" sz="1400" dirty="0" err="1"/>
              <a:t>colonised</a:t>
            </a:r>
            <a:r>
              <a:rPr lang="en-US" sz="1400" dirty="0"/>
              <a:t> by humans in their absence</a:t>
            </a:r>
            <a:br>
              <a:rPr lang="en-US" sz="1400" dirty="0"/>
            </a:br>
            <a:endParaRPr lang="en-US" sz="1400" dirty="0"/>
          </a:p>
          <a:p>
            <a:pPr marL="285750" indent="-228600" defTabSz="914400">
              <a:lnSpc>
                <a:spcPct val="90000"/>
              </a:lnSpc>
              <a:spcAft>
                <a:spcPts val="600"/>
              </a:spcAft>
              <a:buFont typeface="Arial" panose="020B0604020202020204" pitchFamily="34" charset="0"/>
              <a:buChar char="•"/>
            </a:pPr>
            <a:r>
              <a:rPr lang="en-US" sz="1400" dirty="0"/>
              <a:t>Moving from managing the species to managing the individual (locality)</a:t>
            </a:r>
            <a:br>
              <a:rPr lang="en-US" sz="1400" dirty="0"/>
            </a:br>
            <a:endParaRPr lang="en-US" sz="1400" dirty="0"/>
          </a:p>
          <a:p>
            <a:pPr marL="285750" indent="-228600" defTabSz="914400">
              <a:lnSpc>
                <a:spcPct val="90000"/>
              </a:lnSpc>
              <a:spcAft>
                <a:spcPts val="600"/>
              </a:spcAft>
              <a:buFont typeface="Arial" panose="020B0604020202020204" pitchFamily="34" charset="0"/>
              <a:buChar char="•"/>
            </a:pPr>
            <a:r>
              <a:rPr lang="en-US" sz="1400" dirty="0"/>
              <a:t>The key role of the history of human relations with beavers</a:t>
            </a:r>
            <a:br>
              <a:rPr lang="en-US" sz="1400" dirty="0"/>
            </a:br>
            <a:endParaRPr lang="en-US" sz="1400" dirty="0"/>
          </a:p>
          <a:p>
            <a:pPr marL="285750" indent="-228600" defTabSz="914400">
              <a:lnSpc>
                <a:spcPct val="90000"/>
              </a:lnSpc>
              <a:spcAft>
                <a:spcPts val="600"/>
              </a:spcAft>
              <a:buFont typeface="Arial" panose="020B0604020202020204" pitchFamily="34" charset="0"/>
              <a:buChar char="•"/>
            </a:pPr>
            <a:r>
              <a:rPr lang="en-US" sz="1400" dirty="0"/>
              <a:t>The transformation of the posture and practices of administrative agents (from exploitation to ecosystems preservation)</a:t>
            </a:r>
            <a:br>
              <a:rPr lang="en-US" sz="1400" dirty="0"/>
            </a:br>
            <a:endParaRPr lang="en-US" sz="1400" dirty="0"/>
          </a:p>
          <a:p>
            <a:pPr marL="285750" indent="-228600" defTabSz="914400">
              <a:lnSpc>
                <a:spcPct val="90000"/>
              </a:lnSpc>
              <a:spcAft>
                <a:spcPts val="600"/>
              </a:spcAft>
              <a:buFont typeface="Arial" panose="020B0604020202020204" pitchFamily="34" charset="0"/>
              <a:buChar char="•"/>
            </a:pPr>
            <a:r>
              <a:rPr lang="en-US" sz="1400" dirty="0"/>
              <a:t>Promoting coexistence with wildlife = Acceptance of living in a more complex world.</a:t>
            </a:r>
            <a:br>
              <a:rPr lang="en-US" sz="1400" dirty="0"/>
            </a:br>
            <a:endParaRPr lang="en-US" sz="1400" dirty="0"/>
          </a:p>
          <a:p>
            <a:pPr marL="285750" indent="-228600" defTabSz="914400">
              <a:lnSpc>
                <a:spcPct val="90000"/>
              </a:lnSpc>
              <a:spcAft>
                <a:spcPts val="600"/>
              </a:spcAft>
              <a:buFont typeface="Arial" panose="020B0604020202020204" pitchFamily="34" charset="0"/>
              <a:buChar char="•"/>
            </a:pPr>
            <a:r>
              <a:rPr lang="en-US" sz="1400" dirty="0"/>
              <a:t>Re-learning by both citizens and public and scientific authorities that nature issues are also society issues.</a:t>
            </a:r>
          </a:p>
        </p:txBody>
      </p:sp>
      <p:pic>
        <p:nvPicPr>
          <p:cNvPr id="4" name="Espace réservé du contenu 7" descr="Une image contenant mammifère, herbe, plein air, faune">
            <a:extLst>
              <a:ext uri="{FF2B5EF4-FFF2-40B4-BE49-F238E27FC236}">
                <a16:creationId xmlns:a16="http://schemas.microsoft.com/office/drawing/2014/main" id="{DFC6FD5C-1F49-695C-762E-5A3676F206F0}"/>
              </a:ext>
            </a:extLst>
          </p:cNvPr>
          <p:cNvPicPr>
            <a:picLocks noChangeAspect="1"/>
          </p:cNvPicPr>
          <p:nvPr/>
        </p:nvPicPr>
        <p:blipFill rotWithShape="1">
          <a:blip r:embed="rId6">
            <a:extLst>
              <a:ext uri="{28A0092B-C50C-407E-A947-70E740481C1C}">
                <a14:useLocalDpi xmlns:a14="http://schemas.microsoft.com/office/drawing/2010/main" val="0"/>
              </a:ext>
            </a:extLst>
          </a:blip>
          <a:srcRect l="8116" r="32567"/>
          <a:stretch/>
        </p:blipFill>
        <p:spPr>
          <a:xfrm>
            <a:off x="6197600" y="10"/>
            <a:ext cx="5991223" cy="6856310"/>
          </a:xfrm>
          <a:prstGeom prst="rect">
            <a:avLst/>
          </a:prstGeom>
          <a:ln>
            <a:noFill/>
          </a:ln>
          <a:effectLst/>
        </p:spPr>
      </p:pic>
      <p:sp>
        <p:nvSpPr>
          <p:cNvPr id="55" name="Rectangle 54">
            <a:extLst>
              <a:ext uri="{FF2B5EF4-FFF2-40B4-BE49-F238E27FC236}">
                <a16:creationId xmlns:a16="http://schemas.microsoft.com/office/drawing/2014/main" id="{13BC1C09-8FD1-4619-B317-E9EED5E55D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2" y="609600"/>
            <a:ext cx="6499753"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2" name="Titre 1">
            <a:extLst>
              <a:ext uri="{FF2B5EF4-FFF2-40B4-BE49-F238E27FC236}">
                <a16:creationId xmlns:a16="http://schemas.microsoft.com/office/drawing/2014/main" id="{A709B8CB-0CEB-E7D8-F1EE-4DB50574C86F}"/>
              </a:ext>
            </a:extLst>
          </p:cNvPr>
          <p:cNvSpPr>
            <a:spLocks noGrp="1"/>
          </p:cNvSpPr>
          <p:nvPr>
            <p:ph type="title"/>
          </p:nvPr>
        </p:nvSpPr>
        <p:spPr>
          <a:xfrm>
            <a:off x="680321" y="753228"/>
            <a:ext cx="5041629" cy="1080938"/>
          </a:xfrm>
        </p:spPr>
        <p:txBody>
          <a:bodyPr vert="horz" lIns="91440" tIns="45720" rIns="91440" bIns="45720" rtlCol="0" anchor="ctr">
            <a:normAutofit/>
          </a:bodyPr>
          <a:lstStyle/>
          <a:p>
            <a:r>
              <a:rPr lang="en-US" sz="3300"/>
              <a:t>The case of coexistence with the beaver</a:t>
            </a:r>
          </a:p>
        </p:txBody>
      </p:sp>
      <p:pic>
        <p:nvPicPr>
          <p:cNvPr id="56" name="Picture 45">
            <a:extLst>
              <a:ext uri="{FF2B5EF4-FFF2-40B4-BE49-F238E27FC236}">
                <a16:creationId xmlns:a16="http://schemas.microsoft.com/office/drawing/2014/main" id="{D3143E80-C928-46DB-9299-0BD06348A92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2" y="1970240"/>
            <a:ext cx="6492240" cy="261714"/>
          </a:xfrm>
          <a:prstGeom prst="rect">
            <a:avLst/>
          </a:prstGeom>
        </p:spPr>
      </p:pic>
    </p:spTree>
    <p:extLst>
      <p:ext uri="{BB962C8B-B14F-4D97-AF65-F5344CB8AC3E}">
        <p14:creationId xmlns:p14="http://schemas.microsoft.com/office/powerpoint/2010/main" val="1896123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909781-88CC-FB0F-7D67-811F4862D29C}"/>
              </a:ext>
            </a:extLst>
          </p:cNvPr>
          <p:cNvSpPr>
            <a:spLocks noGrp="1"/>
          </p:cNvSpPr>
          <p:nvPr>
            <p:ph type="title"/>
          </p:nvPr>
        </p:nvSpPr>
        <p:spPr/>
        <p:txBody>
          <a:bodyPr/>
          <a:lstStyle/>
          <a:p>
            <a:r>
              <a:rPr lang="fr-BE" dirty="0"/>
              <a:t>Four </a:t>
            </a:r>
            <a:r>
              <a:rPr lang="en-US" dirty="0"/>
              <a:t>thoughts on citizen participation</a:t>
            </a:r>
            <a:endParaRPr lang="fr-BE" dirty="0"/>
          </a:p>
        </p:txBody>
      </p:sp>
    </p:spTree>
    <p:extLst>
      <p:ext uri="{BB962C8B-B14F-4D97-AF65-F5344CB8AC3E}">
        <p14:creationId xmlns:p14="http://schemas.microsoft.com/office/powerpoint/2010/main" val="553075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B9B6E2-008D-666C-D72A-BED3654ED810}"/>
              </a:ext>
            </a:extLst>
          </p:cNvPr>
          <p:cNvSpPr>
            <a:spLocks noGrp="1"/>
          </p:cNvSpPr>
          <p:nvPr>
            <p:ph type="title"/>
          </p:nvPr>
        </p:nvSpPr>
        <p:spPr/>
        <p:txBody>
          <a:bodyPr>
            <a:normAutofit/>
          </a:bodyPr>
          <a:lstStyle/>
          <a:p>
            <a:r>
              <a:rPr lang="fr-BE" sz="3200" dirty="0">
                <a:latin typeface="Aptos" panose="020B0004020202020204" pitchFamily="34" charset="0"/>
              </a:rPr>
              <a:t>1.</a:t>
            </a:r>
            <a:r>
              <a:rPr lang="fr-BE" dirty="0">
                <a:latin typeface="Aptos" panose="020B0004020202020204" pitchFamily="34" charset="0"/>
              </a:rPr>
              <a:t> </a:t>
            </a:r>
            <a:r>
              <a:rPr lang="en-GB" sz="3200" dirty="0">
                <a:effectLst/>
                <a:latin typeface="Aptos" panose="020B0004020202020204" pitchFamily="34" charset="0"/>
                <a:ea typeface="Aptos" panose="020B0004020202020204" pitchFamily="34" charset="0"/>
                <a:cs typeface="Arial" panose="020B0604020202020204" pitchFamily="34" charset="0"/>
              </a:rPr>
              <a:t>"Citizen" participation... who are we talking about? </a:t>
            </a:r>
            <a:endParaRPr lang="fr-BE" sz="4000" dirty="0">
              <a:latin typeface="Aptos" panose="020B0004020202020204" pitchFamily="34" charset="0"/>
            </a:endParaRPr>
          </a:p>
        </p:txBody>
      </p:sp>
    </p:spTree>
    <p:extLst>
      <p:ext uri="{BB962C8B-B14F-4D97-AF65-F5344CB8AC3E}">
        <p14:creationId xmlns:p14="http://schemas.microsoft.com/office/powerpoint/2010/main" val="3388277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C759C3-7BB8-3E9D-9333-FB2EE775463E}"/>
              </a:ext>
            </a:extLst>
          </p:cNvPr>
          <p:cNvSpPr>
            <a:spLocks noGrp="1"/>
          </p:cNvSpPr>
          <p:nvPr>
            <p:ph type="title"/>
          </p:nvPr>
        </p:nvSpPr>
        <p:spPr/>
        <p:txBody>
          <a:bodyPr>
            <a:normAutofit/>
          </a:bodyPr>
          <a:lstStyle/>
          <a:p>
            <a:r>
              <a:rPr lang="fr-BE" sz="3200" dirty="0"/>
              <a:t>2. </a:t>
            </a:r>
            <a:r>
              <a:rPr lang="en-GB" sz="3200" dirty="0">
                <a:effectLst/>
                <a:latin typeface="Aptos" panose="020B0004020202020204" pitchFamily="34" charset="0"/>
                <a:ea typeface="Aptos" panose="020B0004020202020204" pitchFamily="34" charset="0"/>
                <a:cs typeface="Arial" panose="020B0604020202020204" pitchFamily="34" charset="0"/>
              </a:rPr>
              <a:t>Citizens have skills that experts or public authorities do not have</a:t>
            </a:r>
            <a:r>
              <a:rPr lang="fr-BE" sz="3200" dirty="0"/>
              <a:t> </a:t>
            </a:r>
          </a:p>
        </p:txBody>
      </p:sp>
    </p:spTree>
    <p:extLst>
      <p:ext uri="{BB962C8B-B14F-4D97-AF65-F5344CB8AC3E}">
        <p14:creationId xmlns:p14="http://schemas.microsoft.com/office/powerpoint/2010/main" val="165752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EEA0D9-0D19-0E4E-84E3-99972F5FE8B0}"/>
              </a:ext>
            </a:extLst>
          </p:cNvPr>
          <p:cNvSpPr>
            <a:spLocks noGrp="1"/>
          </p:cNvSpPr>
          <p:nvPr>
            <p:ph type="title"/>
          </p:nvPr>
        </p:nvSpPr>
        <p:spPr/>
        <p:txBody>
          <a:bodyPr/>
          <a:lstStyle/>
          <a:p>
            <a:r>
              <a:rPr lang="fr-FR" altLang="fr-FR" sz="3600" b="1" dirty="0">
                <a:latin typeface="Aptos" panose="020B0004020202020204" pitchFamily="34" charset="0"/>
              </a:rPr>
              <a:t>Six </a:t>
            </a:r>
            <a:r>
              <a:rPr lang="fr-FR" altLang="fr-FR" sz="3600" b="1" dirty="0" err="1">
                <a:latin typeface="Aptos" panose="020B0004020202020204" pitchFamily="34" charset="0"/>
              </a:rPr>
              <a:t>citizen</a:t>
            </a:r>
            <a:r>
              <a:rPr lang="fr-FR" altLang="fr-FR" sz="3600" b="1" dirty="0">
                <a:latin typeface="Aptos" panose="020B0004020202020204" pitchFamily="34" charset="0"/>
              </a:rPr>
              <a:t> </a:t>
            </a:r>
            <a:r>
              <a:rPr lang="fr-FR" altLang="fr-FR" sz="3600" b="1" dirty="0" err="1">
                <a:latin typeface="Aptos" panose="020B0004020202020204" pitchFamily="34" charset="0"/>
              </a:rPr>
              <a:t>competencies</a:t>
            </a:r>
            <a:r>
              <a:rPr lang="fr-FR" altLang="fr-FR" sz="3600" b="1" dirty="0">
                <a:latin typeface="Aptos" panose="020B0004020202020204" pitchFamily="34" charset="0"/>
              </a:rPr>
              <a:t> </a:t>
            </a:r>
            <a:r>
              <a:rPr lang="fr-FR" altLang="fr-FR" sz="4000" b="1" baseline="30000" dirty="0">
                <a:latin typeface="Aptos" panose="020B0004020202020204" pitchFamily="34" charset="0"/>
              </a:rPr>
              <a:t>*</a:t>
            </a:r>
            <a:endParaRPr lang="fr-BE" baseline="30000" dirty="0">
              <a:latin typeface="Aptos" panose="020B0004020202020204" pitchFamily="34" charset="0"/>
            </a:endParaRPr>
          </a:p>
        </p:txBody>
      </p:sp>
      <p:sp>
        <p:nvSpPr>
          <p:cNvPr id="3" name="ZoneTexte 2">
            <a:extLst>
              <a:ext uri="{FF2B5EF4-FFF2-40B4-BE49-F238E27FC236}">
                <a16:creationId xmlns:a16="http://schemas.microsoft.com/office/drawing/2014/main" id="{C8332FBD-C4B0-D401-5471-64CBF91CCACD}"/>
              </a:ext>
            </a:extLst>
          </p:cNvPr>
          <p:cNvSpPr txBox="1"/>
          <p:nvPr/>
        </p:nvSpPr>
        <p:spPr>
          <a:xfrm>
            <a:off x="425450" y="2134454"/>
            <a:ext cx="11341100" cy="3970318"/>
          </a:xfrm>
          <a:prstGeom prst="rect">
            <a:avLst/>
          </a:prstGeom>
          <a:noFill/>
        </p:spPr>
        <p:txBody>
          <a:bodyPr wrap="square" rtlCol="0">
            <a:spAutoFit/>
          </a:bodyPr>
          <a:lstStyle/>
          <a:p>
            <a:pPr marL="342900" indent="-342900">
              <a:buFont typeface="+mj-lt"/>
              <a:buAutoNum type="arabicPeriod"/>
            </a:pPr>
            <a:r>
              <a:rPr lang="en-US" dirty="0"/>
              <a:t>Ordinary citizens frame problems more broadly than experts, because they are not constrained by disciplinary boundaries;</a:t>
            </a:r>
            <a:br>
              <a:rPr lang="en-US" dirty="0"/>
            </a:br>
            <a:endParaRPr lang="en-US" dirty="0"/>
          </a:p>
          <a:p>
            <a:pPr marL="342900" indent="-342900">
              <a:buFont typeface="+mj-lt"/>
              <a:buAutoNum type="arabicPeriod"/>
            </a:pPr>
            <a:r>
              <a:rPr lang="en-US" dirty="0"/>
              <a:t>A citizens' panel makes it possible to </a:t>
            </a:r>
            <a:r>
              <a:rPr lang="en-US" dirty="0" err="1"/>
              <a:t>mobilise</a:t>
            </a:r>
            <a:r>
              <a:rPr lang="en-US" dirty="0"/>
              <a:t> a broader spectrum of expertise upstream of decision-making;</a:t>
            </a:r>
            <a:br>
              <a:rPr lang="en-US" dirty="0"/>
            </a:br>
            <a:endParaRPr lang="en-US" dirty="0"/>
          </a:p>
          <a:p>
            <a:pPr marL="342900" indent="-342900">
              <a:buFont typeface="+mj-lt"/>
              <a:buAutoNum type="arabicPeriod"/>
            </a:pPr>
            <a:r>
              <a:rPr lang="en-US" dirty="0"/>
              <a:t>The participative involvement of citizens allows us to test the limits of expert models;</a:t>
            </a:r>
            <a:br>
              <a:rPr lang="en-US" dirty="0"/>
            </a:br>
            <a:endParaRPr lang="en-US" dirty="0"/>
          </a:p>
          <a:p>
            <a:pPr marL="342900" indent="-342900">
              <a:buFont typeface="+mj-lt"/>
              <a:buAutoNum type="arabicPeriod"/>
            </a:pPr>
            <a:r>
              <a:rPr lang="en-US" dirty="0"/>
              <a:t>Judgements lead to greater awareness of values and common sense;</a:t>
            </a:r>
            <a:br>
              <a:rPr lang="en-US" dirty="0"/>
            </a:br>
            <a:endParaRPr lang="en-US" dirty="0"/>
          </a:p>
          <a:p>
            <a:pPr marL="342900" indent="-342900">
              <a:buFont typeface="+mj-lt"/>
              <a:buAutoNum type="arabicPeriod"/>
            </a:pPr>
            <a:r>
              <a:rPr lang="en-US" dirty="0"/>
              <a:t>Citizens are more inclined to identify alternatives and solutions than are experts;</a:t>
            </a:r>
            <a:br>
              <a:rPr lang="en-US" dirty="0"/>
            </a:br>
            <a:endParaRPr lang="en-US" dirty="0"/>
          </a:p>
          <a:p>
            <a:pPr marL="342900" indent="-342900">
              <a:buFont typeface="+mj-lt"/>
              <a:buAutoNum type="arabicPeriod"/>
            </a:pPr>
            <a:r>
              <a:rPr lang="en-US" dirty="0"/>
              <a:t>Citizens are more apt to </a:t>
            </a:r>
            <a:r>
              <a:rPr lang="en-US" dirty="0" err="1"/>
              <a:t>institutionalise</a:t>
            </a:r>
            <a:r>
              <a:rPr lang="en-US" dirty="0"/>
              <a:t> regret, to come to terms with uncertainty and to consider the possibility of errors in decisions.</a:t>
            </a:r>
            <a:endParaRPr lang="fr-BE" dirty="0"/>
          </a:p>
        </p:txBody>
      </p:sp>
      <p:sp>
        <p:nvSpPr>
          <p:cNvPr id="4" name="ZoneTexte 3">
            <a:extLst>
              <a:ext uri="{FF2B5EF4-FFF2-40B4-BE49-F238E27FC236}">
                <a16:creationId xmlns:a16="http://schemas.microsoft.com/office/drawing/2014/main" id="{A225DA1B-BBD2-EF71-8242-14F9F93E24E8}"/>
              </a:ext>
            </a:extLst>
          </p:cNvPr>
          <p:cNvSpPr txBox="1"/>
          <p:nvPr/>
        </p:nvSpPr>
        <p:spPr>
          <a:xfrm>
            <a:off x="1968500" y="6401132"/>
            <a:ext cx="11099800" cy="646331"/>
          </a:xfrm>
          <a:prstGeom prst="rect">
            <a:avLst/>
          </a:prstGeom>
          <a:noFill/>
        </p:spPr>
        <p:txBody>
          <a:bodyPr wrap="square" rtlCol="0">
            <a:spAutoFit/>
          </a:bodyPr>
          <a:lstStyle/>
          <a:p>
            <a:r>
              <a:rPr lang="fr-FR" altLang="fr-FR" sz="1800" b="1" dirty="0">
                <a:latin typeface="Arial Narrow" panose="020B0606020202030204" pitchFamily="34" charset="0"/>
              </a:rPr>
              <a:t>* </a:t>
            </a:r>
            <a:r>
              <a:rPr lang="fr-FR" altLang="fr-FR" sz="1400" dirty="0" err="1">
                <a:latin typeface="Arial Narrow" panose="020B0606020202030204" pitchFamily="34" charset="0"/>
              </a:rPr>
              <a:t>Fiorino</a:t>
            </a:r>
            <a:r>
              <a:rPr lang="fr-FR" altLang="fr-FR" sz="1400" dirty="0">
                <a:latin typeface="Arial Narrow" panose="020B0606020202030204" pitchFamily="34" charset="0"/>
              </a:rPr>
              <a:t>, Daniel J.</a:t>
            </a:r>
            <a:r>
              <a:rPr lang="fr-FR" altLang="fr-FR" sz="1400" b="1" dirty="0">
                <a:latin typeface="Arial Narrow" panose="020B0606020202030204" pitchFamily="34" charset="0"/>
              </a:rPr>
              <a:t> </a:t>
            </a:r>
            <a:r>
              <a:rPr lang="fr-FR" altLang="fr-FR" sz="1400" dirty="0">
                <a:latin typeface="Arial Narrow" panose="020B0606020202030204" pitchFamily="34" charset="0"/>
              </a:rPr>
              <a:t>(1990) Citizen Participation and </a:t>
            </a:r>
            <a:r>
              <a:rPr lang="fr-FR" altLang="fr-FR" sz="1400" dirty="0" err="1">
                <a:latin typeface="Arial Narrow" panose="020B0606020202030204" pitchFamily="34" charset="0"/>
              </a:rPr>
              <a:t>Environmental</a:t>
            </a:r>
            <a:r>
              <a:rPr lang="fr-FR" altLang="fr-FR" sz="1400" dirty="0">
                <a:latin typeface="Arial Narrow" panose="020B0606020202030204" pitchFamily="34" charset="0"/>
              </a:rPr>
              <a:t> Risk: A Survey of </a:t>
            </a:r>
            <a:r>
              <a:rPr lang="fr-FR" altLang="fr-FR" sz="1400" dirty="0" err="1">
                <a:latin typeface="Arial Narrow" panose="020B0606020202030204" pitchFamily="34" charset="0"/>
              </a:rPr>
              <a:t>Institutional</a:t>
            </a:r>
            <a:r>
              <a:rPr lang="fr-FR" altLang="fr-FR" sz="1400" dirty="0">
                <a:latin typeface="Arial Narrow" panose="020B0606020202030204" pitchFamily="34" charset="0"/>
              </a:rPr>
              <a:t> </a:t>
            </a:r>
            <a:r>
              <a:rPr lang="fr-FR" altLang="fr-FR" sz="1400" dirty="0" err="1">
                <a:latin typeface="Arial Narrow" panose="020B0606020202030204" pitchFamily="34" charset="0"/>
              </a:rPr>
              <a:t>Mechanisms</a:t>
            </a:r>
            <a:r>
              <a:rPr lang="fr-FR" altLang="fr-FR" sz="1400" dirty="0">
                <a:latin typeface="Arial Narrow" panose="020B0606020202030204" pitchFamily="34" charset="0"/>
              </a:rPr>
              <a:t>. </a:t>
            </a:r>
            <a:r>
              <a:rPr lang="fr-FR" altLang="fr-FR" sz="1400" i="1" dirty="0">
                <a:latin typeface="Arial Narrow" panose="020B0606020202030204" pitchFamily="34" charset="0"/>
              </a:rPr>
              <a:t>Science, Technology &amp; Human Values </a:t>
            </a:r>
            <a:r>
              <a:rPr lang="fr-FR" altLang="fr-FR" sz="1400" dirty="0">
                <a:latin typeface="Arial Narrow" panose="020B0606020202030204" pitchFamily="34" charset="0"/>
              </a:rPr>
              <a:t>15.</a:t>
            </a:r>
          </a:p>
          <a:p>
            <a:endParaRPr lang="fr-BE" dirty="0"/>
          </a:p>
        </p:txBody>
      </p:sp>
    </p:spTree>
    <p:extLst>
      <p:ext uri="{BB962C8B-B14F-4D97-AF65-F5344CB8AC3E}">
        <p14:creationId xmlns:p14="http://schemas.microsoft.com/office/powerpoint/2010/main" val="3383862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318FFE-79AC-8F78-B7C7-79BD9FE66B3B}"/>
              </a:ext>
            </a:extLst>
          </p:cNvPr>
          <p:cNvSpPr>
            <a:spLocks noGrp="1"/>
          </p:cNvSpPr>
          <p:nvPr>
            <p:ph type="title"/>
          </p:nvPr>
        </p:nvSpPr>
        <p:spPr/>
        <p:txBody>
          <a:bodyPr/>
          <a:lstStyle/>
          <a:p>
            <a:r>
              <a:rPr lang="en-US" dirty="0"/>
              <a:t>3. The effectiveness of the participative process = Values + actions</a:t>
            </a:r>
            <a:endParaRPr lang="fr-BE" dirty="0"/>
          </a:p>
        </p:txBody>
      </p:sp>
    </p:spTree>
    <p:extLst>
      <p:ext uri="{BB962C8B-B14F-4D97-AF65-F5344CB8AC3E}">
        <p14:creationId xmlns:p14="http://schemas.microsoft.com/office/powerpoint/2010/main" val="110240986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1_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Berlin</Template>
  <TotalTime>153</TotalTime>
  <Words>1221</Words>
  <Application>Microsoft Office PowerPoint</Application>
  <PresentationFormat>Grand écran</PresentationFormat>
  <Paragraphs>86</Paragraphs>
  <Slides>12</Slides>
  <Notes>12</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12</vt:i4>
      </vt:variant>
    </vt:vector>
  </HeadingPairs>
  <TitlesOfParts>
    <vt:vector size="21" baseType="lpstr">
      <vt:lpstr>Aptos</vt:lpstr>
      <vt:lpstr>Arial</vt:lpstr>
      <vt:lpstr>Arial Narrow</vt:lpstr>
      <vt:lpstr>Calibri</vt:lpstr>
      <vt:lpstr>Segoe UI</vt:lpstr>
      <vt:lpstr>Trebuchet MS</vt:lpstr>
      <vt:lpstr>Wingdings</vt:lpstr>
      <vt:lpstr>Berlin</vt:lpstr>
      <vt:lpstr>1_Berlin</vt:lpstr>
      <vt:lpstr>Sociological and methodological perspectives on citizen participation initiatives</vt:lpstr>
      <vt:lpstr>My argument</vt:lpstr>
      <vt:lpstr>View from outside…</vt:lpstr>
      <vt:lpstr>The case of coexistence with the beaver</vt:lpstr>
      <vt:lpstr>Four thoughts on citizen participation</vt:lpstr>
      <vt:lpstr>1. "Citizen" participation... who are we talking about? </vt:lpstr>
      <vt:lpstr>2. Citizens have skills that experts or public authorities do not have </vt:lpstr>
      <vt:lpstr>Six citizen competencies *</vt:lpstr>
      <vt:lpstr>3. The effectiveness of the participative process = Values + actions</vt:lpstr>
      <vt:lpstr>4. Three different citizen’s participation dynamics</vt:lpstr>
      <vt:lpstr>Présentation PowerPoint</vt:lpstr>
      <vt:lpstr>Two references for further reading</vt:lpstr>
    </vt:vector>
  </TitlesOfParts>
  <Company>ULg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Sociological and methodological perspectives on citizen participation initiatives</dc:title>
  <dc:creator>Melard François</dc:creator>
  <cp:lastModifiedBy>François Mélard</cp:lastModifiedBy>
  <cp:revision>3</cp:revision>
  <cp:lastPrinted>2024-03-18T22:20:09Z</cp:lastPrinted>
  <dcterms:created xsi:type="dcterms:W3CDTF">2024-03-18T19:25:15Z</dcterms:created>
  <dcterms:modified xsi:type="dcterms:W3CDTF">2024-03-19T09:18:10Z</dcterms:modified>
</cp:coreProperties>
</file>