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36" r:id="rId5"/>
    <p:sldMasterId id="2147483734" r:id="rId6"/>
  </p:sldMasterIdLst>
  <p:notesMasterIdLst>
    <p:notesMasterId r:id="rId33"/>
  </p:notesMasterIdLst>
  <p:handoutMasterIdLst>
    <p:handoutMasterId r:id="rId34"/>
  </p:handoutMasterIdLst>
  <p:sldIdLst>
    <p:sldId id="283" r:id="rId7"/>
    <p:sldId id="298" r:id="rId8"/>
    <p:sldId id="303" r:id="rId9"/>
    <p:sldId id="305" r:id="rId10"/>
    <p:sldId id="306" r:id="rId11"/>
    <p:sldId id="308" r:id="rId12"/>
    <p:sldId id="299" r:id="rId13"/>
    <p:sldId id="309" r:id="rId14"/>
    <p:sldId id="311" r:id="rId15"/>
    <p:sldId id="314" r:id="rId16"/>
    <p:sldId id="313" r:id="rId17"/>
    <p:sldId id="316" r:id="rId18"/>
    <p:sldId id="317" r:id="rId19"/>
    <p:sldId id="319" r:id="rId20"/>
    <p:sldId id="320" r:id="rId21"/>
    <p:sldId id="321" r:id="rId22"/>
    <p:sldId id="322" r:id="rId23"/>
    <p:sldId id="323" r:id="rId24"/>
    <p:sldId id="324" r:id="rId25"/>
    <p:sldId id="326" r:id="rId26"/>
    <p:sldId id="327" r:id="rId27"/>
    <p:sldId id="325" r:id="rId28"/>
    <p:sldId id="301" r:id="rId29"/>
    <p:sldId id="328" r:id="rId30"/>
    <p:sldId id="312" r:id="rId31"/>
    <p:sldId id="310"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54E44AC-8652-47F9-B14B-82130F3CC6F4}">
          <p14:sldIdLst>
            <p14:sldId id="283"/>
            <p14:sldId id="298"/>
            <p14:sldId id="303"/>
            <p14:sldId id="305"/>
            <p14:sldId id="306"/>
            <p14:sldId id="308"/>
            <p14:sldId id="299"/>
            <p14:sldId id="309"/>
            <p14:sldId id="311"/>
            <p14:sldId id="314"/>
            <p14:sldId id="313"/>
            <p14:sldId id="316"/>
            <p14:sldId id="317"/>
            <p14:sldId id="319"/>
            <p14:sldId id="320"/>
            <p14:sldId id="321"/>
            <p14:sldId id="322"/>
            <p14:sldId id="323"/>
            <p14:sldId id="324"/>
            <p14:sldId id="326"/>
            <p14:sldId id="327"/>
            <p14:sldId id="325"/>
            <p14:sldId id="301"/>
            <p14:sldId id="328"/>
            <p14:sldId id="312"/>
            <p14:sldId id="3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MOISEAU Hayley" initials="DH" lastIdx="4" clrIdx="0">
    <p:extLst>
      <p:ext uri="{19B8F6BF-5375-455C-9EA6-DF929625EA0E}">
        <p15:presenceInfo xmlns:p15="http://schemas.microsoft.com/office/powerpoint/2012/main" userId="S::hayley.damoiseau@spw.wallonie.be::fc51fd89-2a07-4666-8778-64d6c55d02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929"/>
    <a:srgbClr val="EE4C88"/>
    <a:srgbClr val="F4F4F4"/>
    <a:srgbClr val="921A68"/>
    <a:srgbClr val="E2F0D9"/>
    <a:srgbClr val="F0C65E"/>
    <a:srgbClr val="E50046"/>
    <a:srgbClr val="FBDBE2"/>
    <a:srgbClr val="65666A"/>
    <a:srgbClr val="6A96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15DEB-C3A4-44B5-9EED-248A896A5E09}" v="5" dt="2024-03-18T13:33:06.91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34" autoAdjust="0"/>
  </p:normalViewPr>
  <p:slideViewPr>
    <p:cSldViewPr snapToGrid="0">
      <p:cViewPr varScale="1">
        <p:scale>
          <a:sx n="100" d="100"/>
          <a:sy n="100" d="100"/>
        </p:scale>
        <p:origin x="348"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C236A80-ED59-BF4A-B7EC-EBC605435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DEC3626D-CC60-6E45-9AB2-2D6C44C0D8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D6556E-E039-7F47-AA51-B5059C2E6546}" type="datetimeFigureOut">
              <a:rPr lang="fr-FR" smtClean="0"/>
              <a:t>18/03/2024</a:t>
            </a:fld>
            <a:endParaRPr lang="fr-FR"/>
          </a:p>
        </p:txBody>
      </p:sp>
      <p:sp>
        <p:nvSpPr>
          <p:cNvPr id="4" name="Espace réservé du pied de page 3">
            <a:extLst>
              <a:ext uri="{FF2B5EF4-FFF2-40B4-BE49-F238E27FC236}">
                <a16:creationId xmlns:a16="http://schemas.microsoft.com/office/drawing/2014/main" id="{4343E2FC-B030-1146-B978-797870E4F1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CD81356-E6A7-5446-B709-1FB84CE91B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3E5963-6DD5-C341-B7C6-F9FBA451FC07}" type="slidenum">
              <a:rPr lang="fr-FR" smtClean="0"/>
              <a:t>‹N°›</a:t>
            </a:fld>
            <a:endParaRPr lang="fr-FR"/>
          </a:p>
        </p:txBody>
      </p:sp>
    </p:spTree>
    <p:extLst>
      <p:ext uri="{BB962C8B-B14F-4D97-AF65-F5344CB8AC3E}">
        <p14:creationId xmlns:p14="http://schemas.microsoft.com/office/powerpoint/2010/main" val="22074631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B6990-6E80-2E40-8E25-9B0DD79B8B6A}" type="datetimeFigureOut">
              <a:rPr lang="fr-FR" smtClean="0"/>
              <a:t>18/03/2024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8DD2D-44F3-674E-B8ED-FDDCE721F143}" type="slidenum">
              <a:rPr lang="fr-FR" smtClean="0"/>
              <a:t>‹N°›</a:t>
            </a:fld>
            <a:endParaRPr lang="fr-FR"/>
          </a:p>
        </p:txBody>
      </p:sp>
    </p:spTree>
    <p:extLst>
      <p:ext uri="{BB962C8B-B14F-4D97-AF65-F5344CB8AC3E}">
        <p14:creationId xmlns:p14="http://schemas.microsoft.com/office/powerpoint/2010/main" val="23756638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ecbms.inf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dirty="0">
                <a:effectLst/>
                <a:latin typeface="Calibri" panose="020F0502020204030204" pitchFamily="34" charset="0"/>
                <a:ea typeface="Calibri" panose="020F0502020204030204" pitchFamily="34" charset="0"/>
              </a:rPr>
              <a:t>The State of the </a:t>
            </a:r>
            <a:r>
              <a:rPr lang="fr-BE" sz="1800" dirty="0" err="1">
                <a:effectLst/>
                <a:latin typeface="Calibri" panose="020F0502020204030204" pitchFamily="34" charset="0"/>
                <a:ea typeface="Calibri" panose="020F0502020204030204" pitchFamily="34" charset="0"/>
              </a:rPr>
              <a:t>environment</a:t>
            </a:r>
            <a:r>
              <a:rPr lang="fr-BE" sz="1800" dirty="0">
                <a:effectLst/>
                <a:latin typeface="Calibri" panose="020F0502020204030204" pitchFamily="34" charset="0"/>
                <a:ea typeface="Calibri" panose="020F0502020204030204" pitchFamily="34" charset="0"/>
              </a:rPr>
              <a:t> </a:t>
            </a:r>
            <a:r>
              <a:rPr lang="fr-BE" sz="1800" dirty="0" err="1">
                <a:effectLst/>
                <a:latin typeface="Calibri" panose="020F0502020204030204" pitchFamily="34" charset="0"/>
                <a:ea typeface="Calibri" panose="020F0502020204030204" pitchFamily="34" charset="0"/>
              </a:rPr>
              <a:t>Directorate</a:t>
            </a:r>
            <a:r>
              <a:rPr lang="fr-BE" sz="1800" dirty="0">
                <a:effectLst/>
                <a:latin typeface="Calibri" panose="020F0502020204030204" pitchFamily="34" charset="0"/>
                <a:ea typeface="Calibri" panose="020F0502020204030204" pitchFamily="34" charset="0"/>
              </a:rPr>
              <a:t> </a:t>
            </a:r>
            <a:r>
              <a:rPr lang="fr-BE" sz="1800" dirty="0" err="1">
                <a:effectLst/>
                <a:latin typeface="Calibri" panose="020F0502020204030204" pitchFamily="34" charset="0"/>
                <a:ea typeface="Calibri" panose="020F0502020204030204" pitchFamily="34" charset="0"/>
              </a:rPr>
              <a:t>is</a:t>
            </a:r>
            <a:r>
              <a:rPr lang="fr-BE" sz="1800" dirty="0">
                <a:effectLst/>
                <a:latin typeface="Calibri" panose="020F0502020204030204" pitchFamily="34" charset="0"/>
                <a:ea typeface="Calibri" panose="020F0502020204030204" pitchFamily="34" charset="0"/>
              </a:rPr>
              <a:t> in charge of </a:t>
            </a:r>
            <a:r>
              <a:rPr lang="fr-BE" sz="1800" dirty="0" err="1">
                <a:effectLst/>
                <a:latin typeface="Calibri" panose="020F0502020204030204" pitchFamily="34" charset="0"/>
                <a:ea typeface="Calibri" panose="020F0502020204030204" pitchFamily="34" charset="0"/>
              </a:rPr>
              <a:t>drawing</a:t>
            </a:r>
            <a:r>
              <a:rPr lang="fr-BE" sz="1800" dirty="0">
                <a:effectLst/>
                <a:latin typeface="Calibri" panose="020F0502020204030204" pitchFamily="34" charset="0"/>
                <a:ea typeface="Calibri" panose="020F0502020204030204" pitchFamily="34" charset="0"/>
              </a:rPr>
              <a:t> up reports on the state of the </a:t>
            </a:r>
            <a:r>
              <a:rPr lang="fr-BE" sz="1800" dirty="0" err="1">
                <a:effectLst/>
                <a:latin typeface="Calibri" panose="020F0502020204030204" pitchFamily="34" charset="0"/>
                <a:ea typeface="Calibri" panose="020F0502020204030204" pitchFamily="34" charset="0"/>
              </a:rPr>
              <a:t>Walloon</a:t>
            </a:r>
            <a:r>
              <a:rPr lang="fr-BE" sz="1800" dirty="0">
                <a:effectLst/>
                <a:latin typeface="Calibri" panose="020F0502020204030204" pitchFamily="34" charset="0"/>
                <a:ea typeface="Calibri" panose="020F0502020204030204" pitchFamily="34" charset="0"/>
              </a:rPr>
              <a:t> </a:t>
            </a:r>
            <a:r>
              <a:rPr lang="fr-BE" sz="1800" dirty="0" err="1">
                <a:effectLst/>
                <a:latin typeface="Calibri" panose="020F0502020204030204" pitchFamily="34" charset="0"/>
                <a:ea typeface="Calibri" panose="020F0502020204030204" pitchFamily="34" charset="0"/>
              </a:rPr>
              <a:t>environment</a:t>
            </a:r>
            <a:r>
              <a:rPr lang="fr-BE" sz="1800" dirty="0">
                <a:effectLst/>
                <a:latin typeface="Calibri" panose="020F0502020204030204" pitchFamily="34" charset="0"/>
                <a:ea typeface="Calibri" panose="020F0502020204030204" pitchFamily="34" charset="0"/>
              </a:rPr>
              <a:t>. The </a:t>
            </a:r>
            <a:r>
              <a:rPr lang="fr-BE" sz="1800" dirty="0" err="1">
                <a:effectLst/>
                <a:latin typeface="Calibri" panose="020F0502020204030204" pitchFamily="34" charset="0"/>
                <a:ea typeface="Calibri" panose="020F0502020204030204" pitchFamily="34" charset="0"/>
              </a:rPr>
              <a:t>reporting</a:t>
            </a:r>
            <a:r>
              <a:rPr lang="fr-BE" sz="1800" dirty="0">
                <a:effectLst/>
                <a:latin typeface="Calibri" panose="020F0502020204030204" pitchFamily="34" charset="0"/>
                <a:ea typeface="Calibri" panose="020F0502020204030204" pitchFamily="34" charset="0"/>
              </a:rPr>
              <a:t> process </a:t>
            </a:r>
            <a:r>
              <a:rPr lang="fr-BE" sz="1800" dirty="0" err="1">
                <a:effectLst/>
                <a:latin typeface="Calibri" panose="020F0502020204030204" pitchFamily="34" charset="0"/>
                <a:ea typeface="Calibri" panose="020F0502020204030204" pitchFamily="34" charset="0"/>
              </a:rPr>
              <a:t>begins</a:t>
            </a:r>
            <a:r>
              <a:rPr lang="fr-BE" sz="1800" dirty="0">
                <a:effectLst/>
                <a:latin typeface="Calibri" panose="020F0502020204030204" pitchFamily="34" charset="0"/>
                <a:ea typeface="Calibri" panose="020F0502020204030204" pitchFamily="34" charset="0"/>
              </a:rPr>
              <a:t> </a:t>
            </a:r>
            <a:r>
              <a:rPr lang="fr-BE" sz="1800" dirty="0" err="1">
                <a:effectLst/>
                <a:latin typeface="Calibri" panose="020F0502020204030204" pitchFamily="34" charset="0"/>
                <a:ea typeface="Calibri" panose="020F0502020204030204" pitchFamily="34" charset="0"/>
              </a:rPr>
              <a:t>with</a:t>
            </a:r>
            <a:r>
              <a:rPr lang="fr-BE" sz="1800" dirty="0">
                <a:effectLst/>
                <a:latin typeface="Calibri" panose="020F0502020204030204" pitchFamily="34" charset="0"/>
                <a:ea typeface="Calibri" panose="020F0502020204030204" pitchFamily="34" charset="0"/>
              </a:rPr>
              <a:t> the </a:t>
            </a:r>
            <a:r>
              <a:rPr lang="fr-BE" sz="1800" dirty="0" err="1">
                <a:effectLst/>
                <a:latin typeface="Calibri" panose="020F0502020204030204" pitchFamily="34" charset="0"/>
                <a:ea typeface="Calibri" panose="020F0502020204030204" pitchFamily="34" charset="0"/>
              </a:rPr>
              <a:t>collect</a:t>
            </a:r>
            <a:r>
              <a:rPr lang="fr-BE" sz="1800" dirty="0">
                <a:effectLst/>
                <a:latin typeface="Calibri" panose="020F0502020204030204" pitchFamily="34" charset="0"/>
                <a:ea typeface="Calibri" panose="020F0502020204030204" pitchFamily="34" charset="0"/>
              </a:rPr>
              <a:t> of </a:t>
            </a:r>
            <a:r>
              <a:rPr lang="fr-BE" sz="1800" dirty="0" err="1">
                <a:effectLst/>
                <a:latin typeface="Calibri" panose="020F0502020204030204" pitchFamily="34" charset="0"/>
                <a:ea typeface="Calibri" panose="020F0502020204030204" pitchFamily="34" charset="0"/>
              </a:rPr>
              <a:t>environmental</a:t>
            </a:r>
            <a:r>
              <a:rPr lang="fr-BE" sz="1800" dirty="0">
                <a:effectLst/>
                <a:latin typeface="Calibri" panose="020F0502020204030204" pitchFamily="34" charset="0"/>
                <a:ea typeface="Calibri" panose="020F0502020204030204" pitchFamily="34" charset="0"/>
              </a:rPr>
              <a:t> data, </a:t>
            </a:r>
            <a:r>
              <a:rPr lang="fr-BE" sz="1800" dirty="0" err="1">
                <a:effectLst/>
                <a:latin typeface="Calibri" panose="020F0502020204030204" pitchFamily="34" charset="0"/>
                <a:ea typeface="Calibri" panose="020F0502020204030204" pitchFamily="34" charset="0"/>
              </a:rPr>
              <a:t>their</a:t>
            </a:r>
            <a:r>
              <a:rPr lang="fr-BE" sz="1800" dirty="0">
                <a:effectLst/>
                <a:latin typeface="Calibri" panose="020F0502020204030204" pitchFamily="34" charset="0"/>
                <a:ea typeface="Calibri" panose="020F0502020204030204" pitchFamily="34" charset="0"/>
              </a:rPr>
              <a:t> </a:t>
            </a:r>
            <a:r>
              <a:rPr lang="fr-BE" sz="1800" dirty="0" err="1">
                <a:effectLst/>
                <a:latin typeface="Calibri" panose="020F0502020204030204" pitchFamily="34" charset="0"/>
                <a:ea typeface="Calibri" panose="020F0502020204030204" pitchFamily="34" charset="0"/>
              </a:rPr>
              <a:t>aggregation</a:t>
            </a:r>
            <a:r>
              <a:rPr lang="fr-BE" sz="1800" dirty="0">
                <a:effectLst/>
                <a:latin typeface="Calibri" panose="020F0502020204030204" pitchFamily="34" charset="0"/>
                <a:ea typeface="Calibri" panose="020F0502020204030204" pitchFamily="34" charset="0"/>
              </a:rPr>
              <a:t> and </a:t>
            </a:r>
            <a:r>
              <a:rPr lang="fr-BE" sz="1800" dirty="0" err="1">
                <a:effectLst/>
                <a:latin typeface="Calibri" panose="020F0502020204030204" pitchFamily="34" charset="0"/>
                <a:ea typeface="Calibri" panose="020F0502020204030204" pitchFamily="34" charset="0"/>
              </a:rPr>
              <a:t>analysis</a:t>
            </a:r>
            <a:r>
              <a:rPr lang="fr-BE" sz="1800" dirty="0">
                <a:effectLst/>
                <a:latin typeface="Calibri" panose="020F0502020204030204" pitchFamily="34" charset="0"/>
                <a:ea typeface="Calibri" panose="020F0502020204030204" pitchFamily="34" charset="0"/>
              </a:rPr>
              <a:t>, the </a:t>
            </a:r>
            <a:r>
              <a:rPr lang="fr-BE" sz="1800" dirty="0" err="1">
                <a:effectLst/>
                <a:latin typeface="Calibri" panose="020F0502020204030204" pitchFamily="34" charset="0"/>
                <a:ea typeface="Calibri" panose="020F0502020204030204" pitchFamily="34" charset="0"/>
              </a:rPr>
              <a:t>creation</a:t>
            </a:r>
            <a:r>
              <a:rPr lang="fr-BE" sz="1800" dirty="0">
                <a:effectLst/>
                <a:latin typeface="Calibri" panose="020F0502020204030204" pitchFamily="34" charset="0"/>
                <a:ea typeface="Calibri" panose="020F0502020204030204" pitchFamily="34" charset="0"/>
              </a:rPr>
              <a:t> of </a:t>
            </a:r>
            <a:r>
              <a:rPr lang="fr-BE" sz="1800" dirty="0" err="1">
                <a:effectLst/>
                <a:latin typeface="Calibri" panose="020F0502020204030204" pitchFamily="34" charset="0"/>
                <a:ea typeface="Calibri" panose="020F0502020204030204" pitchFamily="34" charset="0"/>
              </a:rPr>
              <a:t>indicators</a:t>
            </a:r>
            <a:r>
              <a:rPr lang="fr-BE" sz="1800" dirty="0">
                <a:effectLst/>
                <a:latin typeface="Calibri" panose="020F0502020204030204" pitchFamily="34" charset="0"/>
                <a:ea typeface="Calibri" panose="020F0502020204030204" pitchFamily="34" charset="0"/>
              </a:rPr>
              <a:t>, and ends by the </a:t>
            </a:r>
            <a:r>
              <a:rPr lang="fr-BE" sz="1800" dirty="0" err="1">
                <a:effectLst/>
                <a:latin typeface="Calibri" panose="020F0502020204030204" pitchFamily="34" charset="0"/>
                <a:ea typeface="Calibri" panose="020F0502020204030204" pitchFamily="34" charset="0"/>
              </a:rPr>
              <a:t>dissemination</a:t>
            </a:r>
            <a:r>
              <a:rPr lang="fr-BE" sz="1800" dirty="0">
                <a:effectLst/>
                <a:latin typeface="Calibri" panose="020F0502020204030204" pitchFamily="34" charset="0"/>
                <a:ea typeface="Calibri" panose="020F0502020204030204" pitchFamily="34" charset="0"/>
              </a:rPr>
              <a:t> of </a:t>
            </a:r>
            <a:r>
              <a:rPr lang="fr-BE" sz="1800" dirty="0" err="1">
                <a:effectLst/>
                <a:latin typeface="Calibri" panose="020F0502020204030204" pitchFamily="34" charset="0"/>
                <a:ea typeface="Calibri" panose="020F0502020204030204" pitchFamily="34" charset="0"/>
              </a:rPr>
              <a:t>assessments</a:t>
            </a:r>
            <a:r>
              <a:rPr lang="fr-BE" sz="1800" dirty="0">
                <a:effectLst/>
                <a:latin typeface="Calibri" panose="020F0502020204030204" pitchFamily="34" charset="0"/>
                <a:ea typeface="Calibri" panose="020F0502020204030204" pitchFamily="34" charset="0"/>
              </a:rPr>
              <a:t> to national and international organisations, to </a:t>
            </a:r>
            <a:r>
              <a:rPr lang="fr-BE" sz="1800" dirty="0" err="1">
                <a:effectLst/>
                <a:latin typeface="Calibri" panose="020F0502020204030204" pitchFamily="34" charset="0"/>
                <a:ea typeface="Calibri" panose="020F0502020204030204" pitchFamily="34" charset="0"/>
              </a:rPr>
              <a:t>databases</a:t>
            </a:r>
            <a:r>
              <a:rPr lang="fr-BE" sz="1800" dirty="0">
                <a:effectLst/>
                <a:latin typeface="Calibri" panose="020F0502020204030204" pitchFamily="34" charset="0"/>
                <a:ea typeface="Calibri" panose="020F0502020204030204" pitchFamily="34" charset="0"/>
              </a:rPr>
              <a:t> and to the </a:t>
            </a:r>
            <a:r>
              <a:rPr lang="fr-BE" sz="1800" dirty="0" err="1">
                <a:effectLst/>
                <a:latin typeface="Calibri" panose="020F0502020204030204" pitchFamily="34" charset="0"/>
                <a:ea typeface="Calibri" panose="020F0502020204030204" pitchFamily="34" charset="0"/>
              </a:rPr>
              <a:t>general</a:t>
            </a:r>
            <a:r>
              <a:rPr lang="fr-BE" sz="1800" dirty="0">
                <a:effectLst/>
                <a:latin typeface="Calibri" panose="020F0502020204030204" pitchFamily="34" charset="0"/>
                <a:ea typeface="Calibri" panose="020F0502020204030204" pitchFamily="34" charset="0"/>
              </a:rPr>
              <a:t> public.</a:t>
            </a:r>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1</a:t>
            </a:fld>
            <a:endParaRPr lang="fr-FR"/>
          </a:p>
        </p:txBody>
      </p:sp>
    </p:spTree>
    <p:extLst>
      <p:ext uri="{BB962C8B-B14F-4D97-AF65-F5344CB8AC3E}">
        <p14:creationId xmlns:p14="http://schemas.microsoft.com/office/powerpoint/2010/main" val="1859176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4000" dirty="0"/>
              <a:t>The Common Bird Monitoring Program in Wallonia is initiated by Natagora with the support of the </a:t>
            </a:r>
            <a:r>
              <a:rPr lang="fr-BE" sz="5400" dirty="0" err="1"/>
              <a:t>Walloon</a:t>
            </a:r>
            <a:r>
              <a:rPr lang="fr-BE" sz="5400" dirty="0"/>
              <a:t> </a:t>
            </a:r>
            <a:r>
              <a:rPr lang="fr-BE" sz="5400" dirty="0" err="1"/>
              <a:t>environmental</a:t>
            </a:r>
            <a:r>
              <a:rPr lang="fr-BE" sz="5400" dirty="0"/>
              <a:t> administration.</a:t>
            </a:r>
            <a:endParaRPr lang="en-US" sz="4000" dirty="0"/>
          </a:p>
          <a:p>
            <a:r>
              <a:rPr lang="en-US" sz="4000" dirty="0"/>
              <a:t>This monitoring involves a large number of amateur ornithologists.</a:t>
            </a:r>
          </a:p>
          <a:p>
            <a:r>
              <a:rPr lang="en-US" sz="5400" dirty="0"/>
              <a:t>(Ornithology is a popular naturalist activity, with a host of organizations offering training, guidance and field activities. Their observation is facilitated by different elements: the birds are generally clearly visible all year round and present a great diversity of size, shape, color and occupy practically all habitats.)</a:t>
            </a:r>
          </a:p>
          <a:p>
            <a:r>
              <a:rPr lang="en-US" sz="7200" dirty="0"/>
              <a:t>Encoding of observation data in a special page of the Observation.be site</a:t>
            </a:r>
            <a:endParaRPr lang="en-US" sz="54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597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fr-FR" altLang="fr-FR" sz="1800" b="0" i="0" u="none" strike="noStrike" cap="none" normalizeH="0" baseline="0" dirty="0" err="1">
                <a:ln>
                  <a:noFill/>
                </a:ln>
                <a:solidFill>
                  <a:schemeClr val="tx1"/>
                </a:solidFill>
                <a:effectLst/>
                <a:latin typeface="Arial Unicode MS"/>
              </a:rPr>
              <a:t>Using</a:t>
            </a:r>
            <a:r>
              <a:rPr kumimoji="0" lang="fr-FR" altLang="fr-FR" sz="1800" b="0" i="0" u="none" strike="noStrike" cap="none" normalizeH="0" baseline="0" dirty="0">
                <a:ln>
                  <a:noFill/>
                </a:ln>
                <a:solidFill>
                  <a:schemeClr val="tx1"/>
                </a:solidFill>
                <a:effectLst/>
                <a:latin typeface="Arial Unicode MS"/>
              </a:rPr>
              <a:t> the </a:t>
            </a:r>
            <a:r>
              <a:rPr kumimoji="0" lang="fr-FR" altLang="fr-FR" sz="1800" b="0" i="0" u="none" strike="noStrike" cap="none" normalizeH="0" baseline="0" dirty="0" err="1">
                <a:ln>
                  <a:noFill/>
                </a:ln>
                <a:solidFill>
                  <a:schemeClr val="tx1"/>
                </a:solidFill>
                <a:effectLst/>
                <a:latin typeface="Arial Unicode MS"/>
              </a:rPr>
              <a:t>results</a:t>
            </a:r>
            <a:r>
              <a:rPr kumimoji="0" lang="fr-FR" altLang="fr-FR" sz="1800" b="0" i="0" u="none" strike="noStrike" cap="none" normalizeH="0" baseline="0" dirty="0">
                <a:ln>
                  <a:noFill/>
                </a:ln>
                <a:solidFill>
                  <a:schemeClr val="tx1"/>
                </a:solidFill>
                <a:effectLst/>
                <a:latin typeface="Arial Unicode MS"/>
              </a:rPr>
              <a:t> of a large </a:t>
            </a:r>
            <a:r>
              <a:rPr kumimoji="0" lang="fr-FR" altLang="fr-FR" sz="1800" b="0" i="0" u="none" strike="noStrike" cap="none" normalizeH="0" baseline="0" dirty="0" err="1">
                <a:ln>
                  <a:noFill/>
                </a:ln>
                <a:solidFill>
                  <a:schemeClr val="tx1"/>
                </a:solidFill>
                <a:effectLst/>
                <a:latin typeface="Arial Unicode MS"/>
              </a:rPr>
              <a:t>number</a:t>
            </a:r>
            <a:r>
              <a:rPr kumimoji="0" lang="fr-FR" altLang="fr-FR" sz="1800" b="0" i="0" u="none" strike="noStrike" cap="none" normalizeH="0" baseline="0" dirty="0">
                <a:ln>
                  <a:noFill/>
                </a:ln>
                <a:solidFill>
                  <a:schemeClr val="tx1"/>
                </a:solidFill>
                <a:effectLst/>
                <a:latin typeface="Arial Unicode MS"/>
              </a:rPr>
              <a:t> of </a:t>
            </a:r>
            <a:r>
              <a:rPr kumimoji="0" lang="fr-FR" altLang="fr-FR" sz="1800" b="0" i="0" u="none" strike="noStrike" cap="none" normalizeH="0" baseline="0" dirty="0" err="1">
                <a:ln>
                  <a:noFill/>
                </a:ln>
                <a:solidFill>
                  <a:schemeClr val="tx1"/>
                </a:solidFill>
                <a:effectLst/>
                <a:latin typeface="Arial Unicode MS"/>
              </a:rPr>
              <a:t>surveys</a:t>
            </a:r>
            <a:r>
              <a:rPr kumimoji="0" lang="fr-FR" altLang="fr-FR" sz="1800" b="0" i="0" u="none" strike="noStrike" cap="none" normalizeH="0" baseline="0" dirty="0">
                <a:ln>
                  <a:noFill/>
                </a:ln>
                <a:solidFill>
                  <a:schemeClr val="tx1"/>
                </a:solidFill>
                <a:effectLst/>
                <a:latin typeface="Arial Unicode MS"/>
              </a:rPr>
              <a:t> </a:t>
            </a:r>
            <a:r>
              <a:rPr kumimoji="0" lang="fr-FR" altLang="fr-FR" sz="1800" b="0" i="0" u="none" strike="noStrike" cap="none" normalizeH="0" baseline="0" dirty="0" err="1">
                <a:ln>
                  <a:noFill/>
                </a:ln>
                <a:solidFill>
                  <a:schemeClr val="tx1"/>
                </a:solidFill>
                <a:effectLst/>
                <a:latin typeface="Arial Unicode MS"/>
              </a:rPr>
              <a:t>distributed</a:t>
            </a:r>
            <a:r>
              <a:rPr kumimoji="0" lang="fr-FR" altLang="fr-FR" sz="1800" b="0" i="0" u="none" strike="noStrike" cap="none" normalizeH="0" baseline="0" dirty="0">
                <a:ln>
                  <a:noFill/>
                </a:ln>
                <a:solidFill>
                  <a:schemeClr val="tx1"/>
                </a:solidFill>
                <a:effectLst/>
                <a:latin typeface="Arial Unicode MS"/>
              </a:rPr>
              <a:t> </a:t>
            </a:r>
            <a:r>
              <a:rPr kumimoji="0" lang="fr-FR" altLang="fr-FR" sz="1800" b="0" i="0" u="none" strike="noStrike" cap="none" normalizeH="0" baseline="0" dirty="0" err="1">
                <a:ln>
                  <a:noFill/>
                </a:ln>
                <a:solidFill>
                  <a:schemeClr val="tx1"/>
                </a:solidFill>
                <a:effectLst/>
                <a:latin typeface="Arial Unicode MS"/>
              </a:rPr>
              <a:t>throughout</a:t>
            </a:r>
            <a:r>
              <a:rPr kumimoji="0" lang="fr-FR" altLang="fr-FR" sz="1800" b="0" i="0" u="none" strike="noStrike" cap="none" normalizeH="0" baseline="0" dirty="0">
                <a:ln>
                  <a:noFill/>
                </a:ln>
                <a:solidFill>
                  <a:schemeClr val="tx1"/>
                </a:solidFill>
                <a:effectLst/>
                <a:latin typeface="Arial Unicode MS"/>
              </a:rPr>
              <a:t> </a:t>
            </a:r>
            <a:r>
              <a:rPr kumimoji="0" lang="fr-FR" altLang="fr-FR" sz="1800" b="0" i="0" u="none" strike="noStrike" cap="none" normalizeH="0" baseline="0" dirty="0" err="1">
                <a:ln>
                  <a:noFill/>
                </a:ln>
                <a:solidFill>
                  <a:schemeClr val="tx1"/>
                </a:solidFill>
                <a:effectLst/>
                <a:latin typeface="Arial Unicode MS"/>
              </a:rPr>
              <a:t>Wallonia</a:t>
            </a:r>
            <a:r>
              <a:rPr kumimoji="0" lang="fr-FR" altLang="fr-FR" sz="1800" b="0" i="0" u="none" strike="noStrike" cap="none" normalizeH="0" baseline="0" dirty="0">
                <a:ln>
                  <a:noFill/>
                </a:ln>
                <a:solidFill>
                  <a:schemeClr val="tx1"/>
                </a:solidFill>
                <a:effectLst/>
                <a:latin typeface="Arial Unicode MS"/>
              </a:rPr>
              <a:t>, a relative population </a:t>
            </a:r>
            <a:r>
              <a:rPr kumimoji="0" lang="fr-FR" altLang="fr-FR" sz="1800" b="0" i="0" u="none" strike="noStrike" cap="none" normalizeH="0" baseline="0" dirty="0" err="1">
                <a:ln>
                  <a:noFill/>
                </a:ln>
                <a:solidFill>
                  <a:schemeClr val="tx1"/>
                </a:solidFill>
                <a:effectLst/>
                <a:latin typeface="Arial Unicode MS"/>
              </a:rPr>
              <a:t>abundance</a:t>
            </a:r>
            <a:r>
              <a:rPr kumimoji="0" lang="fr-FR" altLang="fr-FR" sz="1800" b="0" i="0" u="none" strike="noStrike" cap="none" normalizeH="0" baseline="0" dirty="0">
                <a:ln>
                  <a:noFill/>
                </a:ln>
                <a:solidFill>
                  <a:schemeClr val="tx1"/>
                </a:solidFill>
                <a:effectLst/>
                <a:latin typeface="Arial Unicode MS"/>
              </a:rPr>
              <a:t> index for </a:t>
            </a:r>
            <a:r>
              <a:rPr kumimoji="0" lang="fr-FR" altLang="fr-FR" sz="1800" b="0" i="0" u="none" strike="noStrike" cap="none" normalizeH="0" baseline="0" dirty="0" err="1">
                <a:ln>
                  <a:noFill/>
                </a:ln>
                <a:solidFill>
                  <a:schemeClr val="tx1"/>
                </a:solidFill>
                <a:effectLst/>
                <a:latin typeface="Arial Unicode MS"/>
              </a:rPr>
              <a:t>each</a:t>
            </a:r>
            <a:r>
              <a:rPr kumimoji="0" lang="fr-FR" altLang="fr-FR" sz="1800" b="0" i="0" u="none" strike="noStrike" cap="none" normalizeH="0" baseline="0" dirty="0">
                <a:ln>
                  <a:noFill/>
                </a:ln>
                <a:solidFill>
                  <a:schemeClr val="tx1"/>
                </a:solidFill>
                <a:effectLst/>
                <a:latin typeface="Arial Unicode MS"/>
              </a:rPr>
              <a:t> </a:t>
            </a:r>
            <a:r>
              <a:rPr kumimoji="0" lang="fr-FR" altLang="fr-FR" sz="1800" b="0" i="0" u="none" strike="noStrike" cap="none" normalizeH="0" baseline="0" dirty="0" err="1">
                <a:ln>
                  <a:noFill/>
                </a:ln>
                <a:solidFill>
                  <a:schemeClr val="tx1"/>
                </a:solidFill>
                <a:effectLst/>
                <a:latin typeface="Arial Unicode MS"/>
              </a:rPr>
              <a:t>species</a:t>
            </a:r>
            <a:r>
              <a:rPr kumimoji="0" lang="fr-FR" altLang="fr-FR" sz="1800" b="0" i="0" u="none" strike="noStrike" cap="none" normalizeH="0" baseline="0" dirty="0">
                <a:ln>
                  <a:noFill/>
                </a:ln>
                <a:solidFill>
                  <a:schemeClr val="tx1"/>
                </a:solidFill>
                <a:effectLst/>
                <a:latin typeface="Arial Unicode MS"/>
              </a:rPr>
              <a:t> </a:t>
            </a:r>
            <a:r>
              <a:rPr kumimoji="0" lang="fr-FR" altLang="fr-FR" sz="1800" b="0" i="0" u="none" strike="noStrike" cap="none" normalizeH="0" baseline="0" dirty="0" err="1">
                <a:ln>
                  <a:noFill/>
                </a:ln>
                <a:solidFill>
                  <a:schemeClr val="tx1"/>
                </a:solidFill>
                <a:effectLst/>
                <a:latin typeface="Arial Unicode MS"/>
              </a:rPr>
              <a:t>is</a:t>
            </a:r>
            <a:r>
              <a:rPr kumimoji="0" lang="fr-FR" altLang="fr-FR" sz="1800" b="0" i="0" u="none" strike="noStrike" cap="none" normalizeH="0" baseline="0" dirty="0">
                <a:ln>
                  <a:noFill/>
                </a:ln>
                <a:solidFill>
                  <a:schemeClr val="tx1"/>
                </a:solidFill>
                <a:effectLst/>
                <a:latin typeface="Arial Unicode MS"/>
              </a:rPr>
              <a:t> </a:t>
            </a:r>
            <a:r>
              <a:rPr kumimoji="0" lang="fr-FR" altLang="fr-FR" sz="1800" b="0" i="0" u="none" strike="noStrike" cap="none" normalizeH="0" baseline="0" dirty="0" err="1">
                <a:ln>
                  <a:noFill/>
                </a:ln>
                <a:solidFill>
                  <a:schemeClr val="tx1"/>
                </a:solidFill>
                <a:effectLst/>
                <a:latin typeface="Arial Unicode MS"/>
              </a:rPr>
              <a:t>calculated</a:t>
            </a:r>
            <a:r>
              <a:rPr kumimoji="0" lang="fr-FR" altLang="fr-FR" sz="1800" b="0" i="0" u="none" strike="noStrike" cap="none" normalizeH="0" baseline="0" dirty="0">
                <a:ln>
                  <a:noFill/>
                </a:ln>
                <a:solidFill>
                  <a:schemeClr val="tx1"/>
                </a:solidFill>
                <a:effectLst/>
                <a:latin typeface="Arial Unicode MS"/>
              </a:rPr>
              <a:t> </a:t>
            </a:r>
            <a:r>
              <a:rPr kumimoji="0" lang="fr-FR" altLang="fr-FR" sz="1800" b="0" i="0" u="none" strike="noStrike" cap="none" normalizeH="0" baseline="0" dirty="0" err="1">
                <a:ln>
                  <a:noFill/>
                </a:ln>
                <a:solidFill>
                  <a:schemeClr val="tx1"/>
                </a:solidFill>
                <a:effectLst/>
                <a:latin typeface="Arial Unicode MS"/>
              </a:rPr>
              <a:t>annually</a:t>
            </a:r>
            <a:r>
              <a:rPr kumimoji="0" lang="fr-FR" altLang="fr-FR" sz="1800" b="0" i="0" u="none" strike="noStrike" cap="none" normalizeH="0" baseline="0" dirty="0">
                <a:ln>
                  <a:noFill/>
                </a:ln>
                <a:solidFill>
                  <a:schemeClr val="tx1"/>
                </a:solidFill>
                <a:effectLst/>
                <a:latin typeface="Arial Unicode MS"/>
              </a:rPr>
              <a:t> and a long-</a:t>
            </a:r>
            <a:r>
              <a:rPr kumimoji="0" lang="fr-FR" altLang="fr-FR" sz="1800" b="0" i="0" u="none" strike="noStrike" cap="none" normalizeH="0" baseline="0" dirty="0" err="1">
                <a:ln>
                  <a:noFill/>
                </a:ln>
                <a:solidFill>
                  <a:schemeClr val="tx1"/>
                </a:solidFill>
                <a:effectLst/>
                <a:latin typeface="Arial Unicode MS"/>
              </a:rPr>
              <a:t>term</a:t>
            </a:r>
            <a:r>
              <a:rPr kumimoji="0" lang="fr-FR" altLang="fr-FR" sz="1800" b="0" i="0" u="none" strike="noStrike" cap="none" normalizeH="0" baseline="0" dirty="0">
                <a:ln>
                  <a:noFill/>
                </a:ln>
                <a:solidFill>
                  <a:schemeClr val="tx1"/>
                </a:solidFill>
                <a:effectLst/>
                <a:latin typeface="Arial Unicode MS"/>
              </a:rPr>
              <a:t> trend can </a:t>
            </a:r>
            <a:r>
              <a:rPr kumimoji="0" lang="fr-FR" altLang="fr-FR" sz="1800" b="0" i="0" u="none" strike="noStrike" cap="none" normalizeH="0" baseline="0" dirty="0" err="1">
                <a:ln>
                  <a:noFill/>
                </a:ln>
                <a:solidFill>
                  <a:schemeClr val="tx1"/>
                </a:solidFill>
                <a:effectLst/>
                <a:latin typeface="Arial Unicode MS"/>
              </a:rPr>
              <a:t>be</a:t>
            </a:r>
            <a:r>
              <a:rPr kumimoji="0" lang="fr-FR" altLang="fr-FR" sz="1800" b="0" i="0" u="none" strike="noStrike" cap="none" normalizeH="0" baseline="0" dirty="0">
                <a:ln>
                  <a:noFill/>
                </a:ln>
                <a:solidFill>
                  <a:schemeClr val="tx1"/>
                </a:solidFill>
                <a:effectLst/>
                <a:latin typeface="Arial Unicode MS"/>
              </a:rPr>
              <a:t> </a:t>
            </a:r>
            <a:r>
              <a:rPr kumimoji="0" lang="fr-FR" altLang="fr-FR" sz="1800" b="0" i="0" u="none" strike="noStrike" cap="none" normalizeH="0" baseline="0" dirty="0" err="1">
                <a:ln>
                  <a:noFill/>
                </a:ln>
                <a:solidFill>
                  <a:schemeClr val="tx1"/>
                </a:solidFill>
                <a:effectLst/>
                <a:latin typeface="Arial Unicode MS"/>
              </a:rPr>
              <a:t>estimated</a:t>
            </a:r>
            <a:r>
              <a:rPr kumimoji="0" lang="fr-FR" altLang="fr-FR" sz="1800" b="0" i="0" u="none" strike="noStrike" cap="none" normalizeH="0" baseline="0" dirty="0">
                <a:ln>
                  <a:noFill/>
                </a:ln>
                <a:solidFill>
                  <a:schemeClr val="tx1"/>
                </a:solidFill>
                <a:effectLst/>
                <a:latin typeface="Arial Unicode MS"/>
              </a:rPr>
              <a: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735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dirty="0"/>
              <a:t>The general trend of the common avifauna can be assessed using a single curve, summarizing the information for all species by a geometric mean annual abundance indices.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795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dirty="0"/>
              <a:t>In order to calculate indicators more relevant to the evolution of the environment, species can be grouped according to the type of environments in which they preferentially evolve : species of forest environments, species of environments agricultural, other species (species neither strictly associated with forest environments, nor strictly associated with agricultural environments). This allows to obtain an image of the avifauna trend specific to each type of environment. These associations are taken from the list of the European Program "Pan-European Common Bird Monitoring Scheme" (PECBMS) coordinated by the “European Bird Census Council” (EBCC) association.</a:t>
            </a: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dirty="0"/>
              <a:t>-&gt; Species of forest environments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977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dirty="0">
                <a:solidFill>
                  <a:schemeClr val="tx1"/>
                </a:solidFill>
              </a:rPr>
              <a:t>-&gt; Species of agricultural environments</a:t>
            </a:r>
            <a:endParaRPr lang="fr-BE" sz="11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196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b="1" dirty="0">
                <a:solidFill>
                  <a:schemeClr val="tx1"/>
                </a:solidFill>
              </a:rPr>
              <a:t>-&gt; Other species </a:t>
            </a:r>
            <a:r>
              <a:rPr lang="en-US" sz="2800" dirty="0">
                <a:solidFill>
                  <a:schemeClr val="tx1"/>
                </a:solidFill>
              </a:rPr>
              <a:t>(species neither strictly associated with forest environments, nor strictly associated with agricultural environments).</a:t>
            </a:r>
          </a:p>
          <a:p>
            <a:pPr marL="0" marR="0" lvl="0" indent="0" algn="just" defTabSz="914400" rtl="0" eaLnBrk="1" fontAlgn="auto" latinLnBrk="0" hangingPunct="1">
              <a:lnSpc>
                <a:spcPct val="115000"/>
              </a:lnSpc>
              <a:spcBef>
                <a:spcPts val="0"/>
              </a:spcBef>
              <a:spcAft>
                <a:spcPts val="0"/>
              </a:spcAft>
              <a:buClrTx/>
              <a:buSzTx/>
              <a:buFontTx/>
              <a:buNone/>
              <a:tabLst/>
              <a:defRPr/>
            </a:pPr>
            <a:endParaRPr lang="fr-BE"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dirty="0"/>
              <a:t>These are the data we receive from our suppliers.</a:t>
            </a:r>
            <a:endParaRPr lang="fr-BE"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489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800" dirty="0"/>
              <a:t>From there, we synthesize the data, after more or less processing depending on the case, and build interactive graphs </a:t>
            </a:r>
            <a:r>
              <a:rPr lang="en-US" sz="4000" dirty="0"/>
              <a:t>from the perspective of communication</a:t>
            </a:r>
            <a:endParaRPr lang="en-US" sz="2800" dirty="0"/>
          </a:p>
          <a:p>
            <a:pPr marL="0" marR="0" lvl="0" indent="0" algn="just" defTabSz="914400" rtl="0" eaLnBrk="1" fontAlgn="auto" latinLnBrk="0" hangingPunct="1">
              <a:lnSpc>
                <a:spcPct val="115000"/>
              </a:lnSpc>
              <a:spcBef>
                <a:spcPts val="0"/>
              </a:spcBef>
              <a:spcAft>
                <a:spcPts val="0"/>
              </a:spcAft>
              <a:buClrTx/>
              <a:buSzTx/>
              <a:buFontTx/>
              <a:buNone/>
              <a:tabLst/>
              <a:defRPr/>
            </a:pPr>
            <a:endParaRPr lang="fr-BE"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157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2800" dirty="0"/>
          </a:p>
          <a:p>
            <a:endParaRPr lang="en-US" sz="2800" dirty="0"/>
          </a:p>
          <a:p>
            <a:pPr marL="0" marR="0" lvl="0" indent="0" algn="just" defTabSz="914400" rtl="0" eaLnBrk="1" fontAlgn="auto" latinLnBrk="0" hangingPunct="1">
              <a:lnSpc>
                <a:spcPct val="115000"/>
              </a:lnSpc>
              <a:spcBef>
                <a:spcPts val="0"/>
              </a:spcBef>
              <a:spcAft>
                <a:spcPts val="0"/>
              </a:spcAft>
              <a:buClrTx/>
              <a:buSzTx/>
              <a:buFontTx/>
              <a:buNone/>
              <a:tabLst/>
              <a:defRPr/>
            </a:pPr>
            <a:endParaRPr lang="fr-BE"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760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344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4000" dirty="0"/>
              <a:t>We write analysis texts relating to the indicators that </a:t>
            </a:r>
            <a:r>
              <a:rPr lang="fr-BE" sz="5400" dirty="0" err="1"/>
              <a:t>includes</a:t>
            </a:r>
            <a:r>
              <a:rPr lang="fr-BE" sz="5400" dirty="0"/>
              <a:t> the </a:t>
            </a:r>
            <a:r>
              <a:rPr lang="fr-BE" sz="5400" dirty="0" err="1"/>
              <a:t>following</a:t>
            </a:r>
            <a:r>
              <a:rPr lang="fr-BE" sz="5400" dirty="0"/>
              <a:t> </a:t>
            </a:r>
            <a:r>
              <a:rPr lang="fr-BE" sz="5400" dirty="0" err="1"/>
              <a:t>elements</a:t>
            </a:r>
            <a:r>
              <a:rPr lang="fr-BE" sz="5400" dirty="0"/>
              <a:t>  :</a:t>
            </a:r>
          </a:p>
          <a:p>
            <a:r>
              <a:rPr lang="fr-BE" sz="5400" dirty="0"/>
              <a:t>- </a:t>
            </a:r>
            <a:r>
              <a:rPr lang="en-US" sz="5400" dirty="0"/>
              <a:t>environmental context and/or issues</a:t>
            </a:r>
          </a:p>
          <a:p>
            <a:r>
              <a:rPr lang="en-US" sz="5400" dirty="0"/>
              <a:t>- summary of the essential elements : state of the situation and trend, explanatory factors, policies implemented and prospects</a:t>
            </a:r>
          </a:p>
          <a:p>
            <a:endParaRPr lang="en-US" sz="5400" dirty="0"/>
          </a:p>
          <a:p>
            <a:r>
              <a:rPr lang="en-US" sz="5400" dirty="0"/>
              <a:t>We add :</a:t>
            </a:r>
          </a:p>
          <a:p>
            <a:r>
              <a:rPr lang="en-US" sz="5400" dirty="0"/>
              <a:t>- explanatory notes, legal and bibliographical references, possible references to other indicators</a:t>
            </a:r>
          </a:p>
          <a:p>
            <a:r>
              <a:rPr lang="en-US" sz="5400" dirty="0"/>
              <a:t>- Access to source data and methodological sheets</a:t>
            </a:r>
            <a:endParaRPr lang="en-US" sz="4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69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dirty="0"/>
              <a:t>SoER-W reports are published regularly since 1982. The publication of these Reports on the state of the Walloon environment is a legal obligation registered since 1987 in Book 1 of the Walloon Environmental Code and contributes to the application of the Aarhus Convention which aims, among other things, to improve access to environmental information.</a:t>
            </a:r>
          </a:p>
          <a:p>
            <a:pPr algn="just">
              <a:lnSpc>
                <a:spcPct val="115000"/>
              </a:lnSpc>
            </a:pPr>
            <a:endParaRPr lang="fr-BE"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2</a:t>
            </a:fld>
            <a:endParaRPr lang="fr-FR" dirty="0"/>
          </a:p>
        </p:txBody>
      </p:sp>
    </p:spTree>
    <p:extLst>
      <p:ext uri="{BB962C8B-B14F-4D97-AF65-F5344CB8AC3E}">
        <p14:creationId xmlns:p14="http://schemas.microsoft.com/office/powerpoint/2010/main" val="293526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5400" dirty="0">
                <a:solidFill>
                  <a:schemeClr val="tx1"/>
                </a:solidFill>
              </a:rPr>
              <a:t>The state and trend observed using the indicators are assessed from the point of view of their environmental implications.</a:t>
            </a:r>
          </a:p>
          <a:p>
            <a:r>
              <a:rPr lang="en-US" sz="5400" dirty="0">
                <a:solidFill>
                  <a:schemeClr val="tx1"/>
                </a:solidFill>
              </a:rPr>
              <a:t>Based on a comparison of the current situation with a reference level :</a:t>
            </a:r>
          </a:p>
          <a:p>
            <a:r>
              <a:rPr lang="en-US" sz="5400" dirty="0">
                <a:solidFill>
                  <a:schemeClr val="tx1"/>
                </a:solidFill>
              </a:rPr>
              <a:t>- a value that must not be exceeded as defined in Walloon or European legislation ;</a:t>
            </a:r>
          </a:p>
          <a:p>
            <a:r>
              <a:rPr lang="en-US" sz="5400" dirty="0">
                <a:solidFill>
                  <a:schemeClr val="tx1"/>
                </a:solidFill>
              </a:rPr>
              <a:t>- a value to be achieved within a given timeframe (target value, objective, etc.), defined in Walloon or European legislation, or formulated in policy documents (Plans, </a:t>
            </a:r>
            <a:r>
              <a:rPr lang="en-US" sz="5400" dirty="0" err="1">
                <a:solidFill>
                  <a:schemeClr val="tx1"/>
                </a:solidFill>
              </a:rPr>
              <a:t>Programmes</a:t>
            </a:r>
            <a:r>
              <a:rPr lang="en-US" sz="5400" dirty="0">
                <a:solidFill>
                  <a:schemeClr val="tx1"/>
                </a:solidFill>
              </a:rPr>
              <a:t>, Regional Policy Declaration, etc.);</a:t>
            </a:r>
          </a:p>
          <a:p>
            <a:r>
              <a:rPr lang="en-US" sz="5400" dirty="0">
                <a:solidFill>
                  <a:schemeClr val="tx1"/>
                </a:solidFill>
              </a:rPr>
              <a:t>- a guide value established by a reference body (WHO, etc.);</a:t>
            </a:r>
          </a:p>
          <a:p>
            <a:r>
              <a:rPr lang="en-US" sz="5400" dirty="0">
                <a:solidFill>
                  <a:schemeClr val="tx1"/>
                </a:solidFill>
              </a:rPr>
              <a:t>- a value cited in the scientific literature and duly documented</a:t>
            </a:r>
          </a:p>
          <a:p>
            <a:endParaRPr lang="fr-BE" sz="7200" dirty="0">
              <a:solidFill>
                <a:srgbClr val="FF0000"/>
              </a:solidFill>
            </a:endParaRPr>
          </a:p>
          <a:p>
            <a:r>
              <a:rPr lang="en-US" sz="7200" dirty="0">
                <a:solidFill>
                  <a:srgbClr val="FF0000"/>
                </a:solidFill>
              </a:rPr>
              <a:t>In most cases, it is the proportion of the indicator values (e.g. proportion of the territory or of all the monitoring sites) affected by a deviation between the current situation and the reference level considered that determines the assessment category to be assigned. If this proportion is close to zero, the status is considered </a:t>
            </a:r>
            <a:r>
              <a:rPr lang="en-US" sz="7200" dirty="0" err="1">
                <a:solidFill>
                  <a:srgbClr val="FF0000"/>
                </a:solidFill>
              </a:rPr>
              <a:t>favourable</a:t>
            </a:r>
            <a:r>
              <a:rPr lang="en-US" sz="7200" dirty="0">
                <a:solidFill>
                  <a:srgbClr val="FF0000"/>
                </a:solidFill>
              </a:rPr>
              <a:t>. If it is less than 25%, the status is considered slightly </a:t>
            </a:r>
            <a:r>
              <a:rPr lang="en-US" sz="7200" dirty="0" err="1">
                <a:solidFill>
                  <a:srgbClr val="FF0000"/>
                </a:solidFill>
              </a:rPr>
              <a:t>unfavourable</a:t>
            </a:r>
            <a:r>
              <a:rPr lang="en-US" sz="7200" dirty="0">
                <a:solidFill>
                  <a:srgbClr val="FF0000"/>
                </a:solidFill>
              </a:rPr>
              <a:t>. Above 25%, the condition is considered </a:t>
            </a:r>
            <a:r>
              <a:rPr lang="en-US" sz="7200" dirty="0" err="1">
                <a:solidFill>
                  <a:srgbClr val="FF0000"/>
                </a:solidFill>
              </a:rPr>
              <a:t>unfavourable.For</a:t>
            </a:r>
            <a:r>
              <a:rPr lang="en-US" sz="7200" dirty="0">
                <a:solidFill>
                  <a:srgbClr val="FF0000"/>
                </a:solidFill>
              </a:rPr>
              <a:t> some themes, status is assessed with reference to a dynamic to be achieved. This is typically the case for the assessment of the eco-efficiency of sectors, where the situation is judged to be all the more </a:t>
            </a:r>
            <a:r>
              <a:rPr lang="en-US" sz="7200" dirty="0" err="1">
                <a:solidFill>
                  <a:srgbClr val="FF0000"/>
                </a:solidFill>
              </a:rPr>
              <a:t>favourable</a:t>
            </a:r>
            <a:r>
              <a:rPr lang="en-US" sz="7200" dirty="0">
                <a:solidFill>
                  <a:srgbClr val="FF0000"/>
                </a:solidFill>
              </a:rPr>
              <a:t> when there is decoupling between economic activity and the pressures exerted on the environment: </a:t>
            </a:r>
            <a:r>
              <a:rPr lang="en-US" sz="7200" dirty="0" err="1">
                <a:solidFill>
                  <a:srgbClr val="FF0000"/>
                </a:solidFill>
              </a:rPr>
              <a:t>unfavourable</a:t>
            </a:r>
            <a:r>
              <a:rPr lang="en-US" sz="7200" dirty="0">
                <a:solidFill>
                  <a:srgbClr val="FF0000"/>
                </a:solidFill>
              </a:rPr>
              <a:t> if there is no decoupling, </a:t>
            </a:r>
            <a:r>
              <a:rPr lang="en-US" sz="7200" dirty="0" err="1">
                <a:solidFill>
                  <a:srgbClr val="FF0000"/>
                </a:solidFill>
              </a:rPr>
              <a:t>favourable</a:t>
            </a:r>
            <a:r>
              <a:rPr lang="en-US" sz="7200" dirty="0">
                <a:solidFill>
                  <a:srgbClr val="FF0000"/>
                </a:solidFill>
              </a:rPr>
              <a:t> if there is widespread decoupling and non-assessable if there is decoupling for only some of the pressure indicators.</a:t>
            </a:r>
          </a:p>
          <a:p>
            <a:endParaRPr lang="en-US" sz="7200" dirty="0">
              <a:solidFill>
                <a:srgbClr val="FF0000"/>
              </a:solidFill>
            </a:endParaRPr>
          </a:p>
          <a:p>
            <a:r>
              <a:rPr lang="en-US" sz="7200" dirty="0">
                <a:solidFill>
                  <a:srgbClr val="FF0000"/>
                </a:solidFill>
              </a:rPr>
              <a:t>When the current situation is linked to cyclical factors rather than to measures taken to improve environmental quality, compliance with the reference level is qualified in the supporting commentary. This is the case, for example, when reductions in atmospheric emissions are linked to a fall in economic </a:t>
            </a:r>
            <a:r>
              <a:rPr lang="en-US" sz="7200" dirty="0" err="1">
                <a:solidFill>
                  <a:srgbClr val="FF0000"/>
                </a:solidFill>
              </a:rPr>
              <a:t>activity.The</a:t>
            </a:r>
            <a:r>
              <a:rPr lang="en-US" sz="7200" dirty="0">
                <a:solidFill>
                  <a:srgbClr val="FF0000"/>
                </a:solidFill>
              </a:rPr>
              <a:t> assessment of the trend is based on a comparison of the current situation with that prevailing in previous years, the number of years taken into account depending on the temporal variability of the data concerned. In most cases, this involves a period of at least 10 years.</a:t>
            </a:r>
          </a:p>
          <a:p>
            <a:endParaRPr lang="fr-BE" sz="7200" dirty="0">
              <a:solidFill>
                <a:srgbClr val="FF0000"/>
              </a:solidFill>
            </a:endParaRPr>
          </a:p>
          <a:p>
            <a:r>
              <a:rPr lang="en-US" sz="7200" dirty="0">
                <a:solidFill>
                  <a:srgbClr val="FF0000"/>
                </a:solidFill>
              </a:rPr>
              <a:t>Sometimes it is not possible to assess the state or trend because of the absence of a reference level, a lack of information, a change in methodology, breaks in the time series or because several factors are moving in opposite directions without it being possible to state unequivocally what the environmental implications are. In some cases, it is not relevant insofar as the indicators currently available cannot be directly interpreted in terms of the state of the environment, its improvement or deterioration. Indicators relating to checks on compliance with environmental legislation, for example, fall into this category: the number of administrative actions taken only indirectly reflects actual breaches of environmental legislation.</a:t>
            </a:r>
          </a:p>
          <a:p>
            <a:endParaRPr lang="en-US" sz="7200" dirty="0">
              <a:solidFill>
                <a:srgbClr val="FF0000"/>
              </a:solidFill>
            </a:endParaRPr>
          </a:p>
          <a:p>
            <a:r>
              <a:rPr lang="en-US" sz="7200" dirty="0">
                <a:solidFill>
                  <a:srgbClr val="FF0000"/>
                </a:solidFill>
              </a:rPr>
              <a:t>Finally, some subjects are dealt with using data whose innovative nature or limited scope in time (one-off studies) or space (sub-regional scale) makes it impossible to carry out an assessment. </a:t>
            </a:r>
            <a:endParaRPr lang="en-US" sz="5400" dirty="0">
              <a:solidFill>
                <a:srgbClr val="FF0000"/>
              </a:solidFill>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354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54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07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40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875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15000"/>
              </a:lnSpc>
            </a:pPr>
            <a:endParaRPr lang="fr-BE"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23</a:t>
            </a:fld>
            <a:endParaRPr lang="fr-FR"/>
          </a:p>
        </p:txBody>
      </p:sp>
    </p:spTree>
    <p:extLst>
      <p:ext uri="{BB962C8B-B14F-4D97-AF65-F5344CB8AC3E}">
        <p14:creationId xmlns:p14="http://schemas.microsoft.com/office/powerpoint/2010/main" val="1315068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800" dirty="0"/>
              <a:t>Do not hesitate to subscribe to our newsletter!</a:t>
            </a:r>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24</a:t>
            </a:fld>
            <a:endParaRPr lang="fr-FR"/>
          </a:p>
        </p:txBody>
      </p:sp>
    </p:spTree>
    <p:extLst>
      <p:ext uri="{BB962C8B-B14F-4D97-AF65-F5344CB8AC3E}">
        <p14:creationId xmlns:p14="http://schemas.microsoft.com/office/powerpoint/2010/main" val="3876307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15000"/>
              </a:lnSpc>
            </a:pPr>
            <a:endParaRPr lang="fr-BE"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25</a:t>
            </a:fld>
            <a:endParaRPr lang="fr-FR"/>
          </a:p>
        </p:txBody>
      </p:sp>
    </p:spTree>
    <p:extLst>
      <p:ext uri="{BB962C8B-B14F-4D97-AF65-F5344CB8AC3E}">
        <p14:creationId xmlns:p14="http://schemas.microsoft.com/office/powerpoint/2010/main" val="3406428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26</a:t>
            </a:fld>
            <a:endParaRPr lang="fr-FR"/>
          </a:p>
        </p:txBody>
      </p:sp>
    </p:spTree>
    <p:extLst>
      <p:ext uri="{BB962C8B-B14F-4D97-AF65-F5344CB8AC3E}">
        <p14:creationId xmlns:p14="http://schemas.microsoft.com/office/powerpoint/2010/main" val="150759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dirty="0"/>
              <a:t>Since 2018, dematerialization : indicator sheets are updated directly online on our website. Advantages : facilitates the reporting process, allows data to be published as close as possible to their availability, allows provisioning of supporting elements (interactive graphics and maps, methodologies, source data, metadata, references, links…</a:t>
            </a:r>
          </a:p>
          <a:p>
            <a:pPr algn="just">
              <a:lnSpc>
                <a:spcPct val="115000"/>
              </a:lnSpc>
            </a:pPr>
            <a:endParaRPr lang="fr-BE"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17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a:t>With</a:t>
            </a:r>
            <a:r>
              <a:rPr lang="fr-BE" dirty="0"/>
              <a:t> regard to the </a:t>
            </a:r>
            <a:r>
              <a:rPr lang="fr-BE" dirty="0" err="1"/>
              <a:t>reporting</a:t>
            </a:r>
            <a:r>
              <a:rPr lang="fr-BE" dirty="0"/>
              <a:t> process : the </a:t>
            </a:r>
            <a:r>
              <a:rPr lang="en-US" dirty="0"/>
              <a:t>reference data and assessment are supplied to national and international environmental databases and reports, including those of the European Environment Agency (EEA), EUROSTAT, OECD... The choice of indicators processed by our team is therefore largely based on internationally recognized sets of indicators. Other indicators may be use to reflect the characteristics of the Walloon context.</a:t>
            </a:r>
            <a:endParaRPr lang="fr-BE" dirty="0"/>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4</a:t>
            </a:fld>
            <a:endParaRPr lang="fr-FR"/>
          </a:p>
        </p:txBody>
      </p:sp>
    </p:spTree>
    <p:extLst>
      <p:ext uri="{BB962C8B-B14F-4D97-AF65-F5344CB8AC3E}">
        <p14:creationId xmlns:p14="http://schemas.microsoft.com/office/powerpoint/2010/main" val="192702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data behind the construction of our indicators comes from different sources : </a:t>
            </a:r>
            <a:r>
              <a:rPr lang="fr-BE" dirty="0" err="1"/>
              <a:t>regional</a:t>
            </a:r>
            <a:r>
              <a:rPr lang="fr-BE" dirty="0"/>
              <a:t> and </a:t>
            </a:r>
            <a:r>
              <a:rPr lang="fr-BE" dirty="0" err="1"/>
              <a:t>federal</a:t>
            </a:r>
            <a:r>
              <a:rPr lang="fr-BE" dirty="0"/>
              <a:t> administrations, </a:t>
            </a:r>
            <a:r>
              <a:rPr lang="fr-BE" dirty="0" err="1"/>
              <a:t>universities</a:t>
            </a:r>
            <a:r>
              <a:rPr lang="fr-BE" dirty="0"/>
              <a:t>, </a:t>
            </a:r>
            <a:r>
              <a:rPr lang="fr-BE" dirty="0" err="1"/>
              <a:t>research</a:t>
            </a:r>
            <a:r>
              <a:rPr lang="fr-BE" dirty="0"/>
              <a:t> centers…</a:t>
            </a:r>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5</a:t>
            </a:fld>
            <a:endParaRPr lang="fr-FR"/>
          </a:p>
        </p:txBody>
      </p:sp>
    </p:spTree>
    <p:extLst>
      <p:ext uri="{BB962C8B-B14F-4D97-AF65-F5344CB8AC3E}">
        <p14:creationId xmlns:p14="http://schemas.microsoft.com/office/powerpoint/2010/main" val="3459906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Our assessments are not limited to the components of the environment: we also monitor the parameters that influence it (use of resources, production processes, consumption, etc.) and that result from it (impacts, management measures, etc.).</a:t>
            </a:r>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6</a:t>
            </a:fld>
            <a:endParaRPr lang="fr-FR"/>
          </a:p>
        </p:txBody>
      </p:sp>
    </p:spTree>
    <p:extLst>
      <p:ext uri="{BB962C8B-B14F-4D97-AF65-F5344CB8AC3E}">
        <p14:creationId xmlns:p14="http://schemas.microsoft.com/office/powerpoint/2010/main" val="60580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15000"/>
              </a:lnSpc>
            </a:pPr>
            <a:r>
              <a:rPr lang="en-US" sz="2800" dirty="0"/>
              <a:t>Indicators… </a:t>
            </a:r>
          </a:p>
          <a:p>
            <a:pPr algn="just">
              <a:lnSpc>
                <a:spcPct val="115000"/>
              </a:lnSpc>
            </a:pPr>
            <a:r>
              <a:rPr lang="en-US" sz="2800" dirty="0"/>
              <a:t>- reflect as objectively as possible the reality of a given phenomenon in the form of graphics or maps, based on a set of quantitative or qualitative data which is aggregated into condensed information. These indicators facilitate the understanding, assessment and monitoring of complex phenomena</a:t>
            </a:r>
          </a:p>
          <a:p>
            <a:pPr algn="just">
              <a:lnSpc>
                <a:spcPct val="115000"/>
              </a:lnSpc>
            </a:pPr>
            <a:r>
              <a:rPr lang="en-US" sz="2800" dirty="0"/>
              <a:t>- make it possible to identify the factors at play </a:t>
            </a:r>
          </a:p>
          <a:p>
            <a:pPr algn="just">
              <a:lnSpc>
                <a:spcPct val="115000"/>
              </a:lnSpc>
            </a:pPr>
            <a:r>
              <a:rPr lang="en-US" sz="2800" dirty="0"/>
              <a:t>- provide, where appropriate, elements which assist in </a:t>
            </a:r>
            <a:r>
              <a:rPr lang="en-US" sz="2800" dirty="0" err="1"/>
              <a:t>decisionmaking</a:t>
            </a:r>
            <a:r>
              <a:rPr lang="en-US" sz="2800" dirty="0"/>
              <a:t>.</a:t>
            </a:r>
          </a:p>
          <a:p>
            <a:pPr algn="just">
              <a:lnSpc>
                <a:spcPct val="115000"/>
              </a:lnSpc>
            </a:pPr>
            <a:endPar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fr-BE" sz="1800" dirty="0" err="1">
                <a:solidFill>
                  <a:schemeClr val="tx1"/>
                </a:solidFill>
                <a:sym typeface="Wingdings"/>
              </a:rPr>
              <a:t>Constraints</a:t>
            </a:r>
            <a:r>
              <a:rPr lang="fr-BE" sz="1800" dirty="0">
                <a:solidFill>
                  <a:schemeClr val="tx1"/>
                </a:solidFill>
                <a:sym typeface="Wingdings"/>
              </a:rPr>
              <a:t> and limitations </a:t>
            </a:r>
            <a:r>
              <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a:rPr>
              <a:t>: </a:t>
            </a:r>
          </a:p>
          <a:p>
            <a:pPr algn="just">
              <a:lnSpc>
                <a:spcPct val="115000"/>
              </a:lnSpc>
            </a:pPr>
            <a:r>
              <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a:rPr>
              <a:t>- </a:t>
            </a:r>
            <a:r>
              <a:rPr lang="en-US" sz="2800" dirty="0"/>
              <a:t>The quality of indicator-based interpretations always depends on the quality of the source data used</a:t>
            </a:r>
            <a:endPar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a:endParaRPr>
          </a:p>
          <a:p>
            <a:pPr algn="just">
              <a:lnSpc>
                <a:spcPct val="115000"/>
              </a:lnSpc>
            </a:pPr>
            <a:r>
              <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a:rPr>
              <a:t>- </a:t>
            </a:r>
            <a:r>
              <a:rPr lang="en-US" sz="2800" dirty="0"/>
              <a:t>No single environmental issue can be reduced to the aspects highlighted by the selected indicators alone : an analytical approach to the issues remains necessary</a:t>
            </a:r>
            <a:endParaRPr lang="fr-BE"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7</a:t>
            </a:fld>
            <a:endParaRPr lang="fr-FR"/>
          </a:p>
        </p:txBody>
      </p:sp>
    </p:spTree>
    <p:extLst>
      <p:ext uri="{BB962C8B-B14F-4D97-AF65-F5344CB8AC3E}">
        <p14:creationId xmlns:p14="http://schemas.microsoft.com/office/powerpoint/2010/main" val="3960866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4B8DD2D-44F3-674E-B8ED-FDDCE721F143}" type="slidenum">
              <a:rPr lang="fr-FR" smtClean="0"/>
              <a:t>8</a:t>
            </a:fld>
            <a:endParaRPr lang="fr-FR"/>
          </a:p>
        </p:txBody>
      </p:sp>
    </p:spTree>
    <p:extLst>
      <p:ext uri="{BB962C8B-B14F-4D97-AF65-F5344CB8AC3E}">
        <p14:creationId xmlns:p14="http://schemas.microsoft.com/office/powerpoint/2010/main" val="318236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800" dirty="0"/>
              <a:t>The source data come from counts carried out within the framework of the “</a:t>
            </a:r>
            <a:r>
              <a:rPr lang="en-US" sz="4000" dirty="0"/>
              <a:t>Common Bird Monitoring Program in Wallonia</a:t>
            </a:r>
            <a:r>
              <a:rPr lang="en-US" sz="2800" dirty="0"/>
              <a:t>”, which is part of a</a:t>
            </a:r>
            <a:r>
              <a:rPr lang="en-US" sz="4000" dirty="0"/>
              <a:t> continental surveillance system (</a:t>
            </a:r>
            <a:r>
              <a:rPr lang="en-US" sz="5400" dirty="0">
                <a:hlinkClick r:id="rId3"/>
              </a:rPr>
              <a:t>Pan-European Common Bird Monitoring Scheme</a:t>
            </a:r>
            <a:r>
              <a:rPr lang="en-US" sz="5400" dirty="0"/>
              <a:t> (PECBMS) which involves EBCC, the Royal Society for the Protection of Birds, </a:t>
            </a:r>
            <a:r>
              <a:rPr lang="en-US" sz="5400" dirty="0" err="1"/>
              <a:t>BirdLife</a:t>
            </a:r>
            <a:r>
              <a:rPr lang="en-US" sz="5400" dirty="0"/>
              <a:t> International and Statistics Netherlands</a:t>
            </a:r>
            <a:r>
              <a:rPr lang="en-US" sz="4000" dirty="0"/>
              <a:t>)</a:t>
            </a:r>
            <a:r>
              <a:rPr lang="en-US" sz="2800" dirty="0"/>
              <a:t>.</a:t>
            </a: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dirty="0"/>
              <a:t>Data collection is carried out according to the standardized protocol of PECBMS and very precise methodology. The survey is based on the detection of territorial manifestations (birds singers) and on easily visible species. A</a:t>
            </a:r>
            <a:r>
              <a:rPr lang="en-US" sz="4000" dirty="0"/>
              <a:t>nnual surveys by point count are carried out for the so-called common species of Walloon avifauna (81 species). These species represent 50% of the total number of native nesting species in Wallonia ; however, being the most abundant, they represent in terms of numbers 98% of Walloon avifauna. </a:t>
            </a:r>
          </a:p>
          <a:p>
            <a:pPr marL="0" marR="0" lvl="0" indent="0" algn="just" defTabSz="914400" rtl="0" eaLnBrk="1" fontAlgn="auto" latinLnBrk="0" hangingPunct="1">
              <a:lnSpc>
                <a:spcPct val="115000"/>
              </a:lnSpc>
              <a:spcBef>
                <a:spcPts val="0"/>
              </a:spcBef>
              <a:spcAft>
                <a:spcPts val="0"/>
              </a:spcAft>
              <a:buClrTx/>
              <a:buSzTx/>
              <a:buFontTx/>
              <a:buNone/>
              <a:tabLst/>
              <a:defRPr/>
            </a:pPr>
            <a:endParaRPr lang="en-US" sz="4000" dirty="0"/>
          </a:p>
          <a:p>
            <a:pPr marL="0" marR="0" lvl="0" indent="0" algn="just" defTabSz="914400" rtl="0" eaLnBrk="1" fontAlgn="auto" latinLnBrk="0" hangingPunct="1">
              <a:lnSpc>
                <a:spcPct val="115000"/>
              </a:lnSpc>
              <a:spcBef>
                <a:spcPts val="0"/>
              </a:spcBef>
              <a:spcAft>
                <a:spcPts val="0"/>
              </a:spcAft>
              <a:buClrTx/>
              <a:buSzTx/>
              <a:buFontTx/>
              <a:buNone/>
              <a:tabLst/>
              <a:defRPr/>
            </a:pPr>
            <a:r>
              <a:rPr lang="en-US" sz="4000" dirty="0"/>
              <a:t>under constant conditions (approximately the same time, on the same date, in favorable weather conditions).</a:t>
            </a:r>
            <a:endParaRPr lang="en-US" sz="280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8DD2D-44F3-674E-B8ED-FDDCE721F1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674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_Dispo1">
    <p:spTree>
      <p:nvGrpSpPr>
        <p:cNvPr id="1" name=""/>
        <p:cNvGrpSpPr/>
        <p:nvPr/>
      </p:nvGrpSpPr>
      <p:grpSpPr>
        <a:xfrm>
          <a:off x="0" y="0"/>
          <a:ext cx="0" cy="0"/>
          <a:chOff x="0" y="0"/>
          <a:chExt cx="0" cy="0"/>
        </a:xfrm>
      </p:grpSpPr>
      <p:sp>
        <p:nvSpPr>
          <p:cNvPr id="5" name="Triangle rectangle 4">
            <a:extLst>
              <a:ext uri="{FF2B5EF4-FFF2-40B4-BE49-F238E27FC236}">
                <a16:creationId xmlns:a16="http://schemas.microsoft.com/office/drawing/2014/main" id="{E63A9C51-A6E6-42FE-9C8E-0E337B93CE0C}"/>
              </a:ext>
            </a:extLst>
          </p:cNvPr>
          <p:cNvSpPr/>
          <p:nvPr userDrawn="1"/>
        </p:nvSpPr>
        <p:spPr>
          <a:xfrm rot="5400000">
            <a:off x="-74552" y="74551"/>
            <a:ext cx="6857997" cy="6708894"/>
          </a:xfrm>
          <a:prstGeom prst="rtTriangle">
            <a:avLst/>
          </a:prstGeom>
          <a:solidFill>
            <a:srgbClr val="7AB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18EA8633-F66C-4A58-8CEB-61D2C9B1279E}"/>
              </a:ext>
            </a:extLst>
          </p:cNvPr>
          <p:cNvPicPr>
            <a:picLocks noChangeAspect="1"/>
          </p:cNvPicPr>
          <p:nvPr userDrawn="1"/>
        </p:nvPicPr>
        <p:blipFill>
          <a:blip r:embed="rId2"/>
          <a:srcRect/>
          <a:stretch/>
        </p:blipFill>
        <p:spPr>
          <a:xfrm>
            <a:off x="168964" y="825742"/>
            <a:ext cx="3831332" cy="1698798"/>
          </a:xfrm>
          <a:prstGeom prst="rect">
            <a:avLst/>
          </a:prstGeom>
        </p:spPr>
      </p:pic>
      <p:sp>
        <p:nvSpPr>
          <p:cNvPr id="8" name="Sous-titre 2">
            <a:extLst>
              <a:ext uri="{FF2B5EF4-FFF2-40B4-BE49-F238E27FC236}">
                <a16:creationId xmlns:a16="http://schemas.microsoft.com/office/drawing/2014/main" id="{F50E2E22-F716-46C7-8C8B-65CBB0508BE5}"/>
              </a:ext>
            </a:extLst>
          </p:cNvPr>
          <p:cNvSpPr txBox="1">
            <a:spLocks/>
          </p:cNvSpPr>
          <p:nvPr userDrawn="1"/>
        </p:nvSpPr>
        <p:spPr>
          <a:xfrm>
            <a:off x="1909636" y="5404951"/>
            <a:ext cx="1968097" cy="1209451"/>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1400" b="1">
                <a:solidFill>
                  <a:srgbClr val="E50046"/>
                </a:solidFill>
                <a:latin typeface="Avenir Next LT Pro" panose="020B0504020202020204" pitchFamily="34" charset="77"/>
              </a:rPr>
              <a:t>Service public</a:t>
            </a:r>
            <a:br>
              <a:rPr lang="fr-FR" sz="1400" b="1">
                <a:solidFill>
                  <a:srgbClr val="E50046"/>
                </a:solidFill>
                <a:latin typeface="Avenir Next LT Pro" panose="020B0504020202020204" pitchFamily="34" charset="77"/>
              </a:rPr>
            </a:br>
            <a:r>
              <a:rPr lang="fr-FR" sz="1400" b="1">
                <a:solidFill>
                  <a:srgbClr val="E50046"/>
                </a:solidFill>
                <a:latin typeface="Avenir Next LT Pro" panose="020B0504020202020204" pitchFamily="34" charset="77"/>
              </a:rPr>
              <a:t>de Wallonie</a:t>
            </a:r>
            <a:endParaRPr lang="fr-FR" sz="1200">
              <a:solidFill>
                <a:srgbClr val="E50046"/>
              </a:solidFill>
              <a:latin typeface="Avenir Next LT Pro" panose="020B0504020202020204" pitchFamily="34" charset="77"/>
            </a:endParaRPr>
          </a:p>
        </p:txBody>
      </p:sp>
      <p:sp>
        <p:nvSpPr>
          <p:cNvPr id="3" name="Espace réservé du texte 2">
            <a:extLst>
              <a:ext uri="{FF2B5EF4-FFF2-40B4-BE49-F238E27FC236}">
                <a16:creationId xmlns:a16="http://schemas.microsoft.com/office/drawing/2014/main" id="{96F35225-F5D3-40A6-BA34-9C34B740535F}"/>
              </a:ext>
            </a:extLst>
          </p:cNvPr>
          <p:cNvSpPr>
            <a:spLocks noGrp="1"/>
          </p:cNvSpPr>
          <p:nvPr>
            <p:ph type="body" sz="quarter" idx="10" hasCustomPrompt="1"/>
          </p:nvPr>
        </p:nvSpPr>
        <p:spPr>
          <a:xfrm>
            <a:off x="4837318" y="1828800"/>
            <a:ext cx="6708775" cy="1934678"/>
          </a:xfrm>
        </p:spPr>
        <p:txBody>
          <a:bodyPr anchor="b">
            <a:normAutofit/>
          </a:bodyPr>
          <a:lstStyle>
            <a:lvl1pPr>
              <a:lnSpc>
                <a:spcPts val="4400"/>
              </a:lnSpc>
              <a:defRPr sz="4400" b="1" i="0">
                <a:solidFill>
                  <a:srgbClr val="7AB929"/>
                </a:solidFill>
                <a:latin typeface="Avenir Next LT Pro Demi" panose="020B0504020202020204" pitchFamily="34" charset="77"/>
              </a:defRPr>
            </a:lvl1pPr>
          </a:lstStyle>
          <a:p>
            <a:pPr lvl="0"/>
            <a:r>
              <a:rPr lang="fr-FR" dirty="0"/>
              <a:t>The use of </a:t>
            </a:r>
            <a:r>
              <a:rPr lang="fr-FR" dirty="0" err="1"/>
              <a:t>biological</a:t>
            </a:r>
            <a:r>
              <a:rPr lang="fr-FR" dirty="0"/>
              <a:t> data </a:t>
            </a:r>
            <a:r>
              <a:rPr lang="fr-FR" dirty="0" err="1"/>
              <a:t>through</a:t>
            </a:r>
            <a:r>
              <a:rPr lang="fr-FR" dirty="0"/>
              <a:t> the </a:t>
            </a:r>
            <a:r>
              <a:rPr lang="fr-FR" dirty="0" err="1"/>
              <a:t>reporting</a:t>
            </a:r>
            <a:r>
              <a:rPr lang="fr-FR" dirty="0"/>
              <a:t> process</a:t>
            </a:r>
          </a:p>
        </p:txBody>
      </p:sp>
      <p:sp>
        <p:nvSpPr>
          <p:cNvPr id="13" name="Espace réservé du texte 12">
            <a:extLst>
              <a:ext uri="{FF2B5EF4-FFF2-40B4-BE49-F238E27FC236}">
                <a16:creationId xmlns:a16="http://schemas.microsoft.com/office/drawing/2014/main" id="{35383D84-1C19-4DC5-B14C-410B0CEB9C18}"/>
              </a:ext>
            </a:extLst>
          </p:cNvPr>
          <p:cNvSpPr>
            <a:spLocks noGrp="1"/>
          </p:cNvSpPr>
          <p:nvPr>
            <p:ph type="body" sz="quarter" idx="11" hasCustomPrompt="1"/>
          </p:nvPr>
        </p:nvSpPr>
        <p:spPr>
          <a:xfrm>
            <a:off x="4837318" y="4889634"/>
            <a:ext cx="6708775" cy="383618"/>
          </a:xfrm>
        </p:spPr>
        <p:txBody>
          <a:bodyPr anchor="t">
            <a:normAutofit/>
          </a:bodyPr>
          <a:lstStyle>
            <a:lvl1pPr>
              <a:lnSpc>
                <a:spcPts val="2400"/>
              </a:lnSpc>
              <a:defRPr sz="2400">
                <a:solidFill>
                  <a:srgbClr val="7AB929"/>
                </a:solidFill>
              </a:defRPr>
            </a:lvl1pPr>
          </a:lstStyle>
          <a:p>
            <a:pPr lvl="0"/>
            <a:r>
              <a:rPr lang="fr-FR" dirty="0"/>
              <a:t>Interreg Europe – </a:t>
            </a:r>
            <a:r>
              <a:rPr lang="fr-FR" dirty="0" err="1"/>
              <a:t>CIBioGo</a:t>
            </a:r>
            <a:endParaRPr lang="fr-FR" dirty="0"/>
          </a:p>
        </p:txBody>
      </p:sp>
      <p:sp>
        <p:nvSpPr>
          <p:cNvPr id="15" name="Espace réservé du texte 14">
            <a:extLst>
              <a:ext uri="{FF2B5EF4-FFF2-40B4-BE49-F238E27FC236}">
                <a16:creationId xmlns:a16="http://schemas.microsoft.com/office/drawing/2014/main" id="{96AE7DAA-1B84-42B2-8E0A-1B46F20E3482}"/>
              </a:ext>
            </a:extLst>
          </p:cNvPr>
          <p:cNvSpPr>
            <a:spLocks noGrp="1"/>
          </p:cNvSpPr>
          <p:nvPr>
            <p:ph type="body" sz="quarter" idx="12" hasCustomPrompt="1"/>
          </p:nvPr>
        </p:nvSpPr>
        <p:spPr>
          <a:xfrm>
            <a:off x="4286016" y="5840963"/>
            <a:ext cx="1808162" cy="773438"/>
          </a:xfrm>
        </p:spPr>
        <p:txBody>
          <a:bodyPr anchor="b">
            <a:normAutofit/>
          </a:bodyPr>
          <a:lstStyle>
            <a:lvl1pPr>
              <a:defRPr sz="1200">
                <a:solidFill>
                  <a:srgbClr val="7AB929"/>
                </a:solidFill>
              </a:defRPr>
            </a:lvl1pPr>
            <a:lvl2pPr marL="457200" indent="0">
              <a:buNone/>
              <a:defRPr/>
            </a:lvl2pPr>
          </a:lstStyle>
          <a:p>
            <a:pPr lvl="0"/>
            <a:r>
              <a:rPr lang="fr-BE" sz="1200" dirty="0"/>
              <a:t>SPW Agriculture, ressources naturelles et environnement</a:t>
            </a:r>
            <a:endParaRPr lang="fr-BE" dirty="0"/>
          </a:p>
        </p:txBody>
      </p:sp>
      <p:sp>
        <p:nvSpPr>
          <p:cNvPr id="16" name="Espace réservé du texte 14">
            <a:extLst>
              <a:ext uri="{FF2B5EF4-FFF2-40B4-BE49-F238E27FC236}">
                <a16:creationId xmlns:a16="http://schemas.microsoft.com/office/drawing/2014/main" id="{4414A048-6B96-43EF-A553-2208D09F9376}"/>
              </a:ext>
            </a:extLst>
          </p:cNvPr>
          <p:cNvSpPr>
            <a:spLocks noGrp="1"/>
          </p:cNvSpPr>
          <p:nvPr>
            <p:ph type="body" sz="quarter" idx="13" hasCustomPrompt="1"/>
          </p:nvPr>
        </p:nvSpPr>
        <p:spPr>
          <a:xfrm>
            <a:off x="7287624" y="5840963"/>
            <a:ext cx="1808162" cy="773438"/>
          </a:xfrm>
        </p:spPr>
        <p:txBody>
          <a:bodyPr anchor="b">
            <a:normAutofit/>
          </a:bodyPr>
          <a:lstStyle>
            <a:lvl1pPr>
              <a:defRPr sz="1200">
                <a:solidFill>
                  <a:srgbClr val="7AB929"/>
                </a:solidFill>
              </a:defRPr>
            </a:lvl1pPr>
            <a:lvl2pPr marL="457200" indent="0">
              <a:buNone/>
              <a:defRPr/>
            </a:lvl2pPr>
          </a:lstStyle>
          <a:p>
            <a:pPr lvl="0"/>
            <a:r>
              <a:rPr lang="fr-BE" sz="1200" dirty="0"/>
              <a:t>Département de l’Étude du milieu naturel et agricole</a:t>
            </a:r>
            <a:endParaRPr lang="fr-BE" dirty="0"/>
          </a:p>
        </p:txBody>
      </p:sp>
      <p:sp>
        <p:nvSpPr>
          <p:cNvPr id="17" name="Espace réservé du texte 14">
            <a:extLst>
              <a:ext uri="{FF2B5EF4-FFF2-40B4-BE49-F238E27FC236}">
                <a16:creationId xmlns:a16="http://schemas.microsoft.com/office/drawing/2014/main" id="{703263B8-0D8D-4874-82D4-659FD5A22094}"/>
              </a:ext>
            </a:extLst>
          </p:cNvPr>
          <p:cNvSpPr>
            <a:spLocks noGrp="1"/>
          </p:cNvSpPr>
          <p:nvPr>
            <p:ph type="body" sz="quarter" idx="14" hasCustomPrompt="1"/>
          </p:nvPr>
        </p:nvSpPr>
        <p:spPr>
          <a:xfrm>
            <a:off x="10169933" y="5840963"/>
            <a:ext cx="1808162" cy="773438"/>
          </a:xfrm>
        </p:spPr>
        <p:txBody>
          <a:bodyPr anchor="b">
            <a:normAutofit/>
          </a:bodyPr>
          <a:lstStyle>
            <a:lvl1pPr>
              <a:defRPr sz="1200" b="1">
                <a:solidFill>
                  <a:srgbClr val="E50046"/>
                </a:solidFill>
              </a:defRPr>
            </a:lvl1pPr>
            <a:lvl2pPr marL="457200" indent="0">
              <a:buNone/>
              <a:defRPr/>
            </a:lvl2pPr>
          </a:lstStyle>
          <a:p>
            <a:pPr lvl="0"/>
            <a:r>
              <a:rPr lang="fr-BE" sz="1200" dirty="0"/>
              <a:t>19/03/2024</a:t>
            </a:r>
            <a:endParaRPr lang="fr-BE" dirty="0"/>
          </a:p>
        </p:txBody>
      </p:sp>
      <p:sp>
        <p:nvSpPr>
          <p:cNvPr id="2" name="Espace réservé du texte 2">
            <a:extLst>
              <a:ext uri="{FF2B5EF4-FFF2-40B4-BE49-F238E27FC236}">
                <a16:creationId xmlns:a16="http://schemas.microsoft.com/office/drawing/2014/main" id="{8F712992-E840-028A-483F-D4F7C025CAFB}"/>
              </a:ext>
            </a:extLst>
          </p:cNvPr>
          <p:cNvSpPr>
            <a:spLocks noGrp="1"/>
          </p:cNvSpPr>
          <p:nvPr>
            <p:ph type="body" sz="quarter" idx="15" hasCustomPrompt="1"/>
          </p:nvPr>
        </p:nvSpPr>
        <p:spPr>
          <a:xfrm>
            <a:off x="4837318" y="3941911"/>
            <a:ext cx="6708775" cy="704127"/>
          </a:xfrm>
        </p:spPr>
        <p:txBody>
          <a:bodyPr anchor="b">
            <a:normAutofit/>
          </a:bodyPr>
          <a:lstStyle>
            <a:lvl1pPr>
              <a:lnSpc>
                <a:spcPts val="4400"/>
              </a:lnSpc>
              <a:defRPr sz="3200" b="1" i="0">
                <a:solidFill>
                  <a:srgbClr val="7AB929"/>
                </a:solidFill>
                <a:latin typeface="Avenir Next LT Pro Demi" panose="020B0504020202020204" pitchFamily="34" charset="77"/>
              </a:defRPr>
            </a:lvl1pPr>
          </a:lstStyle>
          <a:p>
            <a:pPr lvl="0"/>
            <a:r>
              <a:rPr lang="fr-FR" dirty="0"/>
              <a:t>The state of </a:t>
            </a:r>
            <a:r>
              <a:rPr lang="fr-FR" dirty="0" err="1"/>
              <a:t>environment</a:t>
            </a:r>
            <a:r>
              <a:rPr lang="fr-FR" dirty="0"/>
              <a:t> report</a:t>
            </a:r>
          </a:p>
        </p:txBody>
      </p:sp>
    </p:spTree>
    <p:extLst>
      <p:ext uri="{BB962C8B-B14F-4D97-AF65-F5344CB8AC3E}">
        <p14:creationId xmlns:p14="http://schemas.microsoft.com/office/powerpoint/2010/main" val="299585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Idée_Image_Dispo4">
    <p:bg>
      <p:bgPr>
        <a:solidFill>
          <a:srgbClr val="F4F4F4"/>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1209864" y="3235569"/>
            <a:ext cx="9772268" cy="1228411"/>
          </a:xfrm>
        </p:spPr>
        <p:txBody>
          <a:bodyPr anchor="ctr">
            <a:normAutofit/>
          </a:bodyPr>
          <a:lstStyle>
            <a:lvl1pPr algn="ctr">
              <a:lnSpc>
                <a:spcPts val="4400"/>
              </a:lnSpc>
              <a:defRPr sz="4400" b="1" i="0" cap="none" baseline="0">
                <a:solidFill>
                  <a:schemeClr val="tx1"/>
                </a:solidFill>
                <a:latin typeface="Avenir Next LT Pro Demi" panose="020B0504020202020204" pitchFamily="34" charset="77"/>
              </a:defRPr>
            </a:lvl1pPr>
          </a:lstStyle>
          <a:p>
            <a:r>
              <a:rPr lang="fr-FR"/>
              <a:t>Idée (image)</a:t>
            </a:r>
            <a:endParaRPr lang="fr-BE"/>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1209863" y="4642339"/>
            <a:ext cx="9772267" cy="1678074"/>
          </a:xfrm>
        </p:spPr>
        <p:txBody>
          <a:bodyPr anchor="t">
            <a:normAutofit/>
          </a:bodyPr>
          <a:lstStyle>
            <a:lvl1pPr marL="0" indent="0" algn="ctr">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définition – explication – sous-titre – source </a:t>
            </a:r>
          </a:p>
        </p:txBody>
      </p:sp>
      <p:sp>
        <p:nvSpPr>
          <p:cNvPr id="7" name="Espace réservé pour une image  4">
            <a:extLst>
              <a:ext uri="{FF2B5EF4-FFF2-40B4-BE49-F238E27FC236}">
                <a16:creationId xmlns:a16="http://schemas.microsoft.com/office/drawing/2014/main" id="{DE084183-85BA-489E-9785-0B0D44D86488}"/>
              </a:ext>
            </a:extLst>
          </p:cNvPr>
          <p:cNvSpPr>
            <a:spLocks noGrp="1"/>
          </p:cNvSpPr>
          <p:nvPr>
            <p:ph type="pic" sz="quarter" idx="19"/>
          </p:nvPr>
        </p:nvSpPr>
        <p:spPr>
          <a:xfrm>
            <a:off x="5015996" y="897210"/>
            <a:ext cx="2160000" cy="2160000"/>
          </a:xfrm>
          <a:prstGeom prst="ellipse">
            <a:avLst/>
          </a:prstGeom>
          <a:noFill/>
        </p:spPr>
        <p:txBody>
          <a:bodyPr/>
          <a:lstStyle/>
          <a:p>
            <a:endParaRPr lang="fr-BE"/>
          </a:p>
        </p:txBody>
      </p:sp>
      <p:sp>
        <p:nvSpPr>
          <p:cNvPr id="5" name="Espace réservé du numéro de diapositive 3">
            <a:extLst>
              <a:ext uri="{FF2B5EF4-FFF2-40B4-BE49-F238E27FC236}">
                <a16:creationId xmlns:a16="http://schemas.microsoft.com/office/drawing/2014/main" id="{76219E70-7F92-4E3C-BFA1-051DE1714340}"/>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412685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Idée_Logo">
    <p:bg>
      <p:bgPr>
        <a:solidFill>
          <a:srgbClr val="7AB929"/>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1209864" y="3235569"/>
            <a:ext cx="9772268" cy="1228411"/>
          </a:xfrm>
        </p:spPr>
        <p:txBody>
          <a:bodyPr anchor="ctr">
            <a:normAutofit/>
          </a:bodyPr>
          <a:lstStyle>
            <a:lvl1pPr algn="ctr">
              <a:lnSpc>
                <a:spcPts val="4400"/>
              </a:lnSpc>
              <a:defRPr sz="4400" b="1" i="0" cap="none" baseline="0">
                <a:solidFill>
                  <a:schemeClr val="bg1"/>
                </a:solidFill>
                <a:latin typeface="Avenir Next LT Pro Demi" panose="020B0504020202020204" pitchFamily="34" charset="77"/>
              </a:defRPr>
            </a:lvl1pPr>
          </a:lstStyle>
          <a:p>
            <a:r>
              <a:rPr lang="fr-FR"/>
              <a:t>Idée (icône)</a:t>
            </a:r>
            <a:endParaRPr lang="fr-BE"/>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1209863" y="4642339"/>
            <a:ext cx="9772267" cy="1678074"/>
          </a:xfrm>
        </p:spPr>
        <p:txBody>
          <a:bodyPr anchor="t">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définition – explication – sous-titre – source </a:t>
            </a:r>
          </a:p>
        </p:txBody>
      </p:sp>
      <p:sp>
        <p:nvSpPr>
          <p:cNvPr id="4" name="Ellipse 3">
            <a:extLst>
              <a:ext uri="{FF2B5EF4-FFF2-40B4-BE49-F238E27FC236}">
                <a16:creationId xmlns:a16="http://schemas.microsoft.com/office/drawing/2014/main" id="{E934280F-9BCF-4636-9F66-2995C3B7124C}"/>
              </a:ext>
            </a:extLst>
          </p:cNvPr>
          <p:cNvSpPr/>
          <p:nvPr userDrawn="1"/>
        </p:nvSpPr>
        <p:spPr>
          <a:xfrm>
            <a:off x="5196000" y="1257210"/>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3" name="Espace réservé de l'image en ligne 2">
            <a:extLst>
              <a:ext uri="{FF2B5EF4-FFF2-40B4-BE49-F238E27FC236}">
                <a16:creationId xmlns:a16="http://schemas.microsoft.com/office/drawing/2014/main" id="{9ABB37CD-2129-43EC-A8C3-983BCB77142B}"/>
              </a:ext>
            </a:extLst>
          </p:cNvPr>
          <p:cNvSpPr>
            <a:spLocks noGrp="1"/>
          </p:cNvSpPr>
          <p:nvPr>
            <p:ph type="clipArt" sz="quarter" idx="10"/>
          </p:nvPr>
        </p:nvSpPr>
        <p:spPr>
          <a:xfrm>
            <a:off x="5054596" y="1160260"/>
            <a:ext cx="2082800" cy="1993900"/>
          </a:xfrm>
          <a:ln>
            <a:noFill/>
          </a:ln>
        </p:spPr>
        <p:txBody>
          <a:bodyPr/>
          <a:lstStyle/>
          <a:p>
            <a:endParaRPr lang="fr-BE"/>
          </a:p>
        </p:txBody>
      </p:sp>
      <p:sp>
        <p:nvSpPr>
          <p:cNvPr id="7" name="Espace réservé du numéro de diapositive 3">
            <a:extLst>
              <a:ext uri="{FF2B5EF4-FFF2-40B4-BE49-F238E27FC236}">
                <a16:creationId xmlns:a16="http://schemas.microsoft.com/office/drawing/2014/main" id="{D2943FCD-878F-4898-8CE5-FE870CD72962}"/>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302571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Idées_Image">
    <p:spTree>
      <p:nvGrpSpPr>
        <p:cNvPr id="1" name=""/>
        <p:cNvGrpSpPr/>
        <p:nvPr/>
      </p:nvGrpSpPr>
      <p:grpSpPr>
        <a:xfrm>
          <a:off x="0" y="0"/>
          <a:ext cx="0" cy="0"/>
          <a:chOff x="0" y="0"/>
          <a:chExt cx="0" cy="0"/>
        </a:xfrm>
      </p:grpSpPr>
      <p:sp>
        <p:nvSpPr>
          <p:cNvPr id="7" name="Organigramme : Entrée manuelle 7">
            <a:extLst>
              <a:ext uri="{FF2B5EF4-FFF2-40B4-BE49-F238E27FC236}">
                <a16:creationId xmlns:a16="http://schemas.microsoft.com/office/drawing/2014/main" id="{0143D509-8ED6-49D3-A18E-1FD227488324}"/>
              </a:ext>
            </a:extLst>
          </p:cNvPr>
          <p:cNvSpPr/>
          <p:nvPr userDrawn="1"/>
        </p:nvSpPr>
        <p:spPr>
          <a:xfrm rot="10800000">
            <a:off x="0" y="-2"/>
            <a:ext cx="12238182" cy="42740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7" y="5397"/>
                </a:moveTo>
                <a:lnTo>
                  <a:pt x="10000" y="0"/>
                </a:lnTo>
                <a:lnTo>
                  <a:pt x="10000" y="10000"/>
                </a:lnTo>
                <a:lnTo>
                  <a:pt x="0" y="10000"/>
                </a:lnTo>
                <a:cubicBezTo>
                  <a:pt x="4" y="9830"/>
                  <a:pt x="3" y="5567"/>
                  <a:pt x="7" y="539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1128296" y="5141190"/>
            <a:ext cx="4524715" cy="1287971"/>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1" name="Espace réservé du texte 2">
            <a:extLst>
              <a:ext uri="{FF2B5EF4-FFF2-40B4-BE49-F238E27FC236}">
                <a16:creationId xmlns:a16="http://schemas.microsoft.com/office/drawing/2014/main" id="{E3E5205F-00CE-4CDD-979F-34E53F1B14F9}"/>
              </a:ext>
            </a:extLst>
          </p:cNvPr>
          <p:cNvSpPr>
            <a:spLocks noGrp="1"/>
          </p:cNvSpPr>
          <p:nvPr>
            <p:ph type="body" idx="11" hasCustomPrompt="1"/>
          </p:nvPr>
        </p:nvSpPr>
        <p:spPr>
          <a:xfrm>
            <a:off x="6538991" y="5141190"/>
            <a:ext cx="4524715" cy="1287970"/>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9" name="Espace réservé pour une image  8">
            <a:extLst>
              <a:ext uri="{FF2B5EF4-FFF2-40B4-BE49-F238E27FC236}">
                <a16:creationId xmlns:a16="http://schemas.microsoft.com/office/drawing/2014/main" id="{8AA4CD97-CB09-4C93-B7FB-1D8922C245C7}"/>
              </a:ext>
            </a:extLst>
          </p:cNvPr>
          <p:cNvSpPr>
            <a:spLocks noGrp="1"/>
          </p:cNvSpPr>
          <p:nvPr>
            <p:ph type="pic" sz="quarter" idx="13"/>
          </p:nvPr>
        </p:nvSpPr>
        <p:spPr>
          <a:xfrm>
            <a:off x="1950654" y="1989000"/>
            <a:ext cx="2880000" cy="2880000"/>
          </a:xfrm>
          <a:prstGeom prst="ellipse">
            <a:avLst/>
          </a:prstGeom>
        </p:spPr>
        <p:txBody>
          <a:bodyPr/>
          <a:lstStyle/>
          <a:p>
            <a:endParaRPr lang="fr-BE"/>
          </a:p>
        </p:txBody>
      </p:sp>
      <p:sp>
        <p:nvSpPr>
          <p:cNvPr id="19" name="Espace réservé pour une image  8">
            <a:extLst>
              <a:ext uri="{FF2B5EF4-FFF2-40B4-BE49-F238E27FC236}">
                <a16:creationId xmlns:a16="http://schemas.microsoft.com/office/drawing/2014/main" id="{97DE8E52-C236-47EF-9432-EB82E79EB3B0}"/>
              </a:ext>
            </a:extLst>
          </p:cNvPr>
          <p:cNvSpPr>
            <a:spLocks noGrp="1"/>
          </p:cNvSpPr>
          <p:nvPr>
            <p:ph type="pic" sz="quarter" idx="14"/>
          </p:nvPr>
        </p:nvSpPr>
        <p:spPr>
          <a:xfrm>
            <a:off x="7361346" y="1989000"/>
            <a:ext cx="2880000" cy="2880000"/>
          </a:xfrm>
          <a:prstGeom prst="ellipse">
            <a:avLst/>
          </a:prstGeom>
        </p:spPr>
        <p:txBody>
          <a:bodyPr/>
          <a:lstStyle/>
          <a:p>
            <a:endParaRPr lang="fr-BE"/>
          </a:p>
        </p:txBody>
      </p:sp>
      <p:sp>
        <p:nvSpPr>
          <p:cNvPr id="13" name="Titre 1">
            <a:extLst>
              <a:ext uri="{FF2B5EF4-FFF2-40B4-BE49-F238E27FC236}">
                <a16:creationId xmlns:a16="http://schemas.microsoft.com/office/drawing/2014/main" id="{4D81B6A2-EDFA-4D85-823C-0ACE03CF1AC7}"/>
              </a:ext>
            </a:extLst>
          </p:cNvPr>
          <p:cNvSpPr>
            <a:spLocks noGrp="1"/>
          </p:cNvSpPr>
          <p:nvPr>
            <p:ph type="title" hasCustomPrompt="1"/>
          </p:nvPr>
        </p:nvSpPr>
        <p:spPr>
          <a:xfrm>
            <a:off x="961808" y="356013"/>
            <a:ext cx="9382405" cy="997928"/>
          </a:xfrm>
        </p:spPr>
        <p:txBody>
          <a:bodyPr anchor="ctr">
            <a:normAutofit/>
          </a:bodyPr>
          <a:lstStyle>
            <a:lvl1pPr algn="ctr">
              <a:lnSpc>
                <a:spcPts val="4400"/>
              </a:lnSpc>
              <a:defRPr sz="4400" b="1" i="0">
                <a:solidFill>
                  <a:schemeClr val="tx1"/>
                </a:solidFill>
                <a:latin typeface="Avenir Next LT Pro Demi" panose="020B0504020202020204" pitchFamily="34" charset="77"/>
              </a:defRPr>
            </a:lvl1pPr>
          </a:lstStyle>
          <a:p>
            <a:r>
              <a:rPr lang="fr-FR"/>
              <a:t>Titre du slide – 2 idées (images)</a:t>
            </a:r>
            <a:endParaRPr lang="fr-BE"/>
          </a:p>
        </p:txBody>
      </p:sp>
      <p:sp>
        <p:nvSpPr>
          <p:cNvPr id="8" name="Espace réservé du numéro de diapositive 3">
            <a:extLst>
              <a:ext uri="{FF2B5EF4-FFF2-40B4-BE49-F238E27FC236}">
                <a16:creationId xmlns:a16="http://schemas.microsoft.com/office/drawing/2014/main" id="{0484043D-3743-4C34-B366-6714C1E315FD}"/>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67651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Idées_Logo">
    <p:spTree>
      <p:nvGrpSpPr>
        <p:cNvPr id="1" name=""/>
        <p:cNvGrpSpPr/>
        <p:nvPr/>
      </p:nvGrpSpPr>
      <p:grpSpPr>
        <a:xfrm>
          <a:off x="0" y="0"/>
          <a:ext cx="0" cy="0"/>
          <a:chOff x="0" y="0"/>
          <a:chExt cx="0" cy="0"/>
        </a:xfrm>
      </p:grpSpPr>
      <p:sp>
        <p:nvSpPr>
          <p:cNvPr id="7" name="Organigramme : Entrée manuelle 7">
            <a:extLst>
              <a:ext uri="{FF2B5EF4-FFF2-40B4-BE49-F238E27FC236}">
                <a16:creationId xmlns:a16="http://schemas.microsoft.com/office/drawing/2014/main" id="{0143D509-8ED6-49D3-A18E-1FD227488324}"/>
              </a:ext>
            </a:extLst>
          </p:cNvPr>
          <p:cNvSpPr/>
          <p:nvPr userDrawn="1"/>
        </p:nvSpPr>
        <p:spPr>
          <a:xfrm rot="10800000">
            <a:off x="0" y="-2"/>
            <a:ext cx="12192000" cy="42740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7" y="5397"/>
                </a:moveTo>
                <a:lnTo>
                  <a:pt x="10000" y="0"/>
                </a:lnTo>
                <a:lnTo>
                  <a:pt x="10000" y="10000"/>
                </a:lnTo>
                <a:lnTo>
                  <a:pt x="0" y="10000"/>
                </a:lnTo>
                <a:cubicBezTo>
                  <a:pt x="4" y="9830"/>
                  <a:pt x="3" y="5567"/>
                  <a:pt x="7" y="539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1128296" y="5141190"/>
            <a:ext cx="4524715" cy="1287971"/>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1" name="Espace réservé du texte 2">
            <a:extLst>
              <a:ext uri="{FF2B5EF4-FFF2-40B4-BE49-F238E27FC236}">
                <a16:creationId xmlns:a16="http://schemas.microsoft.com/office/drawing/2014/main" id="{E3E5205F-00CE-4CDD-979F-34E53F1B14F9}"/>
              </a:ext>
            </a:extLst>
          </p:cNvPr>
          <p:cNvSpPr>
            <a:spLocks noGrp="1"/>
          </p:cNvSpPr>
          <p:nvPr>
            <p:ph type="body" idx="11" hasCustomPrompt="1"/>
          </p:nvPr>
        </p:nvSpPr>
        <p:spPr>
          <a:xfrm>
            <a:off x="6538991" y="5141190"/>
            <a:ext cx="4524715" cy="1287970"/>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2" name="Ellipse 1">
            <a:extLst>
              <a:ext uri="{FF2B5EF4-FFF2-40B4-BE49-F238E27FC236}">
                <a16:creationId xmlns:a16="http://schemas.microsoft.com/office/drawing/2014/main" id="{37DCB05A-01F3-44A9-8483-D34F1B1A52BB}"/>
              </a:ext>
            </a:extLst>
          </p:cNvPr>
          <p:cNvSpPr/>
          <p:nvPr userDrawn="1"/>
        </p:nvSpPr>
        <p:spPr>
          <a:xfrm>
            <a:off x="7361350" y="1989000"/>
            <a:ext cx="2880000" cy="288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llipse 11">
            <a:extLst>
              <a:ext uri="{FF2B5EF4-FFF2-40B4-BE49-F238E27FC236}">
                <a16:creationId xmlns:a16="http://schemas.microsoft.com/office/drawing/2014/main" id="{3E8E0978-97A8-43E1-988D-963341DA5286}"/>
              </a:ext>
            </a:extLst>
          </p:cNvPr>
          <p:cNvSpPr/>
          <p:nvPr userDrawn="1"/>
        </p:nvSpPr>
        <p:spPr>
          <a:xfrm>
            <a:off x="1950651" y="1989000"/>
            <a:ext cx="2880000" cy="288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itre 1">
            <a:extLst>
              <a:ext uri="{FF2B5EF4-FFF2-40B4-BE49-F238E27FC236}">
                <a16:creationId xmlns:a16="http://schemas.microsoft.com/office/drawing/2014/main" id="{0D270A2F-3A40-4CC5-9926-6263454C2589}"/>
              </a:ext>
            </a:extLst>
          </p:cNvPr>
          <p:cNvSpPr>
            <a:spLocks noGrp="1"/>
          </p:cNvSpPr>
          <p:nvPr>
            <p:ph type="title" hasCustomPrompt="1"/>
          </p:nvPr>
        </p:nvSpPr>
        <p:spPr>
          <a:xfrm>
            <a:off x="961808" y="356013"/>
            <a:ext cx="9382405" cy="997928"/>
          </a:xfrm>
        </p:spPr>
        <p:txBody>
          <a:bodyPr anchor="ctr">
            <a:normAutofit/>
          </a:bodyPr>
          <a:lstStyle>
            <a:lvl1pPr algn="ctr">
              <a:lnSpc>
                <a:spcPts val="4400"/>
              </a:lnSpc>
              <a:defRPr sz="4400" b="1" i="0">
                <a:solidFill>
                  <a:schemeClr val="bg1"/>
                </a:solidFill>
                <a:latin typeface="Avenir Next LT Pro Demi" panose="020B0504020202020204" pitchFamily="34" charset="77"/>
              </a:defRPr>
            </a:lvl1pPr>
          </a:lstStyle>
          <a:p>
            <a:r>
              <a:rPr lang="fr-FR"/>
              <a:t>Titre du slide – 2 idées (icônes)</a:t>
            </a:r>
            <a:endParaRPr lang="fr-BE"/>
          </a:p>
        </p:txBody>
      </p:sp>
      <p:sp>
        <p:nvSpPr>
          <p:cNvPr id="5" name="Espace réservé de l'image en ligne 4">
            <a:extLst>
              <a:ext uri="{FF2B5EF4-FFF2-40B4-BE49-F238E27FC236}">
                <a16:creationId xmlns:a16="http://schemas.microsoft.com/office/drawing/2014/main" id="{668D88B3-B63E-474A-BD2A-97362F5832D5}"/>
              </a:ext>
            </a:extLst>
          </p:cNvPr>
          <p:cNvSpPr>
            <a:spLocks noGrp="1"/>
          </p:cNvSpPr>
          <p:nvPr>
            <p:ph type="clipArt" sz="quarter" idx="12"/>
          </p:nvPr>
        </p:nvSpPr>
        <p:spPr>
          <a:xfrm>
            <a:off x="1950650" y="1989000"/>
            <a:ext cx="2880001" cy="2880000"/>
          </a:xfrm>
        </p:spPr>
        <p:txBody>
          <a:bodyPr/>
          <a:lstStyle/>
          <a:p>
            <a:endParaRPr lang="fr-BE"/>
          </a:p>
        </p:txBody>
      </p:sp>
      <p:sp>
        <p:nvSpPr>
          <p:cNvPr id="10" name="Espace réservé de l'image en ligne 4">
            <a:extLst>
              <a:ext uri="{FF2B5EF4-FFF2-40B4-BE49-F238E27FC236}">
                <a16:creationId xmlns:a16="http://schemas.microsoft.com/office/drawing/2014/main" id="{EFD2B01F-A257-4E7E-81C7-DD11AF525952}"/>
              </a:ext>
            </a:extLst>
          </p:cNvPr>
          <p:cNvSpPr>
            <a:spLocks noGrp="1"/>
          </p:cNvSpPr>
          <p:nvPr>
            <p:ph type="clipArt" sz="quarter" idx="13"/>
          </p:nvPr>
        </p:nvSpPr>
        <p:spPr>
          <a:xfrm>
            <a:off x="7361349" y="1989000"/>
            <a:ext cx="2879999" cy="2880000"/>
          </a:xfrm>
        </p:spPr>
        <p:txBody>
          <a:bodyPr/>
          <a:lstStyle/>
          <a:p>
            <a:endParaRPr lang="fr-BE"/>
          </a:p>
        </p:txBody>
      </p:sp>
      <p:sp>
        <p:nvSpPr>
          <p:cNvPr id="13" name="Espace réservé du numéro de diapositive 3">
            <a:extLst>
              <a:ext uri="{FF2B5EF4-FFF2-40B4-BE49-F238E27FC236}">
                <a16:creationId xmlns:a16="http://schemas.microsoft.com/office/drawing/2014/main" id="{FC4C3E97-DCC6-4E7E-BE8F-73567303BC8C}"/>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511190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Idées_Logo">
    <p:spTree>
      <p:nvGrpSpPr>
        <p:cNvPr id="1" name=""/>
        <p:cNvGrpSpPr/>
        <p:nvPr/>
      </p:nvGrpSpPr>
      <p:grpSpPr>
        <a:xfrm>
          <a:off x="0" y="0"/>
          <a:ext cx="0" cy="0"/>
          <a:chOff x="0" y="0"/>
          <a:chExt cx="0" cy="0"/>
        </a:xfrm>
      </p:grpSpPr>
      <p:sp>
        <p:nvSpPr>
          <p:cNvPr id="7" name="Organigramme : Entrée manuelle 7">
            <a:extLst>
              <a:ext uri="{FF2B5EF4-FFF2-40B4-BE49-F238E27FC236}">
                <a16:creationId xmlns:a16="http://schemas.microsoft.com/office/drawing/2014/main" id="{0143D509-8ED6-49D3-A18E-1FD227488324}"/>
              </a:ext>
            </a:extLst>
          </p:cNvPr>
          <p:cNvSpPr/>
          <p:nvPr userDrawn="1"/>
        </p:nvSpPr>
        <p:spPr>
          <a:xfrm rot="10800000">
            <a:off x="-1" y="0"/>
            <a:ext cx="12192000" cy="42740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7" y="5397"/>
                </a:moveTo>
                <a:lnTo>
                  <a:pt x="10000" y="0"/>
                </a:lnTo>
                <a:lnTo>
                  <a:pt x="10000" y="10000"/>
                </a:lnTo>
                <a:lnTo>
                  <a:pt x="0" y="10000"/>
                </a:lnTo>
                <a:cubicBezTo>
                  <a:pt x="4" y="9830"/>
                  <a:pt x="3" y="5567"/>
                  <a:pt x="7" y="5397"/>
                </a:cubicBezTo>
                <a:close/>
              </a:path>
            </a:pathLst>
          </a:custGeom>
          <a:solidFill>
            <a:srgbClr val="7AB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2" name="Titre 1">
            <a:extLst>
              <a:ext uri="{FF2B5EF4-FFF2-40B4-BE49-F238E27FC236}">
                <a16:creationId xmlns:a16="http://schemas.microsoft.com/office/drawing/2014/main" id="{C576CA39-D65C-4EF6-8FB8-306D7FE81B27}"/>
              </a:ext>
            </a:extLst>
          </p:cNvPr>
          <p:cNvSpPr>
            <a:spLocks noGrp="1"/>
          </p:cNvSpPr>
          <p:nvPr>
            <p:ph type="title" hasCustomPrompt="1"/>
          </p:nvPr>
        </p:nvSpPr>
        <p:spPr>
          <a:xfrm>
            <a:off x="1355541" y="597805"/>
            <a:ext cx="9481512" cy="970515"/>
          </a:xfrm>
        </p:spPr>
        <p:txBody>
          <a:bodyPr anchor="t">
            <a:normAutofit/>
          </a:bodyPr>
          <a:lstStyle>
            <a:lvl1pPr algn="ctr">
              <a:lnSpc>
                <a:spcPts val="4400"/>
              </a:lnSpc>
              <a:defRPr sz="4400" b="0" i="0">
                <a:solidFill>
                  <a:schemeClr val="bg1"/>
                </a:solidFill>
                <a:latin typeface="Avenir Next LT Pro Demi" panose="020B0504020202020204" pitchFamily="34" charset="77"/>
              </a:defRPr>
            </a:lvl1pPr>
          </a:lstStyle>
          <a:p>
            <a:r>
              <a:rPr lang="fr-FR"/>
              <a:t>Titre du slide – 3 idées (icônes)</a:t>
            </a:r>
            <a:endParaRPr lang="fr-BE"/>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855400" y="4854509"/>
            <a:ext cx="3160281" cy="1405686"/>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0" name="Ellipse 9">
            <a:extLst>
              <a:ext uri="{FF2B5EF4-FFF2-40B4-BE49-F238E27FC236}">
                <a16:creationId xmlns:a16="http://schemas.microsoft.com/office/drawing/2014/main" id="{E4E998A1-7DA6-473F-BE4E-214C3979DA2D}"/>
              </a:ext>
            </a:extLst>
          </p:cNvPr>
          <p:cNvSpPr/>
          <p:nvPr userDrawn="1"/>
        </p:nvSpPr>
        <p:spPr>
          <a:xfrm>
            <a:off x="1355541" y="234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Espace réservé du texte 2">
            <a:extLst>
              <a:ext uri="{FF2B5EF4-FFF2-40B4-BE49-F238E27FC236}">
                <a16:creationId xmlns:a16="http://schemas.microsoft.com/office/drawing/2014/main" id="{E3E5205F-00CE-4CDD-979F-34E53F1B14F9}"/>
              </a:ext>
            </a:extLst>
          </p:cNvPr>
          <p:cNvSpPr>
            <a:spLocks noGrp="1"/>
          </p:cNvSpPr>
          <p:nvPr>
            <p:ph type="body" idx="11" hasCustomPrompt="1"/>
          </p:nvPr>
        </p:nvSpPr>
        <p:spPr>
          <a:xfrm>
            <a:off x="4515859" y="4854508"/>
            <a:ext cx="3160281" cy="1388337"/>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13" name="Espace réservé du texte 2">
            <a:extLst>
              <a:ext uri="{FF2B5EF4-FFF2-40B4-BE49-F238E27FC236}">
                <a16:creationId xmlns:a16="http://schemas.microsoft.com/office/drawing/2014/main" id="{DA4A8CD0-FC1D-4F6A-BE0F-883BDD1401E7}"/>
              </a:ext>
            </a:extLst>
          </p:cNvPr>
          <p:cNvSpPr>
            <a:spLocks noGrp="1"/>
          </p:cNvSpPr>
          <p:nvPr>
            <p:ph type="body" idx="13" hasCustomPrompt="1"/>
          </p:nvPr>
        </p:nvSpPr>
        <p:spPr>
          <a:xfrm>
            <a:off x="8176319" y="4871857"/>
            <a:ext cx="3160281" cy="1388338"/>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15" name="Ellipse 14">
            <a:extLst>
              <a:ext uri="{FF2B5EF4-FFF2-40B4-BE49-F238E27FC236}">
                <a16:creationId xmlns:a16="http://schemas.microsoft.com/office/drawing/2014/main" id="{9384A822-E86F-4FA3-ABE7-E482B27450A1}"/>
              </a:ext>
            </a:extLst>
          </p:cNvPr>
          <p:cNvSpPr/>
          <p:nvPr userDrawn="1"/>
        </p:nvSpPr>
        <p:spPr>
          <a:xfrm>
            <a:off x="5016000" y="2345591"/>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Ellipse 15">
            <a:extLst>
              <a:ext uri="{FF2B5EF4-FFF2-40B4-BE49-F238E27FC236}">
                <a16:creationId xmlns:a16="http://schemas.microsoft.com/office/drawing/2014/main" id="{4AE1E6C1-C59F-4A52-BBB9-77D255A615D8}"/>
              </a:ext>
            </a:extLst>
          </p:cNvPr>
          <p:cNvSpPr/>
          <p:nvPr userDrawn="1"/>
        </p:nvSpPr>
        <p:spPr>
          <a:xfrm>
            <a:off x="8676459" y="2345591"/>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space réservé de l'image en ligne 4">
            <a:extLst>
              <a:ext uri="{FF2B5EF4-FFF2-40B4-BE49-F238E27FC236}">
                <a16:creationId xmlns:a16="http://schemas.microsoft.com/office/drawing/2014/main" id="{3B4AA4FC-8D31-4EC1-9A44-41F3F56F2F35}"/>
              </a:ext>
            </a:extLst>
          </p:cNvPr>
          <p:cNvSpPr>
            <a:spLocks noGrp="1"/>
          </p:cNvSpPr>
          <p:nvPr>
            <p:ph type="clipArt" sz="quarter" idx="12"/>
          </p:nvPr>
        </p:nvSpPr>
        <p:spPr>
          <a:xfrm>
            <a:off x="1355540" y="2345591"/>
            <a:ext cx="2160000" cy="2160000"/>
          </a:xfrm>
        </p:spPr>
        <p:txBody>
          <a:bodyPr/>
          <a:lstStyle/>
          <a:p>
            <a:endParaRPr lang="fr-BE"/>
          </a:p>
        </p:txBody>
      </p:sp>
      <p:sp>
        <p:nvSpPr>
          <p:cNvPr id="14" name="Espace réservé de l'image en ligne 4">
            <a:extLst>
              <a:ext uri="{FF2B5EF4-FFF2-40B4-BE49-F238E27FC236}">
                <a16:creationId xmlns:a16="http://schemas.microsoft.com/office/drawing/2014/main" id="{3F72DA78-43D3-4D62-9779-BF47AED63E6F}"/>
              </a:ext>
            </a:extLst>
          </p:cNvPr>
          <p:cNvSpPr>
            <a:spLocks noGrp="1"/>
          </p:cNvSpPr>
          <p:nvPr>
            <p:ph type="clipArt" sz="quarter" idx="14"/>
          </p:nvPr>
        </p:nvSpPr>
        <p:spPr>
          <a:xfrm>
            <a:off x="5016000" y="2345591"/>
            <a:ext cx="2160000" cy="2160000"/>
          </a:xfrm>
        </p:spPr>
        <p:txBody>
          <a:bodyPr/>
          <a:lstStyle/>
          <a:p>
            <a:endParaRPr lang="fr-BE"/>
          </a:p>
        </p:txBody>
      </p:sp>
      <p:sp>
        <p:nvSpPr>
          <p:cNvPr id="17" name="Espace réservé de l'image en ligne 4">
            <a:extLst>
              <a:ext uri="{FF2B5EF4-FFF2-40B4-BE49-F238E27FC236}">
                <a16:creationId xmlns:a16="http://schemas.microsoft.com/office/drawing/2014/main" id="{773620E6-8F95-4F0C-9D14-6D34A2A7CDDA}"/>
              </a:ext>
            </a:extLst>
          </p:cNvPr>
          <p:cNvSpPr>
            <a:spLocks noGrp="1"/>
          </p:cNvSpPr>
          <p:nvPr>
            <p:ph type="clipArt" sz="quarter" idx="15"/>
          </p:nvPr>
        </p:nvSpPr>
        <p:spPr>
          <a:xfrm>
            <a:off x="8676459" y="2345591"/>
            <a:ext cx="2160000" cy="2160000"/>
          </a:xfrm>
        </p:spPr>
        <p:txBody>
          <a:bodyPr/>
          <a:lstStyle/>
          <a:p>
            <a:endParaRPr lang="fr-BE"/>
          </a:p>
        </p:txBody>
      </p:sp>
      <p:sp>
        <p:nvSpPr>
          <p:cNvPr id="18" name="Espace réservé du numéro de diapositive 3">
            <a:extLst>
              <a:ext uri="{FF2B5EF4-FFF2-40B4-BE49-F238E27FC236}">
                <a16:creationId xmlns:a16="http://schemas.microsoft.com/office/drawing/2014/main" id="{F78D9964-5761-4B64-B683-526DA75EDDE7}"/>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32829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Idées_Image">
    <p:spTree>
      <p:nvGrpSpPr>
        <p:cNvPr id="1" name=""/>
        <p:cNvGrpSpPr/>
        <p:nvPr/>
      </p:nvGrpSpPr>
      <p:grpSpPr>
        <a:xfrm>
          <a:off x="0" y="0"/>
          <a:ext cx="0" cy="0"/>
          <a:chOff x="0" y="0"/>
          <a:chExt cx="0" cy="0"/>
        </a:xfrm>
      </p:grpSpPr>
      <p:sp>
        <p:nvSpPr>
          <p:cNvPr id="7" name="Organigramme : Entrée manuelle 7">
            <a:extLst>
              <a:ext uri="{FF2B5EF4-FFF2-40B4-BE49-F238E27FC236}">
                <a16:creationId xmlns:a16="http://schemas.microsoft.com/office/drawing/2014/main" id="{0143D509-8ED6-49D3-A18E-1FD227488324}"/>
              </a:ext>
            </a:extLst>
          </p:cNvPr>
          <p:cNvSpPr/>
          <p:nvPr userDrawn="1"/>
        </p:nvSpPr>
        <p:spPr>
          <a:xfrm rot="10800000">
            <a:off x="-1" y="-1"/>
            <a:ext cx="12192000" cy="46121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7" y="5397"/>
                </a:moveTo>
                <a:lnTo>
                  <a:pt x="10000" y="0"/>
                </a:lnTo>
                <a:lnTo>
                  <a:pt x="10000" y="10000"/>
                </a:lnTo>
                <a:lnTo>
                  <a:pt x="0" y="10000"/>
                </a:lnTo>
                <a:cubicBezTo>
                  <a:pt x="4" y="9830"/>
                  <a:pt x="3" y="5567"/>
                  <a:pt x="7" y="539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2" name="Titre 1">
            <a:extLst>
              <a:ext uri="{FF2B5EF4-FFF2-40B4-BE49-F238E27FC236}">
                <a16:creationId xmlns:a16="http://schemas.microsoft.com/office/drawing/2014/main" id="{C576CA39-D65C-4EF6-8FB8-306D7FE81B27}"/>
              </a:ext>
            </a:extLst>
          </p:cNvPr>
          <p:cNvSpPr>
            <a:spLocks noGrp="1"/>
          </p:cNvSpPr>
          <p:nvPr>
            <p:ph type="title" hasCustomPrompt="1"/>
          </p:nvPr>
        </p:nvSpPr>
        <p:spPr>
          <a:xfrm>
            <a:off x="1355541" y="597805"/>
            <a:ext cx="9481512" cy="970515"/>
          </a:xfrm>
        </p:spPr>
        <p:txBody>
          <a:bodyPr anchor="t">
            <a:normAutofit/>
          </a:bodyPr>
          <a:lstStyle>
            <a:lvl1pPr algn="ctr">
              <a:lnSpc>
                <a:spcPts val="4400"/>
              </a:lnSpc>
              <a:defRPr sz="4400" b="0" i="0">
                <a:solidFill>
                  <a:schemeClr val="tx1"/>
                </a:solidFill>
                <a:latin typeface="Avenir Next LT Pro Demi" panose="020B0504020202020204" pitchFamily="34" charset="77"/>
              </a:defRPr>
            </a:lvl1pPr>
          </a:lstStyle>
          <a:p>
            <a:r>
              <a:rPr lang="fr-FR"/>
              <a:t>Titre du slide – 3 idées (images)</a:t>
            </a:r>
            <a:endParaRPr lang="fr-BE"/>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927861" y="4854509"/>
            <a:ext cx="3160281" cy="1405686"/>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1" name="Espace réservé du texte 2">
            <a:extLst>
              <a:ext uri="{FF2B5EF4-FFF2-40B4-BE49-F238E27FC236}">
                <a16:creationId xmlns:a16="http://schemas.microsoft.com/office/drawing/2014/main" id="{E3E5205F-00CE-4CDD-979F-34E53F1B14F9}"/>
              </a:ext>
            </a:extLst>
          </p:cNvPr>
          <p:cNvSpPr>
            <a:spLocks noGrp="1"/>
          </p:cNvSpPr>
          <p:nvPr>
            <p:ph type="body" idx="11" hasCustomPrompt="1"/>
          </p:nvPr>
        </p:nvSpPr>
        <p:spPr>
          <a:xfrm>
            <a:off x="4515859" y="4863183"/>
            <a:ext cx="3160281" cy="1388337"/>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13" name="Espace réservé du texte 2">
            <a:extLst>
              <a:ext uri="{FF2B5EF4-FFF2-40B4-BE49-F238E27FC236}">
                <a16:creationId xmlns:a16="http://schemas.microsoft.com/office/drawing/2014/main" id="{DA4A8CD0-FC1D-4F6A-BE0F-883BDD1401E7}"/>
              </a:ext>
            </a:extLst>
          </p:cNvPr>
          <p:cNvSpPr>
            <a:spLocks noGrp="1"/>
          </p:cNvSpPr>
          <p:nvPr>
            <p:ph type="body" idx="13" hasCustomPrompt="1"/>
          </p:nvPr>
        </p:nvSpPr>
        <p:spPr>
          <a:xfrm>
            <a:off x="8103858" y="4871857"/>
            <a:ext cx="3160281" cy="1388338"/>
          </a:xfrm>
        </p:spPr>
        <p:txBody>
          <a:bodyPr>
            <a:normAutofit/>
          </a:bodyPr>
          <a:lstStyle>
            <a:lvl1pPr marL="0" indent="0" algn="ctr">
              <a:buNone/>
              <a:defRPr sz="2800">
                <a:solidFill>
                  <a:schemeClr val="tx1"/>
                </a:solidFill>
                <a:latin typeface="Avenir Next L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5" name="Espace réservé pour une image  4">
            <a:extLst>
              <a:ext uri="{FF2B5EF4-FFF2-40B4-BE49-F238E27FC236}">
                <a16:creationId xmlns:a16="http://schemas.microsoft.com/office/drawing/2014/main" id="{4A0DFA8F-B5EA-44B2-B8A1-A3AF56A6228D}"/>
              </a:ext>
            </a:extLst>
          </p:cNvPr>
          <p:cNvSpPr>
            <a:spLocks noGrp="1"/>
          </p:cNvSpPr>
          <p:nvPr>
            <p:ph type="pic" sz="quarter" idx="14"/>
          </p:nvPr>
        </p:nvSpPr>
        <p:spPr>
          <a:xfrm>
            <a:off x="5015999" y="2349000"/>
            <a:ext cx="2160000" cy="2160000"/>
          </a:xfrm>
          <a:prstGeom prst="ellipse">
            <a:avLst/>
          </a:prstGeom>
        </p:spPr>
        <p:txBody>
          <a:bodyPr/>
          <a:lstStyle/>
          <a:p>
            <a:endParaRPr lang="fr-BE"/>
          </a:p>
        </p:txBody>
      </p:sp>
      <p:sp>
        <p:nvSpPr>
          <p:cNvPr id="12" name="Espace réservé pour une image  4">
            <a:extLst>
              <a:ext uri="{FF2B5EF4-FFF2-40B4-BE49-F238E27FC236}">
                <a16:creationId xmlns:a16="http://schemas.microsoft.com/office/drawing/2014/main" id="{711EE8FA-5C60-423E-84E9-DBDC6627F26D}"/>
              </a:ext>
            </a:extLst>
          </p:cNvPr>
          <p:cNvSpPr>
            <a:spLocks noGrp="1"/>
          </p:cNvSpPr>
          <p:nvPr>
            <p:ph type="pic" sz="quarter" idx="15"/>
          </p:nvPr>
        </p:nvSpPr>
        <p:spPr>
          <a:xfrm>
            <a:off x="8603999" y="2349000"/>
            <a:ext cx="2160000" cy="2160000"/>
          </a:xfrm>
          <a:prstGeom prst="ellipse">
            <a:avLst/>
          </a:prstGeom>
        </p:spPr>
        <p:txBody>
          <a:bodyPr/>
          <a:lstStyle/>
          <a:p>
            <a:endParaRPr lang="fr-BE"/>
          </a:p>
        </p:txBody>
      </p:sp>
      <p:sp>
        <p:nvSpPr>
          <p:cNvPr id="14" name="Espace réservé pour une image  4">
            <a:extLst>
              <a:ext uri="{FF2B5EF4-FFF2-40B4-BE49-F238E27FC236}">
                <a16:creationId xmlns:a16="http://schemas.microsoft.com/office/drawing/2014/main" id="{E81A4A21-D060-4244-A3DC-7D19B554203A}"/>
              </a:ext>
            </a:extLst>
          </p:cNvPr>
          <p:cNvSpPr>
            <a:spLocks noGrp="1"/>
          </p:cNvSpPr>
          <p:nvPr>
            <p:ph type="pic" sz="quarter" idx="16"/>
          </p:nvPr>
        </p:nvSpPr>
        <p:spPr>
          <a:xfrm>
            <a:off x="1427999" y="2349000"/>
            <a:ext cx="2160000" cy="2160000"/>
          </a:xfrm>
          <a:prstGeom prst="ellipse">
            <a:avLst/>
          </a:prstGeom>
        </p:spPr>
        <p:txBody>
          <a:bodyPr/>
          <a:lstStyle/>
          <a:p>
            <a:endParaRPr lang="fr-BE"/>
          </a:p>
        </p:txBody>
      </p:sp>
      <p:sp>
        <p:nvSpPr>
          <p:cNvPr id="10" name="Espace réservé du numéro de diapositive 3">
            <a:extLst>
              <a:ext uri="{FF2B5EF4-FFF2-40B4-BE49-F238E27FC236}">
                <a16:creationId xmlns:a16="http://schemas.microsoft.com/office/drawing/2014/main" id="{FA8D54FB-E64C-4871-B28F-FB25420FD6D7}"/>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74114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Idées_Logo">
    <p:spTree>
      <p:nvGrpSpPr>
        <p:cNvPr id="1" name=""/>
        <p:cNvGrpSpPr/>
        <p:nvPr/>
      </p:nvGrpSpPr>
      <p:grpSpPr>
        <a:xfrm>
          <a:off x="0" y="0"/>
          <a:ext cx="0" cy="0"/>
          <a:chOff x="0" y="0"/>
          <a:chExt cx="0" cy="0"/>
        </a:xfrm>
      </p:grpSpPr>
      <p:sp>
        <p:nvSpPr>
          <p:cNvPr id="16" name="Organigramme : Entrée manuelle 7">
            <a:extLst>
              <a:ext uri="{FF2B5EF4-FFF2-40B4-BE49-F238E27FC236}">
                <a16:creationId xmlns:a16="http://schemas.microsoft.com/office/drawing/2014/main" id="{1C1966D3-A253-4DFB-832F-C161DD2B2F91}"/>
              </a:ext>
            </a:extLst>
          </p:cNvPr>
          <p:cNvSpPr/>
          <p:nvPr userDrawn="1"/>
        </p:nvSpPr>
        <p:spPr>
          <a:xfrm rot="10800000">
            <a:off x="0" y="-2"/>
            <a:ext cx="12238182" cy="36966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 name="connsiteX0" fmla="*/ 7 w 10000"/>
              <a:gd name="connsiteY0" fmla="*/ 4046 h 8649"/>
              <a:gd name="connsiteX1" fmla="*/ 10000 w 10000"/>
              <a:gd name="connsiteY1" fmla="*/ 0 h 8649"/>
              <a:gd name="connsiteX2" fmla="*/ 10000 w 10000"/>
              <a:gd name="connsiteY2" fmla="*/ 8649 h 8649"/>
              <a:gd name="connsiteX3" fmla="*/ 0 w 10000"/>
              <a:gd name="connsiteY3" fmla="*/ 8649 h 8649"/>
              <a:gd name="connsiteX4" fmla="*/ 7 w 10000"/>
              <a:gd name="connsiteY4" fmla="*/ 4046 h 8649"/>
              <a:gd name="connsiteX0" fmla="*/ 46 w 10000"/>
              <a:gd name="connsiteY0" fmla="*/ 3116 h 10000"/>
              <a:gd name="connsiteX1" fmla="*/ 10000 w 10000"/>
              <a:gd name="connsiteY1" fmla="*/ 0 h 10000"/>
              <a:gd name="connsiteX2" fmla="*/ 10000 w 10000"/>
              <a:gd name="connsiteY2" fmla="*/ 10000 h 10000"/>
              <a:gd name="connsiteX3" fmla="*/ 0 w 10000"/>
              <a:gd name="connsiteY3" fmla="*/ 10000 h 10000"/>
              <a:gd name="connsiteX4" fmla="*/ 46 w 10000"/>
              <a:gd name="connsiteY4" fmla="*/ 31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6" y="3116"/>
                </a:moveTo>
                <a:lnTo>
                  <a:pt x="10000" y="0"/>
                </a:lnTo>
                <a:lnTo>
                  <a:pt x="10000" y="10000"/>
                </a:lnTo>
                <a:lnTo>
                  <a:pt x="0" y="10000"/>
                </a:lnTo>
                <a:cubicBezTo>
                  <a:pt x="4" y="9803"/>
                  <a:pt x="42" y="3313"/>
                  <a:pt x="46" y="3116"/>
                </a:cubicBezTo>
                <a:close/>
              </a:path>
            </a:pathLst>
          </a:custGeom>
          <a:solidFill>
            <a:srgbClr val="7AB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2" name="Titre 1">
            <a:extLst>
              <a:ext uri="{FF2B5EF4-FFF2-40B4-BE49-F238E27FC236}">
                <a16:creationId xmlns:a16="http://schemas.microsoft.com/office/drawing/2014/main" id="{C576CA39-D65C-4EF6-8FB8-306D7FE81B27}"/>
              </a:ext>
            </a:extLst>
          </p:cNvPr>
          <p:cNvSpPr>
            <a:spLocks noGrp="1"/>
          </p:cNvSpPr>
          <p:nvPr>
            <p:ph type="title" hasCustomPrompt="1"/>
          </p:nvPr>
        </p:nvSpPr>
        <p:spPr>
          <a:xfrm>
            <a:off x="619156" y="561524"/>
            <a:ext cx="10953393" cy="970515"/>
          </a:xfrm>
        </p:spPr>
        <p:txBody>
          <a:bodyPr anchor="t">
            <a:normAutofit/>
          </a:bodyPr>
          <a:lstStyle>
            <a:lvl1pPr algn="ctr">
              <a:lnSpc>
                <a:spcPts val="4400"/>
              </a:lnSpc>
              <a:defRPr sz="4400" b="1" i="0">
                <a:solidFill>
                  <a:schemeClr val="bg1"/>
                </a:solidFill>
                <a:latin typeface="Avenir Next LT Pro Demi" panose="020B0504020202020204" pitchFamily="34" charset="77"/>
              </a:defRPr>
            </a:lvl1pPr>
          </a:lstStyle>
          <a:p>
            <a:r>
              <a:rPr lang="fr-FR"/>
              <a:t>Titre du slide – 4 idées (icônes)</a:t>
            </a:r>
            <a:endParaRPr lang="fr-BE"/>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233988" y="4725666"/>
            <a:ext cx="2616388" cy="1570809"/>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8" name="Ellipse 7">
            <a:extLst>
              <a:ext uri="{FF2B5EF4-FFF2-40B4-BE49-F238E27FC236}">
                <a16:creationId xmlns:a16="http://schemas.microsoft.com/office/drawing/2014/main" id="{13A85755-EBCC-496C-89F5-3CD3A0791222}"/>
              </a:ext>
            </a:extLst>
          </p:cNvPr>
          <p:cNvSpPr/>
          <p:nvPr userDrawn="1"/>
        </p:nvSpPr>
        <p:spPr>
          <a:xfrm>
            <a:off x="9568252" y="234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Espace réservé du texte 2">
            <a:extLst>
              <a:ext uri="{FF2B5EF4-FFF2-40B4-BE49-F238E27FC236}">
                <a16:creationId xmlns:a16="http://schemas.microsoft.com/office/drawing/2014/main" id="{B48BF591-FA8E-4F44-B791-A4C0806A56E9}"/>
              </a:ext>
            </a:extLst>
          </p:cNvPr>
          <p:cNvSpPr>
            <a:spLocks noGrp="1"/>
          </p:cNvSpPr>
          <p:nvPr>
            <p:ph type="body" idx="11" hasCustomPrompt="1"/>
          </p:nvPr>
        </p:nvSpPr>
        <p:spPr>
          <a:xfrm>
            <a:off x="3269345" y="4725666"/>
            <a:ext cx="2616387" cy="1570808"/>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19" name="Espace réservé du texte 2">
            <a:extLst>
              <a:ext uri="{FF2B5EF4-FFF2-40B4-BE49-F238E27FC236}">
                <a16:creationId xmlns:a16="http://schemas.microsoft.com/office/drawing/2014/main" id="{11126F6E-8E29-49B3-8246-509559C1B820}"/>
              </a:ext>
            </a:extLst>
          </p:cNvPr>
          <p:cNvSpPr>
            <a:spLocks noGrp="1"/>
          </p:cNvSpPr>
          <p:nvPr>
            <p:ph type="body" idx="13" hasCustomPrompt="1"/>
          </p:nvPr>
        </p:nvSpPr>
        <p:spPr>
          <a:xfrm>
            <a:off x="6304703" y="4725666"/>
            <a:ext cx="2616386" cy="1570808"/>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D8FB2AEA-F09B-412E-9718-8EFD36492BA1}"/>
              </a:ext>
            </a:extLst>
          </p:cNvPr>
          <p:cNvSpPr>
            <a:spLocks noGrp="1"/>
          </p:cNvSpPr>
          <p:nvPr>
            <p:ph type="body" idx="15" hasCustomPrompt="1"/>
          </p:nvPr>
        </p:nvSpPr>
        <p:spPr>
          <a:xfrm>
            <a:off x="9341626" y="4725665"/>
            <a:ext cx="2616386" cy="1570807"/>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23" name="Ellipse 22">
            <a:extLst>
              <a:ext uri="{FF2B5EF4-FFF2-40B4-BE49-F238E27FC236}">
                <a16:creationId xmlns:a16="http://schemas.microsoft.com/office/drawing/2014/main" id="{DC09D803-6A2B-481A-A379-B90225CA8495}"/>
              </a:ext>
            </a:extLst>
          </p:cNvPr>
          <p:cNvSpPr/>
          <p:nvPr userDrawn="1"/>
        </p:nvSpPr>
        <p:spPr>
          <a:xfrm>
            <a:off x="6532896" y="234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Ellipse 23">
            <a:extLst>
              <a:ext uri="{FF2B5EF4-FFF2-40B4-BE49-F238E27FC236}">
                <a16:creationId xmlns:a16="http://schemas.microsoft.com/office/drawing/2014/main" id="{92014678-F651-4AD7-8EE1-3F6C5BFA4482}"/>
              </a:ext>
            </a:extLst>
          </p:cNvPr>
          <p:cNvSpPr/>
          <p:nvPr userDrawn="1"/>
        </p:nvSpPr>
        <p:spPr>
          <a:xfrm>
            <a:off x="462182" y="234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Ellipse 24">
            <a:extLst>
              <a:ext uri="{FF2B5EF4-FFF2-40B4-BE49-F238E27FC236}">
                <a16:creationId xmlns:a16="http://schemas.microsoft.com/office/drawing/2014/main" id="{4ECE9DAE-7E64-4372-9BB1-F5F3C0440A81}"/>
              </a:ext>
            </a:extLst>
          </p:cNvPr>
          <p:cNvSpPr/>
          <p:nvPr userDrawn="1"/>
        </p:nvSpPr>
        <p:spPr>
          <a:xfrm>
            <a:off x="3497539" y="2349000"/>
            <a:ext cx="2160000" cy="21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Espace réservé de l'image en ligne 4">
            <a:extLst>
              <a:ext uri="{FF2B5EF4-FFF2-40B4-BE49-F238E27FC236}">
                <a16:creationId xmlns:a16="http://schemas.microsoft.com/office/drawing/2014/main" id="{F2F23F1B-A836-44E9-9615-9F5202A346A9}"/>
              </a:ext>
            </a:extLst>
          </p:cNvPr>
          <p:cNvSpPr>
            <a:spLocks noGrp="1"/>
          </p:cNvSpPr>
          <p:nvPr>
            <p:ph type="clipArt" sz="quarter" idx="12"/>
          </p:nvPr>
        </p:nvSpPr>
        <p:spPr>
          <a:xfrm>
            <a:off x="462182" y="2315183"/>
            <a:ext cx="2160000" cy="2160000"/>
          </a:xfrm>
        </p:spPr>
        <p:txBody>
          <a:bodyPr/>
          <a:lstStyle/>
          <a:p>
            <a:endParaRPr lang="fr-BE"/>
          </a:p>
        </p:txBody>
      </p:sp>
      <p:sp>
        <p:nvSpPr>
          <p:cNvPr id="13" name="Espace réservé de l'image en ligne 4">
            <a:extLst>
              <a:ext uri="{FF2B5EF4-FFF2-40B4-BE49-F238E27FC236}">
                <a16:creationId xmlns:a16="http://schemas.microsoft.com/office/drawing/2014/main" id="{3D81C850-53B0-40C6-A74B-624EFDDBE59D}"/>
              </a:ext>
            </a:extLst>
          </p:cNvPr>
          <p:cNvSpPr>
            <a:spLocks noGrp="1"/>
          </p:cNvSpPr>
          <p:nvPr>
            <p:ph type="clipArt" sz="quarter" idx="16"/>
          </p:nvPr>
        </p:nvSpPr>
        <p:spPr>
          <a:xfrm>
            <a:off x="3497539" y="2349000"/>
            <a:ext cx="2160000" cy="2160000"/>
          </a:xfrm>
        </p:spPr>
        <p:txBody>
          <a:bodyPr/>
          <a:lstStyle/>
          <a:p>
            <a:endParaRPr lang="fr-BE"/>
          </a:p>
        </p:txBody>
      </p:sp>
      <p:sp>
        <p:nvSpPr>
          <p:cNvPr id="14" name="Espace réservé de l'image en ligne 4">
            <a:extLst>
              <a:ext uri="{FF2B5EF4-FFF2-40B4-BE49-F238E27FC236}">
                <a16:creationId xmlns:a16="http://schemas.microsoft.com/office/drawing/2014/main" id="{7F7C0AAC-7695-413C-B159-E29144B464D1}"/>
              </a:ext>
            </a:extLst>
          </p:cNvPr>
          <p:cNvSpPr>
            <a:spLocks noGrp="1"/>
          </p:cNvSpPr>
          <p:nvPr>
            <p:ph type="clipArt" sz="quarter" idx="17"/>
          </p:nvPr>
        </p:nvSpPr>
        <p:spPr>
          <a:xfrm>
            <a:off x="6543841" y="2315183"/>
            <a:ext cx="2160000" cy="2160000"/>
          </a:xfrm>
        </p:spPr>
        <p:txBody>
          <a:bodyPr/>
          <a:lstStyle/>
          <a:p>
            <a:endParaRPr lang="fr-BE"/>
          </a:p>
        </p:txBody>
      </p:sp>
      <p:sp>
        <p:nvSpPr>
          <p:cNvPr id="15" name="Espace réservé de l'image en ligne 4">
            <a:extLst>
              <a:ext uri="{FF2B5EF4-FFF2-40B4-BE49-F238E27FC236}">
                <a16:creationId xmlns:a16="http://schemas.microsoft.com/office/drawing/2014/main" id="{1160C09D-4FD7-4661-8475-316D08D044AC}"/>
              </a:ext>
            </a:extLst>
          </p:cNvPr>
          <p:cNvSpPr>
            <a:spLocks noGrp="1"/>
          </p:cNvSpPr>
          <p:nvPr>
            <p:ph type="clipArt" sz="quarter" idx="18"/>
          </p:nvPr>
        </p:nvSpPr>
        <p:spPr>
          <a:xfrm>
            <a:off x="9591361" y="2315183"/>
            <a:ext cx="2160000" cy="2160000"/>
          </a:xfrm>
        </p:spPr>
        <p:txBody>
          <a:bodyPr/>
          <a:lstStyle/>
          <a:p>
            <a:endParaRPr lang="fr-BE"/>
          </a:p>
        </p:txBody>
      </p:sp>
      <p:sp>
        <p:nvSpPr>
          <p:cNvPr id="18" name="Espace réservé du numéro de diapositive 3">
            <a:extLst>
              <a:ext uri="{FF2B5EF4-FFF2-40B4-BE49-F238E27FC236}">
                <a16:creationId xmlns:a16="http://schemas.microsoft.com/office/drawing/2014/main" id="{6A639416-66DC-42E8-B27B-85610CB529D9}"/>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730575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Idées_Image">
    <p:spTree>
      <p:nvGrpSpPr>
        <p:cNvPr id="1" name=""/>
        <p:cNvGrpSpPr/>
        <p:nvPr/>
      </p:nvGrpSpPr>
      <p:grpSpPr>
        <a:xfrm>
          <a:off x="0" y="0"/>
          <a:ext cx="0" cy="0"/>
          <a:chOff x="0" y="0"/>
          <a:chExt cx="0" cy="0"/>
        </a:xfrm>
      </p:grpSpPr>
      <p:sp>
        <p:nvSpPr>
          <p:cNvPr id="16" name="Organigramme : Entrée manuelle 7">
            <a:extLst>
              <a:ext uri="{FF2B5EF4-FFF2-40B4-BE49-F238E27FC236}">
                <a16:creationId xmlns:a16="http://schemas.microsoft.com/office/drawing/2014/main" id="{1C1966D3-A253-4DFB-832F-C161DD2B2F91}"/>
              </a:ext>
            </a:extLst>
          </p:cNvPr>
          <p:cNvSpPr/>
          <p:nvPr userDrawn="1"/>
        </p:nvSpPr>
        <p:spPr>
          <a:xfrm rot="10800000">
            <a:off x="0" y="-2"/>
            <a:ext cx="12238182" cy="36966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79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79 h 10000"/>
              <a:gd name="connsiteX0" fmla="*/ 13 w 10000"/>
              <a:gd name="connsiteY0" fmla="*/ 9490 h 10000"/>
              <a:gd name="connsiteX1" fmla="*/ 10000 w 10000"/>
              <a:gd name="connsiteY1" fmla="*/ 0 h 10000"/>
              <a:gd name="connsiteX2" fmla="*/ 10000 w 10000"/>
              <a:gd name="connsiteY2" fmla="*/ 10000 h 10000"/>
              <a:gd name="connsiteX3" fmla="*/ 0 w 10000"/>
              <a:gd name="connsiteY3" fmla="*/ 10000 h 10000"/>
              <a:gd name="connsiteX4" fmla="*/ 13 w 10000"/>
              <a:gd name="connsiteY4" fmla="*/ 9490 h 10000"/>
              <a:gd name="connsiteX0" fmla="*/ 1 w 10001"/>
              <a:gd name="connsiteY0" fmla="*/ 9501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9501 h 10000"/>
              <a:gd name="connsiteX0" fmla="*/ 1 w 10001"/>
              <a:gd name="connsiteY0" fmla="*/ 5355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355 h 10000"/>
              <a:gd name="connsiteX0" fmla="*/ 15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15 w 10000"/>
              <a:gd name="connsiteY4" fmla="*/ 5397 h 10000"/>
              <a:gd name="connsiteX0" fmla="*/ 7 w 10000"/>
              <a:gd name="connsiteY0" fmla="*/ 5397 h 10000"/>
              <a:gd name="connsiteX1" fmla="*/ 10000 w 10000"/>
              <a:gd name="connsiteY1" fmla="*/ 0 h 10000"/>
              <a:gd name="connsiteX2" fmla="*/ 10000 w 10000"/>
              <a:gd name="connsiteY2" fmla="*/ 10000 h 10000"/>
              <a:gd name="connsiteX3" fmla="*/ 0 w 10000"/>
              <a:gd name="connsiteY3" fmla="*/ 10000 h 10000"/>
              <a:gd name="connsiteX4" fmla="*/ 7 w 10000"/>
              <a:gd name="connsiteY4" fmla="*/ 5397 h 10000"/>
              <a:gd name="connsiteX0" fmla="*/ 7 w 10000"/>
              <a:gd name="connsiteY0" fmla="*/ 4046 h 8649"/>
              <a:gd name="connsiteX1" fmla="*/ 10000 w 10000"/>
              <a:gd name="connsiteY1" fmla="*/ 0 h 8649"/>
              <a:gd name="connsiteX2" fmla="*/ 10000 w 10000"/>
              <a:gd name="connsiteY2" fmla="*/ 8649 h 8649"/>
              <a:gd name="connsiteX3" fmla="*/ 0 w 10000"/>
              <a:gd name="connsiteY3" fmla="*/ 8649 h 8649"/>
              <a:gd name="connsiteX4" fmla="*/ 7 w 10000"/>
              <a:gd name="connsiteY4" fmla="*/ 4046 h 8649"/>
              <a:gd name="connsiteX0" fmla="*/ 46 w 10000"/>
              <a:gd name="connsiteY0" fmla="*/ 3116 h 10000"/>
              <a:gd name="connsiteX1" fmla="*/ 10000 w 10000"/>
              <a:gd name="connsiteY1" fmla="*/ 0 h 10000"/>
              <a:gd name="connsiteX2" fmla="*/ 10000 w 10000"/>
              <a:gd name="connsiteY2" fmla="*/ 10000 h 10000"/>
              <a:gd name="connsiteX3" fmla="*/ 0 w 10000"/>
              <a:gd name="connsiteY3" fmla="*/ 10000 h 10000"/>
              <a:gd name="connsiteX4" fmla="*/ 46 w 10000"/>
              <a:gd name="connsiteY4" fmla="*/ 31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6" y="3116"/>
                </a:moveTo>
                <a:lnTo>
                  <a:pt x="10000" y="0"/>
                </a:lnTo>
                <a:lnTo>
                  <a:pt x="10000" y="10000"/>
                </a:lnTo>
                <a:lnTo>
                  <a:pt x="0" y="10000"/>
                </a:lnTo>
                <a:cubicBezTo>
                  <a:pt x="4" y="9803"/>
                  <a:pt x="42" y="3313"/>
                  <a:pt x="46" y="3116"/>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2" name="Titre 1">
            <a:extLst>
              <a:ext uri="{FF2B5EF4-FFF2-40B4-BE49-F238E27FC236}">
                <a16:creationId xmlns:a16="http://schemas.microsoft.com/office/drawing/2014/main" id="{C576CA39-D65C-4EF6-8FB8-306D7FE81B27}"/>
              </a:ext>
            </a:extLst>
          </p:cNvPr>
          <p:cNvSpPr>
            <a:spLocks noGrp="1"/>
          </p:cNvSpPr>
          <p:nvPr>
            <p:ph type="title" hasCustomPrompt="1"/>
          </p:nvPr>
        </p:nvSpPr>
        <p:spPr>
          <a:xfrm>
            <a:off x="619156" y="561524"/>
            <a:ext cx="10953393" cy="970515"/>
          </a:xfrm>
        </p:spPr>
        <p:txBody>
          <a:bodyPr anchor="t">
            <a:normAutofit/>
          </a:bodyPr>
          <a:lstStyle>
            <a:lvl1pPr algn="ctr">
              <a:lnSpc>
                <a:spcPts val="4400"/>
              </a:lnSpc>
              <a:defRPr sz="4400" b="0" i="0">
                <a:solidFill>
                  <a:schemeClr val="tx1"/>
                </a:solidFill>
                <a:latin typeface="Avenir Next LT Pro Demi" panose="020B0504020202020204" pitchFamily="34" charset="77"/>
              </a:defRPr>
            </a:lvl1pPr>
          </a:lstStyle>
          <a:p>
            <a:r>
              <a:rPr lang="fr-FR"/>
              <a:t>Titre du slide – 4 idées (images)</a:t>
            </a:r>
            <a:endParaRPr lang="fr-BE"/>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233988" y="4725666"/>
            <a:ext cx="2616388" cy="1570809"/>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7" name="Espace réservé du texte 2">
            <a:extLst>
              <a:ext uri="{FF2B5EF4-FFF2-40B4-BE49-F238E27FC236}">
                <a16:creationId xmlns:a16="http://schemas.microsoft.com/office/drawing/2014/main" id="{B48BF591-FA8E-4F44-B791-A4C0806A56E9}"/>
              </a:ext>
            </a:extLst>
          </p:cNvPr>
          <p:cNvSpPr>
            <a:spLocks noGrp="1"/>
          </p:cNvSpPr>
          <p:nvPr>
            <p:ph type="body" idx="11" hasCustomPrompt="1"/>
          </p:nvPr>
        </p:nvSpPr>
        <p:spPr>
          <a:xfrm>
            <a:off x="3269345" y="4725666"/>
            <a:ext cx="2616387" cy="1570808"/>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19" name="Espace réservé du texte 2">
            <a:extLst>
              <a:ext uri="{FF2B5EF4-FFF2-40B4-BE49-F238E27FC236}">
                <a16:creationId xmlns:a16="http://schemas.microsoft.com/office/drawing/2014/main" id="{11126F6E-8E29-49B3-8246-509559C1B820}"/>
              </a:ext>
            </a:extLst>
          </p:cNvPr>
          <p:cNvSpPr>
            <a:spLocks noGrp="1"/>
          </p:cNvSpPr>
          <p:nvPr>
            <p:ph type="body" idx="13" hasCustomPrompt="1"/>
          </p:nvPr>
        </p:nvSpPr>
        <p:spPr>
          <a:xfrm>
            <a:off x="6304703" y="4725666"/>
            <a:ext cx="2616386" cy="1570808"/>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D8FB2AEA-F09B-412E-9718-8EFD36492BA1}"/>
              </a:ext>
            </a:extLst>
          </p:cNvPr>
          <p:cNvSpPr>
            <a:spLocks noGrp="1"/>
          </p:cNvSpPr>
          <p:nvPr>
            <p:ph type="body" idx="15" hasCustomPrompt="1"/>
          </p:nvPr>
        </p:nvSpPr>
        <p:spPr>
          <a:xfrm>
            <a:off x="9341626" y="4725665"/>
            <a:ext cx="2616386" cy="1570807"/>
          </a:xfrm>
        </p:spPr>
        <p:txBody>
          <a:bodyPr>
            <a:normAutofit/>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12" name="Espace réservé pour une image  4">
            <a:extLst>
              <a:ext uri="{FF2B5EF4-FFF2-40B4-BE49-F238E27FC236}">
                <a16:creationId xmlns:a16="http://schemas.microsoft.com/office/drawing/2014/main" id="{858821FB-12C3-480C-91B5-3EC9C7F8A3EC}"/>
              </a:ext>
            </a:extLst>
          </p:cNvPr>
          <p:cNvSpPr>
            <a:spLocks noGrp="1"/>
          </p:cNvSpPr>
          <p:nvPr>
            <p:ph type="pic" sz="quarter" idx="16"/>
          </p:nvPr>
        </p:nvSpPr>
        <p:spPr>
          <a:xfrm>
            <a:off x="462182" y="2349000"/>
            <a:ext cx="2160000" cy="2160000"/>
          </a:xfrm>
          <a:prstGeom prst="ellipse">
            <a:avLst/>
          </a:prstGeom>
        </p:spPr>
        <p:txBody>
          <a:bodyPr/>
          <a:lstStyle/>
          <a:p>
            <a:endParaRPr lang="fr-BE"/>
          </a:p>
        </p:txBody>
      </p:sp>
      <p:sp>
        <p:nvSpPr>
          <p:cNvPr id="13" name="Espace réservé pour une image  4">
            <a:extLst>
              <a:ext uri="{FF2B5EF4-FFF2-40B4-BE49-F238E27FC236}">
                <a16:creationId xmlns:a16="http://schemas.microsoft.com/office/drawing/2014/main" id="{AA0B1524-F68E-4042-A4E6-EC342452CCB8}"/>
              </a:ext>
            </a:extLst>
          </p:cNvPr>
          <p:cNvSpPr>
            <a:spLocks noGrp="1"/>
          </p:cNvSpPr>
          <p:nvPr>
            <p:ph type="pic" sz="quarter" idx="17"/>
          </p:nvPr>
        </p:nvSpPr>
        <p:spPr>
          <a:xfrm>
            <a:off x="3497538" y="2349000"/>
            <a:ext cx="2160000" cy="2160000"/>
          </a:xfrm>
          <a:prstGeom prst="ellipse">
            <a:avLst/>
          </a:prstGeom>
        </p:spPr>
        <p:txBody>
          <a:bodyPr/>
          <a:lstStyle/>
          <a:p>
            <a:endParaRPr lang="fr-BE"/>
          </a:p>
        </p:txBody>
      </p:sp>
      <p:sp>
        <p:nvSpPr>
          <p:cNvPr id="14" name="Espace réservé pour une image  4">
            <a:extLst>
              <a:ext uri="{FF2B5EF4-FFF2-40B4-BE49-F238E27FC236}">
                <a16:creationId xmlns:a16="http://schemas.microsoft.com/office/drawing/2014/main" id="{739781D2-6261-4DA6-8A65-4EDA45922BCA}"/>
              </a:ext>
            </a:extLst>
          </p:cNvPr>
          <p:cNvSpPr>
            <a:spLocks noGrp="1"/>
          </p:cNvSpPr>
          <p:nvPr>
            <p:ph type="pic" sz="quarter" idx="18"/>
          </p:nvPr>
        </p:nvSpPr>
        <p:spPr>
          <a:xfrm>
            <a:off x="6532896" y="2349000"/>
            <a:ext cx="2160000" cy="2160000"/>
          </a:xfrm>
          <a:prstGeom prst="ellipse">
            <a:avLst/>
          </a:prstGeom>
        </p:spPr>
        <p:txBody>
          <a:bodyPr/>
          <a:lstStyle/>
          <a:p>
            <a:endParaRPr lang="fr-BE"/>
          </a:p>
        </p:txBody>
      </p:sp>
      <p:sp>
        <p:nvSpPr>
          <p:cNvPr id="15" name="Espace réservé pour une image  4">
            <a:extLst>
              <a:ext uri="{FF2B5EF4-FFF2-40B4-BE49-F238E27FC236}">
                <a16:creationId xmlns:a16="http://schemas.microsoft.com/office/drawing/2014/main" id="{9D21D34C-9759-40F5-B2C2-AF903CE58E0A}"/>
              </a:ext>
            </a:extLst>
          </p:cNvPr>
          <p:cNvSpPr>
            <a:spLocks noGrp="1"/>
          </p:cNvSpPr>
          <p:nvPr>
            <p:ph type="pic" sz="quarter" idx="19"/>
          </p:nvPr>
        </p:nvSpPr>
        <p:spPr>
          <a:xfrm>
            <a:off x="9568254" y="2349000"/>
            <a:ext cx="2160000" cy="2160000"/>
          </a:xfrm>
          <a:prstGeom prst="ellipse">
            <a:avLst/>
          </a:prstGeom>
        </p:spPr>
        <p:txBody>
          <a:bodyPr/>
          <a:lstStyle/>
          <a:p>
            <a:endParaRPr lang="fr-BE"/>
          </a:p>
        </p:txBody>
      </p:sp>
      <p:sp>
        <p:nvSpPr>
          <p:cNvPr id="18" name="Espace réservé du numéro de diapositive 3">
            <a:extLst>
              <a:ext uri="{FF2B5EF4-FFF2-40B4-BE49-F238E27FC236}">
                <a16:creationId xmlns:a16="http://schemas.microsoft.com/office/drawing/2014/main" id="{1A7E2A7D-436C-4C10-9296-4FD1626FBE10}"/>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1458994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Idées_Logo">
    <p:bg>
      <p:bgPr>
        <a:solidFill>
          <a:srgbClr val="F4F4F4"/>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408141" y="1709683"/>
            <a:ext cx="3711683" cy="3438633"/>
          </a:xfrm>
        </p:spPr>
        <p:txBody>
          <a:bodyPr anchor="t">
            <a:normAutofit/>
          </a:bodyPr>
          <a:lstStyle>
            <a:lvl1pPr algn="l">
              <a:lnSpc>
                <a:spcPts val="4400"/>
              </a:lnSpc>
              <a:defRPr sz="4400" b="1" i="0">
                <a:solidFill>
                  <a:schemeClr val="tx1"/>
                </a:solidFill>
                <a:latin typeface="Avenir Next LT Pro Demi" panose="020B0504020202020204" pitchFamily="34" charset="77"/>
              </a:defRPr>
            </a:lvl1pPr>
          </a:lstStyle>
          <a:p>
            <a:r>
              <a:rPr lang="fr-FR"/>
              <a:t>Titre du slide – 5 idées (icônes)</a:t>
            </a:r>
            <a:endParaRPr lang="fr-BE"/>
          </a:p>
        </p:txBody>
      </p:sp>
      <p:sp>
        <p:nvSpPr>
          <p:cNvPr id="13" name="Ellipse 12">
            <a:extLst>
              <a:ext uri="{FF2B5EF4-FFF2-40B4-BE49-F238E27FC236}">
                <a16:creationId xmlns:a16="http://schemas.microsoft.com/office/drawing/2014/main" id="{0A99CE92-506B-4A5A-ACC9-DEB93BCAD6E8}"/>
              </a:ext>
            </a:extLst>
          </p:cNvPr>
          <p:cNvSpPr/>
          <p:nvPr userDrawn="1"/>
        </p:nvSpPr>
        <p:spPr>
          <a:xfrm>
            <a:off x="4786424" y="587073"/>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4" name="Ellipse 13">
            <a:extLst>
              <a:ext uri="{FF2B5EF4-FFF2-40B4-BE49-F238E27FC236}">
                <a16:creationId xmlns:a16="http://schemas.microsoft.com/office/drawing/2014/main" id="{BF111AEE-90A3-4433-B8DD-2308EBA9ABCC}"/>
              </a:ext>
            </a:extLst>
          </p:cNvPr>
          <p:cNvSpPr/>
          <p:nvPr userDrawn="1"/>
        </p:nvSpPr>
        <p:spPr>
          <a:xfrm>
            <a:off x="4786424" y="1783036"/>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5" name="Ellipse 14">
            <a:extLst>
              <a:ext uri="{FF2B5EF4-FFF2-40B4-BE49-F238E27FC236}">
                <a16:creationId xmlns:a16="http://schemas.microsoft.com/office/drawing/2014/main" id="{54927B4F-59E8-4B73-BCE1-C1F46FD082E3}"/>
              </a:ext>
            </a:extLst>
          </p:cNvPr>
          <p:cNvSpPr/>
          <p:nvPr userDrawn="1"/>
        </p:nvSpPr>
        <p:spPr>
          <a:xfrm>
            <a:off x="4786424" y="2978999"/>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Ellipse 15">
            <a:extLst>
              <a:ext uri="{FF2B5EF4-FFF2-40B4-BE49-F238E27FC236}">
                <a16:creationId xmlns:a16="http://schemas.microsoft.com/office/drawing/2014/main" id="{6C5E679B-B4F8-4F01-B87D-9175887908C4}"/>
              </a:ext>
            </a:extLst>
          </p:cNvPr>
          <p:cNvSpPr/>
          <p:nvPr userDrawn="1"/>
        </p:nvSpPr>
        <p:spPr>
          <a:xfrm>
            <a:off x="4786424" y="4174963"/>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Ellipse 16">
            <a:extLst>
              <a:ext uri="{FF2B5EF4-FFF2-40B4-BE49-F238E27FC236}">
                <a16:creationId xmlns:a16="http://schemas.microsoft.com/office/drawing/2014/main" id="{CFFAB3F8-8A04-49DA-B04A-30657B1A56CA}"/>
              </a:ext>
            </a:extLst>
          </p:cNvPr>
          <p:cNvSpPr/>
          <p:nvPr userDrawn="1"/>
        </p:nvSpPr>
        <p:spPr>
          <a:xfrm>
            <a:off x="4786424" y="5370927"/>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6150348" y="587073"/>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9" name="Espace réservé du texte 2">
            <a:extLst>
              <a:ext uri="{FF2B5EF4-FFF2-40B4-BE49-F238E27FC236}">
                <a16:creationId xmlns:a16="http://schemas.microsoft.com/office/drawing/2014/main" id="{7A5261F0-CD2F-48DD-933F-CD681296100E}"/>
              </a:ext>
            </a:extLst>
          </p:cNvPr>
          <p:cNvSpPr>
            <a:spLocks noGrp="1"/>
          </p:cNvSpPr>
          <p:nvPr>
            <p:ph type="body" idx="10" hasCustomPrompt="1"/>
          </p:nvPr>
        </p:nvSpPr>
        <p:spPr>
          <a:xfrm>
            <a:off x="6150348" y="1756032"/>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20" name="Espace réservé du texte 2">
            <a:extLst>
              <a:ext uri="{FF2B5EF4-FFF2-40B4-BE49-F238E27FC236}">
                <a16:creationId xmlns:a16="http://schemas.microsoft.com/office/drawing/2014/main" id="{C41C922B-2055-46ED-B30D-04080812533E}"/>
              </a:ext>
            </a:extLst>
          </p:cNvPr>
          <p:cNvSpPr>
            <a:spLocks noGrp="1"/>
          </p:cNvSpPr>
          <p:nvPr>
            <p:ph type="body" idx="11" hasCustomPrompt="1"/>
          </p:nvPr>
        </p:nvSpPr>
        <p:spPr>
          <a:xfrm>
            <a:off x="6150348" y="2955371"/>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82EAF468-7E68-4442-B145-9F25E6850A39}"/>
              </a:ext>
            </a:extLst>
          </p:cNvPr>
          <p:cNvSpPr>
            <a:spLocks noGrp="1"/>
          </p:cNvSpPr>
          <p:nvPr>
            <p:ph type="body" idx="12" hasCustomPrompt="1"/>
          </p:nvPr>
        </p:nvSpPr>
        <p:spPr>
          <a:xfrm>
            <a:off x="6150348" y="4144584"/>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22" name="Espace réservé du texte 2">
            <a:extLst>
              <a:ext uri="{FF2B5EF4-FFF2-40B4-BE49-F238E27FC236}">
                <a16:creationId xmlns:a16="http://schemas.microsoft.com/office/drawing/2014/main" id="{EE42FCF9-891B-4AC0-998C-EAFC1AD67DBB}"/>
              </a:ext>
            </a:extLst>
          </p:cNvPr>
          <p:cNvSpPr>
            <a:spLocks noGrp="1"/>
          </p:cNvSpPr>
          <p:nvPr>
            <p:ph type="body" idx="13" hasCustomPrompt="1"/>
          </p:nvPr>
        </p:nvSpPr>
        <p:spPr>
          <a:xfrm>
            <a:off x="6150348" y="5343923"/>
            <a:ext cx="5222268" cy="954007"/>
          </a:xfrm>
        </p:spPr>
        <p:txBody>
          <a:bodyPr anchor="ctr">
            <a:normAutofit/>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5</a:t>
            </a:r>
          </a:p>
        </p:txBody>
      </p:sp>
      <p:sp>
        <p:nvSpPr>
          <p:cNvPr id="23" name="Espace réservé de l'image en ligne 4">
            <a:extLst>
              <a:ext uri="{FF2B5EF4-FFF2-40B4-BE49-F238E27FC236}">
                <a16:creationId xmlns:a16="http://schemas.microsoft.com/office/drawing/2014/main" id="{AEE77D7F-DCF0-4ED0-9869-2DFBED10D763}"/>
              </a:ext>
            </a:extLst>
          </p:cNvPr>
          <p:cNvSpPr>
            <a:spLocks noGrp="1"/>
          </p:cNvSpPr>
          <p:nvPr>
            <p:ph type="clipArt" sz="quarter" idx="14"/>
          </p:nvPr>
        </p:nvSpPr>
        <p:spPr>
          <a:xfrm>
            <a:off x="4785261" y="587072"/>
            <a:ext cx="900000" cy="900000"/>
          </a:xfrm>
        </p:spPr>
        <p:txBody>
          <a:bodyPr/>
          <a:lstStyle/>
          <a:p>
            <a:endParaRPr lang="fr-BE"/>
          </a:p>
        </p:txBody>
      </p:sp>
      <p:sp>
        <p:nvSpPr>
          <p:cNvPr id="24" name="Espace réservé de l'image en ligne 4">
            <a:extLst>
              <a:ext uri="{FF2B5EF4-FFF2-40B4-BE49-F238E27FC236}">
                <a16:creationId xmlns:a16="http://schemas.microsoft.com/office/drawing/2014/main" id="{48291066-C336-41D4-BD3F-FEC90BE45954}"/>
              </a:ext>
            </a:extLst>
          </p:cNvPr>
          <p:cNvSpPr>
            <a:spLocks noGrp="1"/>
          </p:cNvSpPr>
          <p:nvPr>
            <p:ph type="clipArt" sz="quarter" idx="15"/>
          </p:nvPr>
        </p:nvSpPr>
        <p:spPr>
          <a:xfrm>
            <a:off x="4785261" y="1756032"/>
            <a:ext cx="900000" cy="900000"/>
          </a:xfrm>
        </p:spPr>
        <p:txBody>
          <a:bodyPr/>
          <a:lstStyle/>
          <a:p>
            <a:endParaRPr lang="fr-BE"/>
          </a:p>
        </p:txBody>
      </p:sp>
      <p:sp>
        <p:nvSpPr>
          <p:cNvPr id="25" name="Espace réservé de l'image en ligne 4">
            <a:extLst>
              <a:ext uri="{FF2B5EF4-FFF2-40B4-BE49-F238E27FC236}">
                <a16:creationId xmlns:a16="http://schemas.microsoft.com/office/drawing/2014/main" id="{4D9EBF5E-1E27-49BA-8A6D-5431BC72996A}"/>
              </a:ext>
            </a:extLst>
          </p:cNvPr>
          <p:cNvSpPr>
            <a:spLocks noGrp="1"/>
          </p:cNvSpPr>
          <p:nvPr>
            <p:ph type="clipArt" sz="quarter" idx="16"/>
          </p:nvPr>
        </p:nvSpPr>
        <p:spPr>
          <a:xfrm>
            <a:off x="4789569" y="3009378"/>
            <a:ext cx="900000" cy="900000"/>
          </a:xfrm>
        </p:spPr>
        <p:txBody>
          <a:bodyPr/>
          <a:lstStyle/>
          <a:p>
            <a:endParaRPr lang="fr-BE"/>
          </a:p>
        </p:txBody>
      </p:sp>
      <p:sp>
        <p:nvSpPr>
          <p:cNvPr id="26" name="Espace réservé de l'image en ligne 4">
            <a:extLst>
              <a:ext uri="{FF2B5EF4-FFF2-40B4-BE49-F238E27FC236}">
                <a16:creationId xmlns:a16="http://schemas.microsoft.com/office/drawing/2014/main" id="{7538C263-0E3C-4BA8-A228-E8EA34909F2A}"/>
              </a:ext>
            </a:extLst>
          </p:cNvPr>
          <p:cNvSpPr>
            <a:spLocks noGrp="1"/>
          </p:cNvSpPr>
          <p:nvPr>
            <p:ph type="clipArt" sz="quarter" idx="17"/>
          </p:nvPr>
        </p:nvSpPr>
        <p:spPr>
          <a:xfrm>
            <a:off x="4785261" y="4174963"/>
            <a:ext cx="900000" cy="900000"/>
          </a:xfrm>
        </p:spPr>
        <p:txBody>
          <a:bodyPr/>
          <a:lstStyle/>
          <a:p>
            <a:endParaRPr lang="fr-BE"/>
          </a:p>
        </p:txBody>
      </p:sp>
      <p:sp>
        <p:nvSpPr>
          <p:cNvPr id="27" name="Espace réservé de l'image en ligne 4">
            <a:extLst>
              <a:ext uri="{FF2B5EF4-FFF2-40B4-BE49-F238E27FC236}">
                <a16:creationId xmlns:a16="http://schemas.microsoft.com/office/drawing/2014/main" id="{65BBDBA9-135B-46CB-9375-2BA18A39F765}"/>
              </a:ext>
            </a:extLst>
          </p:cNvPr>
          <p:cNvSpPr>
            <a:spLocks noGrp="1"/>
          </p:cNvSpPr>
          <p:nvPr>
            <p:ph type="clipArt" sz="quarter" idx="18"/>
          </p:nvPr>
        </p:nvSpPr>
        <p:spPr>
          <a:xfrm>
            <a:off x="4785261" y="5340548"/>
            <a:ext cx="900000" cy="900000"/>
          </a:xfrm>
        </p:spPr>
        <p:txBody>
          <a:bodyPr/>
          <a:lstStyle/>
          <a:p>
            <a:endParaRPr lang="fr-BE"/>
          </a:p>
        </p:txBody>
      </p:sp>
      <p:sp>
        <p:nvSpPr>
          <p:cNvPr id="28" name="Espace réservé du numéro de diapositive 3">
            <a:extLst>
              <a:ext uri="{FF2B5EF4-FFF2-40B4-BE49-F238E27FC236}">
                <a16:creationId xmlns:a16="http://schemas.microsoft.com/office/drawing/2014/main" id="{EA89FF21-481E-4BA0-90C1-85B8E6CDB21E}"/>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232006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Idées_Logo">
    <p:bg>
      <p:bgPr>
        <a:solidFill>
          <a:srgbClr val="7AB929"/>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408141" y="1709683"/>
            <a:ext cx="2787235" cy="3438633"/>
          </a:xfrm>
        </p:spPr>
        <p:txBody>
          <a:bodyPr anchor="t">
            <a:normAutofit/>
          </a:bodyPr>
          <a:lstStyle>
            <a:lvl1pPr algn="l">
              <a:lnSpc>
                <a:spcPts val="4400"/>
              </a:lnSpc>
              <a:defRPr sz="4400" b="1" i="0">
                <a:solidFill>
                  <a:schemeClr val="bg1"/>
                </a:solidFill>
                <a:latin typeface="Avenir Next LT Pro Demi" panose="020B0504020202020204" pitchFamily="34" charset="77"/>
              </a:defRPr>
            </a:lvl1pPr>
          </a:lstStyle>
          <a:p>
            <a:r>
              <a:rPr lang="fr-FR"/>
              <a:t>Titre du slide – 6 idées (icônes)</a:t>
            </a:r>
            <a:endParaRPr lang="fr-BE"/>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3990900" y="2474992"/>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9" name="Espace réservé du texte 2">
            <a:extLst>
              <a:ext uri="{FF2B5EF4-FFF2-40B4-BE49-F238E27FC236}">
                <a16:creationId xmlns:a16="http://schemas.microsoft.com/office/drawing/2014/main" id="{7A5261F0-CD2F-48DD-933F-CD681296100E}"/>
              </a:ext>
            </a:extLst>
          </p:cNvPr>
          <p:cNvSpPr>
            <a:spLocks noGrp="1"/>
          </p:cNvSpPr>
          <p:nvPr>
            <p:ph type="body" idx="10" hasCustomPrompt="1"/>
          </p:nvPr>
        </p:nvSpPr>
        <p:spPr>
          <a:xfrm>
            <a:off x="6773631" y="2474992"/>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20" name="Espace réservé du texte 2">
            <a:extLst>
              <a:ext uri="{FF2B5EF4-FFF2-40B4-BE49-F238E27FC236}">
                <a16:creationId xmlns:a16="http://schemas.microsoft.com/office/drawing/2014/main" id="{C41C922B-2055-46ED-B30D-04080812533E}"/>
              </a:ext>
            </a:extLst>
          </p:cNvPr>
          <p:cNvSpPr>
            <a:spLocks noGrp="1"/>
          </p:cNvSpPr>
          <p:nvPr>
            <p:ph type="body" idx="11" hasCustomPrompt="1"/>
          </p:nvPr>
        </p:nvSpPr>
        <p:spPr>
          <a:xfrm>
            <a:off x="9556362" y="2474991"/>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82EAF468-7E68-4442-B145-9F25E6850A39}"/>
              </a:ext>
            </a:extLst>
          </p:cNvPr>
          <p:cNvSpPr>
            <a:spLocks noGrp="1"/>
          </p:cNvSpPr>
          <p:nvPr>
            <p:ph type="body" idx="12" hasCustomPrompt="1"/>
          </p:nvPr>
        </p:nvSpPr>
        <p:spPr>
          <a:xfrm>
            <a:off x="3990900" y="5612884"/>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22" name="Espace réservé du texte 2">
            <a:extLst>
              <a:ext uri="{FF2B5EF4-FFF2-40B4-BE49-F238E27FC236}">
                <a16:creationId xmlns:a16="http://schemas.microsoft.com/office/drawing/2014/main" id="{EE42FCF9-891B-4AC0-998C-EAFC1AD67DBB}"/>
              </a:ext>
            </a:extLst>
          </p:cNvPr>
          <p:cNvSpPr>
            <a:spLocks noGrp="1"/>
          </p:cNvSpPr>
          <p:nvPr>
            <p:ph type="body" idx="13" hasCustomPrompt="1"/>
          </p:nvPr>
        </p:nvSpPr>
        <p:spPr>
          <a:xfrm>
            <a:off x="6773631" y="5612884"/>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5</a:t>
            </a:r>
          </a:p>
        </p:txBody>
      </p:sp>
      <p:sp>
        <p:nvSpPr>
          <p:cNvPr id="23" name="Espace réservé du texte 2">
            <a:extLst>
              <a:ext uri="{FF2B5EF4-FFF2-40B4-BE49-F238E27FC236}">
                <a16:creationId xmlns:a16="http://schemas.microsoft.com/office/drawing/2014/main" id="{4201ED78-A92F-4CC1-BAF1-2C662E8FD398}"/>
              </a:ext>
            </a:extLst>
          </p:cNvPr>
          <p:cNvSpPr>
            <a:spLocks noGrp="1"/>
          </p:cNvSpPr>
          <p:nvPr>
            <p:ph type="body" idx="14" hasCustomPrompt="1"/>
          </p:nvPr>
        </p:nvSpPr>
        <p:spPr>
          <a:xfrm>
            <a:off x="9556362" y="5613470"/>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6</a:t>
            </a:r>
          </a:p>
        </p:txBody>
      </p:sp>
      <p:sp>
        <p:nvSpPr>
          <p:cNvPr id="24" name="Ellipse 23">
            <a:extLst>
              <a:ext uri="{FF2B5EF4-FFF2-40B4-BE49-F238E27FC236}">
                <a16:creationId xmlns:a16="http://schemas.microsoft.com/office/drawing/2014/main" id="{A17D0950-3D92-4991-BE0B-3D2E3437CAD3}"/>
              </a:ext>
            </a:extLst>
          </p:cNvPr>
          <p:cNvSpPr/>
          <p:nvPr userDrawn="1"/>
        </p:nvSpPr>
        <p:spPr>
          <a:xfrm>
            <a:off x="9721109" y="48275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25" name="Ellipse 24">
            <a:extLst>
              <a:ext uri="{FF2B5EF4-FFF2-40B4-BE49-F238E27FC236}">
                <a16:creationId xmlns:a16="http://schemas.microsoft.com/office/drawing/2014/main" id="{66046CD2-B9B0-4833-97E0-430EB04A8E26}"/>
              </a:ext>
            </a:extLst>
          </p:cNvPr>
          <p:cNvSpPr/>
          <p:nvPr userDrawn="1"/>
        </p:nvSpPr>
        <p:spPr>
          <a:xfrm>
            <a:off x="9721109" y="3621234"/>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26" name="Ellipse 25">
            <a:extLst>
              <a:ext uri="{FF2B5EF4-FFF2-40B4-BE49-F238E27FC236}">
                <a16:creationId xmlns:a16="http://schemas.microsoft.com/office/drawing/2014/main" id="{4B0482CC-8C37-41D3-B94D-C058E441766E}"/>
              </a:ext>
            </a:extLst>
          </p:cNvPr>
          <p:cNvSpPr/>
          <p:nvPr userDrawn="1"/>
        </p:nvSpPr>
        <p:spPr>
          <a:xfrm>
            <a:off x="6938378" y="3621234"/>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27" name="Ellipse 26">
            <a:extLst>
              <a:ext uri="{FF2B5EF4-FFF2-40B4-BE49-F238E27FC236}">
                <a16:creationId xmlns:a16="http://schemas.microsoft.com/office/drawing/2014/main" id="{F720878E-0532-4A72-B3B8-FCF037016833}"/>
              </a:ext>
            </a:extLst>
          </p:cNvPr>
          <p:cNvSpPr/>
          <p:nvPr userDrawn="1"/>
        </p:nvSpPr>
        <p:spPr>
          <a:xfrm>
            <a:off x="4155647" y="3620941"/>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28" name="Ellipse 27">
            <a:extLst>
              <a:ext uri="{FF2B5EF4-FFF2-40B4-BE49-F238E27FC236}">
                <a16:creationId xmlns:a16="http://schemas.microsoft.com/office/drawing/2014/main" id="{0674328B-5F76-43CB-81D3-37332DDB3373}"/>
              </a:ext>
            </a:extLst>
          </p:cNvPr>
          <p:cNvSpPr/>
          <p:nvPr userDrawn="1"/>
        </p:nvSpPr>
        <p:spPr>
          <a:xfrm>
            <a:off x="4155647" y="48275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29" name="Ellipse 28">
            <a:extLst>
              <a:ext uri="{FF2B5EF4-FFF2-40B4-BE49-F238E27FC236}">
                <a16:creationId xmlns:a16="http://schemas.microsoft.com/office/drawing/2014/main" id="{CB2D1F91-21F2-4DAC-A9A9-67B935CC6FA8}"/>
              </a:ext>
            </a:extLst>
          </p:cNvPr>
          <p:cNvSpPr/>
          <p:nvPr userDrawn="1"/>
        </p:nvSpPr>
        <p:spPr>
          <a:xfrm>
            <a:off x="6938378" y="48275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BE"/>
          </a:p>
        </p:txBody>
      </p:sp>
      <p:sp>
        <p:nvSpPr>
          <p:cNvPr id="15" name="Espace réservé de l'image en ligne 4">
            <a:extLst>
              <a:ext uri="{FF2B5EF4-FFF2-40B4-BE49-F238E27FC236}">
                <a16:creationId xmlns:a16="http://schemas.microsoft.com/office/drawing/2014/main" id="{99CA369D-3E3C-49FB-8223-BAC5D97D957C}"/>
              </a:ext>
            </a:extLst>
          </p:cNvPr>
          <p:cNvSpPr>
            <a:spLocks noGrp="1"/>
          </p:cNvSpPr>
          <p:nvPr>
            <p:ph type="clipArt" sz="quarter" idx="15"/>
          </p:nvPr>
        </p:nvSpPr>
        <p:spPr>
          <a:xfrm>
            <a:off x="4155647" y="482754"/>
            <a:ext cx="1800000" cy="1800001"/>
          </a:xfrm>
        </p:spPr>
        <p:txBody>
          <a:bodyPr/>
          <a:lstStyle/>
          <a:p>
            <a:endParaRPr lang="fr-BE"/>
          </a:p>
        </p:txBody>
      </p:sp>
      <p:sp>
        <p:nvSpPr>
          <p:cNvPr id="16" name="Espace réservé de l'image en ligne 4">
            <a:extLst>
              <a:ext uri="{FF2B5EF4-FFF2-40B4-BE49-F238E27FC236}">
                <a16:creationId xmlns:a16="http://schemas.microsoft.com/office/drawing/2014/main" id="{729C0C14-DF87-4879-AC31-301845D70BD1}"/>
              </a:ext>
            </a:extLst>
          </p:cNvPr>
          <p:cNvSpPr>
            <a:spLocks noGrp="1"/>
          </p:cNvSpPr>
          <p:nvPr>
            <p:ph type="clipArt" sz="quarter" idx="16"/>
          </p:nvPr>
        </p:nvSpPr>
        <p:spPr>
          <a:xfrm>
            <a:off x="6938377" y="482754"/>
            <a:ext cx="1800001" cy="1800001"/>
          </a:xfrm>
        </p:spPr>
        <p:txBody>
          <a:bodyPr/>
          <a:lstStyle/>
          <a:p>
            <a:endParaRPr lang="fr-BE"/>
          </a:p>
        </p:txBody>
      </p:sp>
      <p:sp>
        <p:nvSpPr>
          <p:cNvPr id="17" name="Espace réservé de l'image en ligne 4">
            <a:extLst>
              <a:ext uri="{FF2B5EF4-FFF2-40B4-BE49-F238E27FC236}">
                <a16:creationId xmlns:a16="http://schemas.microsoft.com/office/drawing/2014/main" id="{AA6D8C91-28EC-4767-8CF4-430621C1B9D5}"/>
              </a:ext>
            </a:extLst>
          </p:cNvPr>
          <p:cNvSpPr>
            <a:spLocks noGrp="1"/>
          </p:cNvSpPr>
          <p:nvPr>
            <p:ph type="clipArt" sz="quarter" idx="17"/>
          </p:nvPr>
        </p:nvSpPr>
        <p:spPr>
          <a:xfrm>
            <a:off x="9721108" y="482754"/>
            <a:ext cx="1800000" cy="1800000"/>
          </a:xfrm>
        </p:spPr>
        <p:txBody>
          <a:bodyPr/>
          <a:lstStyle/>
          <a:p>
            <a:endParaRPr lang="fr-BE"/>
          </a:p>
        </p:txBody>
      </p:sp>
      <p:sp>
        <p:nvSpPr>
          <p:cNvPr id="30" name="Espace réservé de l'image en ligne 4">
            <a:extLst>
              <a:ext uri="{FF2B5EF4-FFF2-40B4-BE49-F238E27FC236}">
                <a16:creationId xmlns:a16="http://schemas.microsoft.com/office/drawing/2014/main" id="{C0941095-FFA1-45BC-9A03-DA4DC3CF50DF}"/>
              </a:ext>
            </a:extLst>
          </p:cNvPr>
          <p:cNvSpPr>
            <a:spLocks noGrp="1"/>
          </p:cNvSpPr>
          <p:nvPr>
            <p:ph type="clipArt" sz="quarter" idx="18"/>
          </p:nvPr>
        </p:nvSpPr>
        <p:spPr>
          <a:xfrm>
            <a:off x="4155647" y="3620941"/>
            <a:ext cx="1800000" cy="1800000"/>
          </a:xfrm>
        </p:spPr>
        <p:txBody>
          <a:bodyPr/>
          <a:lstStyle/>
          <a:p>
            <a:endParaRPr lang="fr-BE"/>
          </a:p>
        </p:txBody>
      </p:sp>
      <p:sp>
        <p:nvSpPr>
          <p:cNvPr id="31" name="Espace réservé de l'image en ligne 4">
            <a:extLst>
              <a:ext uri="{FF2B5EF4-FFF2-40B4-BE49-F238E27FC236}">
                <a16:creationId xmlns:a16="http://schemas.microsoft.com/office/drawing/2014/main" id="{9343F258-8BE6-4B7A-B792-12696E42FCBA}"/>
              </a:ext>
            </a:extLst>
          </p:cNvPr>
          <p:cNvSpPr>
            <a:spLocks noGrp="1"/>
          </p:cNvSpPr>
          <p:nvPr>
            <p:ph type="clipArt" sz="quarter" idx="19"/>
          </p:nvPr>
        </p:nvSpPr>
        <p:spPr>
          <a:xfrm>
            <a:off x="6938378" y="3620649"/>
            <a:ext cx="1800000" cy="1800000"/>
          </a:xfrm>
        </p:spPr>
        <p:txBody>
          <a:bodyPr/>
          <a:lstStyle/>
          <a:p>
            <a:endParaRPr lang="fr-BE"/>
          </a:p>
        </p:txBody>
      </p:sp>
      <p:sp>
        <p:nvSpPr>
          <p:cNvPr id="32" name="Espace réservé de l'image en ligne 4">
            <a:extLst>
              <a:ext uri="{FF2B5EF4-FFF2-40B4-BE49-F238E27FC236}">
                <a16:creationId xmlns:a16="http://schemas.microsoft.com/office/drawing/2014/main" id="{6C03B277-5574-4969-81B7-7FECA1097EFF}"/>
              </a:ext>
            </a:extLst>
          </p:cNvPr>
          <p:cNvSpPr>
            <a:spLocks noGrp="1"/>
          </p:cNvSpPr>
          <p:nvPr>
            <p:ph type="clipArt" sz="quarter" idx="20"/>
          </p:nvPr>
        </p:nvSpPr>
        <p:spPr>
          <a:xfrm>
            <a:off x="9698649" y="3620649"/>
            <a:ext cx="1822459" cy="1800000"/>
          </a:xfrm>
        </p:spPr>
        <p:txBody>
          <a:bodyPr/>
          <a:lstStyle/>
          <a:p>
            <a:endParaRPr lang="fr-BE"/>
          </a:p>
        </p:txBody>
      </p:sp>
      <p:sp>
        <p:nvSpPr>
          <p:cNvPr id="33" name="Espace réservé du numéro de diapositive 3">
            <a:extLst>
              <a:ext uri="{FF2B5EF4-FFF2-40B4-BE49-F238E27FC236}">
                <a16:creationId xmlns:a16="http://schemas.microsoft.com/office/drawing/2014/main" id="{3051BC89-6116-424B-8DA2-A554108BBEA0}"/>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13586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re_Dispo1">
    <p:spTree>
      <p:nvGrpSpPr>
        <p:cNvPr id="1" name=""/>
        <p:cNvGrpSpPr/>
        <p:nvPr/>
      </p:nvGrpSpPr>
      <p:grpSpPr>
        <a:xfrm>
          <a:off x="0" y="0"/>
          <a:ext cx="0" cy="0"/>
          <a:chOff x="0" y="0"/>
          <a:chExt cx="0" cy="0"/>
        </a:xfrm>
      </p:grpSpPr>
      <p:sp>
        <p:nvSpPr>
          <p:cNvPr id="5" name="Triangle rectangle 4">
            <a:extLst>
              <a:ext uri="{FF2B5EF4-FFF2-40B4-BE49-F238E27FC236}">
                <a16:creationId xmlns:a16="http://schemas.microsoft.com/office/drawing/2014/main" id="{E63A9C51-A6E6-42FE-9C8E-0E337B93CE0C}"/>
              </a:ext>
            </a:extLst>
          </p:cNvPr>
          <p:cNvSpPr/>
          <p:nvPr userDrawn="1"/>
        </p:nvSpPr>
        <p:spPr>
          <a:xfrm rot="5400000">
            <a:off x="-74552" y="74551"/>
            <a:ext cx="6857997" cy="6708894"/>
          </a:xfrm>
          <a:prstGeom prst="rtTriangle">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96F35225-F5D3-40A6-BA34-9C34B740535F}"/>
              </a:ext>
            </a:extLst>
          </p:cNvPr>
          <p:cNvSpPr>
            <a:spLocks noGrp="1"/>
          </p:cNvSpPr>
          <p:nvPr>
            <p:ph type="body" sz="quarter" idx="10" hasCustomPrompt="1"/>
          </p:nvPr>
        </p:nvSpPr>
        <p:spPr>
          <a:xfrm>
            <a:off x="4837318" y="1828800"/>
            <a:ext cx="6708775" cy="1934678"/>
          </a:xfrm>
        </p:spPr>
        <p:txBody>
          <a:bodyPr anchor="b">
            <a:normAutofit/>
          </a:bodyPr>
          <a:lstStyle>
            <a:lvl1pPr>
              <a:lnSpc>
                <a:spcPts val="4400"/>
              </a:lnSpc>
              <a:defRPr sz="4400" b="1" i="0">
                <a:solidFill>
                  <a:srgbClr val="7AB929"/>
                </a:solidFill>
                <a:latin typeface="Avenir Next LT Pro Demi" panose="020B0504020202020204" pitchFamily="34" charset="77"/>
              </a:defRPr>
            </a:lvl1pPr>
          </a:lstStyle>
          <a:p>
            <a:pPr lvl="0"/>
            <a:r>
              <a:rPr lang="fr-FR" dirty="0"/>
              <a:t>The use of </a:t>
            </a:r>
            <a:r>
              <a:rPr lang="fr-FR" dirty="0" err="1"/>
              <a:t>biological</a:t>
            </a:r>
            <a:r>
              <a:rPr lang="fr-FR" dirty="0"/>
              <a:t> data </a:t>
            </a:r>
            <a:r>
              <a:rPr lang="fr-FR" dirty="0" err="1"/>
              <a:t>through</a:t>
            </a:r>
            <a:r>
              <a:rPr lang="fr-FR" dirty="0"/>
              <a:t> the </a:t>
            </a:r>
            <a:r>
              <a:rPr lang="fr-FR" dirty="0" err="1"/>
              <a:t>reporting</a:t>
            </a:r>
            <a:r>
              <a:rPr lang="fr-FR" dirty="0"/>
              <a:t> process</a:t>
            </a:r>
          </a:p>
        </p:txBody>
      </p:sp>
      <p:sp>
        <p:nvSpPr>
          <p:cNvPr id="13" name="Espace réservé du texte 12">
            <a:extLst>
              <a:ext uri="{FF2B5EF4-FFF2-40B4-BE49-F238E27FC236}">
                <a16:creationId xmlns:a16="http://schemas.microsoft.com/office/drawing/2014/main" id="{35383D84-1C19-4DC5-B14C-410B0CEB9C18}"/>
              </a:ext>
            </a:extLst>
          </p:cNvPr>
          <p:cNvSpPr>
            <a:spLocks noGrp="1"/>
          </p:cNvSpPr>
          <p:nvPr>
            <p:ph type="body" sz="quarter" idx="11" hasCustomPrompt="1"/>
          </p:nvPr>
        </p:nvSpPr>
        <p:spPr>
          <a:xfrm>
            <a:off x="4837318" y="4889634"/>
            <a:ext cx="6708775" cy="383618"/>
          </a:xfrm>
        </p:spPr>
        <p:txBody>
          <a:bodyPr anchor="t">
            <a:normAutofit/>
          </a:bodyPr>
          <a:lstStyle>
            <a:lvl1pPr>
              <a:lnSpc>
                <a:spcPts val="2400"/>
              </a:lnSpc>
              <a:defRPr sz="2400">
                <a:solidFill>
                  <a:srgbClr val="7AB929"/>
                </a:solidFill>
              </a:defRPr>
            </a:lvl1pPr>
          </a:lstStyle>
          <a:p>
            <a:pPr lvl="0"/>
            <a:r>
              <a:rPr lang="fr-FR" dirty="0"/>
              <a:t>Interreg Europe – </a:t>
            </a:r>
            <a:r>
              <a:rPr lang="fr-FR" dirty="0" err="1"/>
              <a:t>CIBioGo</a:t>
            </a:r>
            <a:endParaRPr lang="fr-FR" dirty="0"/>
          </a:p>
        </p:txBody>
      </p:sp>
      <p:sp>
        <p:nvSpPr>
          <p:cNvPr id="2" name="Espace réservé du texte 2">
            <a:extLst>
              <a:ext uri="{FF2B5EF4-FFF2-40B4-BE49-F238E27FC236}">
                <a16:creationId xmlns:a16="http://schemas.microsoft.com/office/drawing/2014/main" id="{8F712992-E840-028A-483F-D4F7C025CAFB}"/>
              </a:ext>
            </a:extLst>
          </p:cNvPr>
          <p:cNvSpPr>
            <a:spLocks noGrp="1"/>
          </p:cNvSpPr>
          <p:nvPr>
            <p:ph type="body" sz="quarter" idx="15" hasCustomPrompt="1"/>
          </p:nvPr>
        </p:nvSpPr>
        <p:spPr>
          <a:xfrm>
            <a:off x="4837318" y="3941911"/>
            <a:ext cx="6708775" cy="704127"/>
          </a:xfrm>
        </p:spPr>
        <p:txBody>
          <a:bodyPr anchor="b">
            <a:normAutofit/>
          </a:bodyPr>
          <a:lstStyle>
            <a:lvl1pPr>
              <a:lnSpc>
                <a:spcPts val="4400"/>
              </a:lnSpc>
              <a:defRPr sz="3200" b="1" i="0">
                <a:solidFill>
                  <a:srgbClr val="7AB929"/>
                </a:solidFill>
                <a:latin typeface="Avenir Next LT Pro Demi" panose="020B0504020202020204" pitchFamily="34" charset="77"/>
              </a:defRPr>
            </a:lvl1pPr>
          </a:lstStyle>
          <a:p>
            <a:pPr lvl="0"/>
            <a:r>
              <a:rPr lang="fr-FR" dirty="0"/>
              <a:t>The state of </a:t>
            </a:r>
            <a:r>
              <a:rPr lang="fr-FR" dirty="0" err="1"/>
              <a:t>environment</a:t>
            </a:r>
            <a:r>
              <a:rPr lang="fr-FR" dirty="0"/>
              <a:t> report</a:t>
            </a:r>
          </a:p>
        </p:txBody>
      </p:sp>
    </p:spTree>
    <p:extLst>
      <p:ext uri="{BB962C8B-B14F-4D97-AF65-F5344CB8AC3E}">
        <p14:creationId xmlns:p14="http://schemas.microsoft.com/office/powerpoint/2010/main" val="350562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6Idées_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408141" y="1709683"/>
            <a:ext cx="2787235" cy="3438633"/>
          </a:xfrm>
        </p:spPr>
        <p:txBody>
          <a:bodyPr anchor="t">
            <a:normAutofit/>
          </a:bodyPr>
          <a:lstStyle>
            <a:lvl1pPr algn="l">
              <a:lnSpc>
                <a:spcPts val="4400"/>
              </a:lnSpc>
              <a:defRPr sz="4400" b="1" i="0">
                <a:solidFill>
                  <a:schemeClr val="bg1"/>
                </a:solidFill>
                <a:latin typeface="Avenir Next LT Pro Demi" panose="020B0504020202020204" pitchFamily="34" charset="77"/>
              </a:defRPr>
            </a:lvl1pPr>
          </a:lstStyle>
          <a:p>
            <a:r>
              <a:rPr lang="fr-FR"/>
              <a:t>Titre du slide – 6 idées (icônes)</a:t>
            </a:r>
            <a:endParaRPr lang="fr-BE"/>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3990900" y="2474992"/>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9" name="Espace réservé du texte 2">
            <a:extLst>
              <a:ext uri="{FF2B5EF4-FFF2-40B4-BE49-F238E27FC236}">
                <a16:creationId xmlns:a16="http://schemas.microsoft.com/office/drawing/2014/main" id="{7A5261F0-CD2F-48DD-933F-CD681296100E}"/>
              </a:ext>
            </a:extLst>
          </p:cNvPr>
          <p:cNvSpPr>
            <a:spLocks noGrp="1"/>
          </p:cNvSpPr>
          <p:nvPr>
            <p:ph type="body" idx="10" hasCustomPrompt="1"/>
          </p:nvPr>
        </p:nvSpPr>
        <p:spPr>
          <a:xfrm>
            <a:off x="6773631" y="2474992"/>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20" name="Espace réservé du texte 2">
            <a:extLst>
              <a:ext uri="{FF2B5EF4-FFF2-40B4-BE49-F238E27FC236}">
                <a16:creationId xmlns:a16="http://schemas.microsoft.com/office/drawing/2014/main" id="{C41C922B-2055-46ED-B30D-04080812533E}"/>
              </a:ext>
            </a:extLst>
          </p:cNvPr>
          <p:cNvSpPr>
            <a:spLocks noGrp="1"/>
          </p:cNvSpPr>
          <p:nvPr>
            <p:ph type="body" idx="11" hasCustomPrompt="1"/>
          </p:nvPr>
        </p:nvSpPr>
        <p:spPr>
          <a:xfrm>
            <a:off x="9556362" y="2474991"/>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82EAF468-7E68-4442-B145-9F25E6850A39}"/>
              </a:ext>
            </a:extLst>
          </p:cNvPr>
          <p:cNvSpPr>
            <a:spLocks noGrp="1"/>
          </p:cNvSpPr>
          <p:nvPr>
            <p:ph type="body" idx="12" hasCustomPrompt="1"/>
          </p:nvPr>
        </p:nvSpPr>
        <p:spPr>
          <a:xfrm>
            <a:off x="3990900" y="5612884"/>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22" name="Espace réservé du texte 2">
            <a:extLst>
              <a:ext uri="{FF2B5EF4-FFF2-40B4-BE49-F238E27FC236}">
                <a16:creationId xmlns:a16="http://schemas.microsoft.com/office/drawing/2014/main" id="{EE42FCF9-891B-4AC0-998C-EAFC1AD67DBB}"/>
              </a:ext>
            </a:extLst>
          </p:cNvPr>
          <p:cNvSpPr>
            <a:spLocks noGrp="1"/>
          </p:cNvSpPr>
          <p:nvPr>
            <p:ph type="body" idx="13" hasCustomPrompt="1"/>
          </p:nvPr>
        </p:nvSpPr>
        <p:spPr>
          <a:xfrm>
            <a:off x="6773631" y="5612884"/>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5</a:t>
            </a:r>
          </a:p>
        </p:txBody>
      </p:sp>
      <p:sp>
        <p:nvSpPr>
          <p:cNvPr id="23" name="Espace réservé du texte 2">
            <a:extLst>
              <a:ext uri="{FF2B5EF4-FFF2-40B4-BE49-F238E27FC236}">
                <a16:creationId xmlns:a16="http://schemas.microsoft.com/office/drawing/2014/main" id="{4201ED78-A92F-4CC1-BAF1-2C662E8FD398}"/>
              </a:ext>
            </a:extLst>
          </p:cNvPr>
          <p:cNvSpPr>
            <a:spLocks noGrp="1"/>
          </p:cNvSpPr>
          <p:nvPr>
            <p:ph type="body" idx="14" hasCustomPrompt="1"/>
          </p:nvPr>
        </p:nvSpPr>
        <p:spPr>
          <a:xfrm>
            <a:off x="9556362" y="5613470"/>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6</a:t>
            </a:r>
          </a:p>
        </p:txBody>
      </p:sp>
      <p:sp>
        <p:nvSpPr>
          <p:cNvPr id="24" name="Ellipse 23">
            <a:extLst>
              <a:ext uri="{FF2B5EF4-FFF2-40B4-BE49-F238E27FC236}">
                <a16:creationId xmlns:a16="http://schemas.microsoft.com/office/drawing/2014/main" id="{A17D0950-3D92-4991-BE0B-3D2E3437CAD3}"/>
              </a:ext>
            </a:extLst>
          </p:cNvPr>
          <p:cNvSpPr/>
          <p:nvPr userDrawn="1"/>
        </p:nvSpPr>
        <p:spPr>
          <a:xfrm>
            <a:off x="9721109" y="48275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5" name="Ellipse 24">
            <a:extLst>
              <a:ext uri="{FF2B5EF4-FFF2-40B4-BE49-F238E27FC236}">
                <a16:creationId xmlns:a16="http://schemas.microsoft.com/office/drawing/2014/main" id="{66046CD2-B9B0-4833-97E0-430EB04A8E26}"/>
              </a:ext>
            </a:extLst>
          </p:cNvPr>
          <p:cNvSpPr/>
          <p:nvPr userDrawn="1"/>
        </p:nvSpPr>
        <p:spPr>
          <a:xfrm>
            <a:off x="9721109" y="3621234"/>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6" name="Ellipse 25">
            <a:extLst>
              <a:ext uri="{FF2B5EF4-FFF2-40B4-BE49-F238E27FC236}">
                <a16:creationId xmlns:a16="http://schemas.microsoft.com/office/drawing/2014/main" id="{4B0482CC-8C37-41D3-B94D-C058E441766E}"/>
              </a:ext>
            </a:extLst>
          </p:cNvPr>
          <p:cNvSpPr/>
          <p:nvPr userDrawn="1"/>
        </p:nvSpPr>
        <p:spPr>
          <a:xfrm>
            <a:off x="6938378" y="3621234"/>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7" name="Ellipse 26">
            <a:extLst>
              <a:ext uri="{FF2B5EF4-FFF2-40B4-BE49-F238E27FC236}">
                <a16:creationId xmlns:a16="http://schemas.microsoft.com/office/drawing/2014/main" id="{F720878E-0532-4A72-B3B8-FCF037016833}"/>
              </a:ext>
            </a:extLst>
          </p:cNvPr>
          <p:cNvSpPr/>
          <p:nvPr userDrawn="1"/>
        </p:nvSpPr>
        <p:spPr>
          <a:xfrm>
            <a:off x="4155647" y="3620941"/>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8" name="Ellipse 27">
            <a:extLst>
              <a:ext uri="{FF2B5EF4-FFF2-40B4-BE49-F238E27FC236}">
                <a16:creationId xmlns:a16="http://schemas.microsoft.com/office/drawing/2014/main" id="{0674328B-5F76-43CB-81D3-37332DDB3373}"/>
              </a:ext>
            </a:extLst>
          </p:cNvPr>
          <p:cNvSpPr/>
          <p:nvPr userDrawn="1"/>
        </p:nvSpPr>
        <p:spPr>
          <a:xfrm>
            <a:off x="4155647" y="48275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9" name="Ellipse 28">
            <a:extLst>
              <a:ext uri="{FF2B5EF4-FFF2-40B4-BE49-F238E27FC236}">
                <a16:creationId xmlns:a16="http://schemas.microsoft.com/office/drawing/2014/main" id="{CB2D1F91-21F2-4DAC-A9A9-67B935CC6FA8}"/>
              </a:ext>
            </a:extLst>
          </p:cNvPr>
          <p:cNvSpPr/>
          <p:nvPr userDrawn="1"/>
        </p:nvSpPr>
        <p:spPr>
          <a:xfrm>
            <a:off x="6938378" y="48275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Espace réservé de l'image en ligne 4">
            <a:extLst>
              <a:ext uri="{FF2B5EF4-FFF2-40B4-BE49-F238E27FC236}">
                <a16:creationId xmlns:a16="http://schemas.microsoft.com/office/drawing/2014/main" id="{99CA369D-3E3C-49FB-8223-BAC5D97D957C}"/>
              </a:ext>
            </a:extLst>
          </p:cNvPr>
          <p:cNvSpPr>
            <a:spLocks noGrp="1"/>
          </p:cNvSpPr>
          <p:nvPr>
            <p:ph type="clipArt" sz="quarter" idx="15"/>
          </p:nvPr>
        </p:nvSpPr>
        <p:spPr>
          <a:xfrm>
            <a:off x="4155647" y="482754"/>
            <a:ext cx="1800000" cy="1800001"/>
          </a:xfrm>
        </p:spPr>
        <p:txBody>
          <a:bodyPr/>
          <a:lstStyle/>
          <a:p>
            <a:endParaRPr lang="fr-BE"/>
          </a:p>
        </p:txBody>
      </p:sp>
      <p:sp>
        <p:nvSpPr>
          <p:cNvPr id="16" name="Espace réservé de l'image en ligne 4">
            <a:extLst>
              <a:ext uri="{FF2B5EF4-FFF2-40B4-BE49-F238E27FC236}">
                <a16:creationId xmlns:a16="http://schemas.microsoft.com/office/drawing/2014/main" id="{729C0C14-DF87-4879-AC31-301845D70BD1}"/>
              </a:ext>
            </a:extLst>
          </p:cNvPr>
          <p:cNvSpPr>
            <a:spLocks noGrp="1"/>
          </p:cNvSpPr>
          <p:nvPr>
            <p:ph type="clipArt" sz="quarter" idx="16"/>
          </p:nvPr>
        </p:nvSpPr>
        <p:spPr>
          <a:xfrm>
            <a:off x="6938377" y="482754"/>
            <a:ext cx="1800001" cy="1800001"/>
          </a:xfrm>
        </p:spPr>
        <p:txBody>
          <a:bodyPr/>
          <a:lstStyle/>
          <a:p>
            <a:endParaRPr lang="fr-BE"/>
          </a:p>
        </p:txBody>
      </p:sp>
      <p:sp>
        <p:nvSpPr>
          <p:cNvPr id="17" name="Espace réservé de l'image en ligne 4">
            <a:extLst>
              <a:ext uri="{FF2B5EF4-FFF2-40B4-BE49-F238E27FC236}">
                <a16:creationId xmlns:a16="http://schemas.microsoft.com/office/drawing/2014/main" id="{AA6D8C91-28EC-4767-8CF4-430621C1B9D5}"/>
              </a:ext>
            </a:extLst>
          </p:cNvPr>
          <p:cNvSpPr>
            <a:spLocks noGrp="1"/>
          </p:cNvSpPr>
          <p:nvPr>
            <p:ph type="clipArt" sz="quarter" idx="17"/>
          </p:nvPr>
        </p:nvSpPr>
        <p:spPr>
          <a:xfrm>
            <a:off x="9721108" y="482754"/>
            <a:ext cx="1800000" cy="1800000"/>
          </a:xfrm>
        </p:spPr>
        <p:txBody>
          <a:bodyPr/>
          <a:lstStyle/>
          <a:p>
            <a:endParaRPr lang="fr-BE"/>
          </a:p>
        </p:txBody>
      </p:sp>
      <p:sp>
        <p:nvSpPr>
          <p:cNvPr id="30" name="Espace réservé de l'image en ligne 4">
            <a:extLst>
              <a:ext uri="{FF2B5EF4-FFF2-40B4-BE49-F238E27FC236}">
                <a16:creationId xmlns:a16="http://schemas.microsoft.com/office/drawing/2014/main" id="{C0941095-FFA1-45BC-9A03-DA4DC3CF50DF}"/>
              </a:ext>
            </a:extLst>
          </p:cNvPr>
          <p:cNvSpPr>
            <a:spLocks noGrp="1"/>
          </p:cNvSpPr>
          <p:nvPr>
            <p:ph type="clipArt" sz="quarter" idx="18"/>
          </p:nvPr>
        </p:nvSpPr>
        <p:spPr>
          <a:xfrm>
            <a:off x="4155647" y="3620941"/>
            <a:ext cx="1800000" cy="1800000"/>
          </a:xfrm>
        </p:spPr>
        <p:txBody>
          <a:bodyPr/>
          <a:lstStyle/>
          <a:p>
            <a:endParaRPr lang="fr-BE"/>
          </a:p>
        </p:txBody>
      </p:sp>
      <p:sp>
        <p:nvSpPr>
          <p:cNvPr id="31" name="Espace réservé de l'image en ligne 4">
            <a:extLst>
              <a:ext uri="{FF2B5EF4-FFF2-40B4-BE49-F238E27FC236}">
                <a16:creationId xmlns:a16="http://schemas.microsoft.com/office/drawing/2014/main" id="{9343F258-8BE6-4B7A-B792-12696E42FCBA}"/>
              </a:ext>
            </a:extLst>
          </p:cNvPr>
          <p:cNvSpPr>
            <a:spLocks noGrp="1"/>
          </p:cNvSpPr>
          <p:nvPr>
            <p:ph type="clipArt" sz="quarter" idx="19"/>
          </p:nvPr>
        </p:nvSpPr>
        <p:spPr>
          <a:xfrm>
            <a:off x="6938378" y="3620649"/>
            <a:ext cx="1800000" cy="1800000"/>
          </a:xfrm>
        </p:spPr>
        <p:txBody>
          <a:bodyPr/>
          <a:lstStyle/>
          <a:p>
            <a:endParaRPr lang="fr-BE"/>
          </a:p>
        </p:txBody>
      </p:sp>
      <p:sp>
        <p:nvSpPr>
          <p:cNvPr id="32" name="Espace réservé de l'image en ligne 4">
            <a:extLst>
              <a:ext uri="{FF2B5EF4-FFF2-40B4-BE49-F238E27FC236}">
                <a16:creationId xmlns:a16="http://schemas.microsoft.com/office/drawing/2014/main" id="{6C03B277-5574-4969-81B7-7FECA1097EFF}"/>
              </a:ext>
            </a:extLst>
          </p:cNvPr>
          <p:cNvSpPr>
            <a:spLocks noGrp="1"/>
          </p:cNvSpPr>
          <p:nvPr>
            <p:ph type="clipArt" sz="quarter" idx="20"/>
          </p:nvPr>
        </p:nvSpPr>
        <p:spPr>
          <a:xfrm>
            <a:off x="9698649" y="3620649"/>
            <a:ext cx="1822459" cy="1800000"/>
          </a:xfrm>
        </p:spPr>
        <p:txBody>
          <a:bodyPr/>
          <a:lstStyle/>
          <a:p>
            <a:endParaRPr lang="fr-BE"/>
          </a:p>
        </p:txBody>
      </p:sp>
      <p:sp>
        <p:nvSpPr>
          <p:cNvPr id="33" name="Espace réservé du numéro de diapositive 3">
            <a:extLst>
              <a:ext uri="{FF2B5EF4-FFF2-40B4-BE49-F238E27FC236}">
                <a16:creationId xmlns:a16="http://schemas.microsoft.com/office/drawing/2014/main" id="{3051BC89-6116-424B-8DA2-A554108BBEA0}"/>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1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71323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6Idées_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269505" y="3089345"/>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9" name="Espace réservé du texte 2">
            <a:extLst>
              <a:ext uri="{FF2B5EF4-FFF2-40B4-BE49-F238E27FC236}">
                <a16:creationId xmlns:a16="http://schemas.microsoft.com/office/drawing/2014/main" id="{7A5261F0-CD2F-48DD-933F-CD681296100E}"/>
              </a:ext>
            </a:extLst>
          </p:cNvPr>
          <p:cNvSpPr>
            <a:spLocks noGrp="1"/>
          </p:cNvSpPr>
          <p:nvPr>
            <p:ph type="body" idx="10" hasCustomPrompt="1"/>
          </p:nvPr>
        </p:nvSpPr>
        <p:spPr>
          <a:xfrm>
            <a:off x="2575803" y="3089344"/>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20" name="Espace réservé du texte 2">
            <a:extLst>
              <a:ext uri="{FF2B5EF4-FFF2-40B4-BE49-F238E27FC236}">
                <a16:creationId xmlns:a16="http://schemas.microsoft.com/office/drawing/2014/main" id="{C41C922B-2055-46ED-B30D-04080812533E}"/>
              </a:ext>
            </a:extLst>
          </p:cNvPr>
          <p:cNvSpPr>
            <a:spLocks noGrp="1"/>
          </p:cNvSpPr>
          <p:nvPr>
            <p:ph type="body" idx="11" hasCustomPrompt="1"/>
          </p:nvPr>
        </p:nvSpPr>
        <p:spPr>
          <a:xfrm>
            <a:off x="4928860" y="3089343"/>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82EAF468-7E68-4442-B145-9F25E6850A39}"/>
              </a:ext>
            </a:extLst>
          </p:cNvPr>
          <p:cNvSpPr>
            <a:spLocks noGrp="1"/>
          </p:cNvSpPr>
          <p:nvPr>
            <p:ph type="body" idx="12" hasCustomPrompt="1"/>
          </p:nvPr>
        </p:nvSpPr>
        <p:spPr>
          <a:xfrm>
            <a:off x="7281915" y="3089049"/>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22" name="Espace réservé du texte 2">
            <a:extLst>
              <a:ext uri="{FF2B5EF4-FFF2-40B4-BE49-F238E27FC236}">
                <a16:creationId xmlns:a16="http://schemas.microsoft.com/office/drawing/2014/main" id="{EE42FCF9-891B-4AC0-998C-EAFC1AD67DBB}"/>
              </a:ext>
            </a:extLst>
          </p:cNvPr>
          <p:cNvSpPr>
            <a:spLocks noGrp="1"/>
          </p:cNvSpPr>
          <p:nvPr>
            <p:ph type="body" idx="13" hasCustomPrompt="1"/>
          </p:nvPr>
        </p:nvSpPr>
        <p:spPr>
          <a:xfrm>
            <a:off x="231710" y="6035586"/>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5</a:t>
            </a:r>
          </a:p>
        </p:txBody>
      </p:sp>
      <p:sp>
        <p:nvSpPr>
          <p:cNvPr id="23" name="Espace réservé du texte 2">
            <a:extLst>
              <a:ext uri="{FF2B5EF4-FFF2-40B4-BE49-F238E27FC236}">
                <a16:creationId xmlns:a16="http://schemas.microsoft.com/office/drawing/2014/main" id="{4201ED78-A92F-4CC1-BAF1-2C662E8FD398}"/>
              </a:ext>
            </a:extLst>
          </p:cNvPr>
          <p:cNvSpPr>
            <a:spLocks noGrp="1"/>
          </p:cNvSpPr>
          <p:nvPr>
            <p:ph type="body" idx="14" hasCustomPrompt="1"/>
          </p:nvPr>
        </p:nvSpPr>
        <p:spPr>
          <a:xfrm>
            <a:off x="2538008" y="6036171"/>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6</a:t>
            </a:r>
          </a:p>
        </p:txBody>
      </p:sp>
      <p:sp>
        <p:nvSpPr>
          <p:cNvPr id="24" name="Ellipse 23">
            <a:extLst>
              <a:ext uri="{FF2B5EF4-FFF2-40B4-BE49-F238E27FC236}">
                <a16:creationId xmlns:a16="http://schemas.microsoft.com/office/drawing/2014/main" id="{A17D0950-3D92-4991-BE0B-3D2E3437CAD3}"/>
              </a:ext>
            </a:extLst>
          </p:cNvPr>
          <p:cNvSpPr/>
          <p:nvPr userDrawn="1"/>
        </p:nvSpPr>
        <p:spPr>
          <a:xfrm>
            <a:off x="5093607" y="1097107"/>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5" name="Ellipse 24">
            <a:extLst>
              <a:ext uri="{FF2B5EF4-FFF2-40B4-BE49-F238E27FC236}">
                <a16:creationId xmlns:a16="http://schemas.microsoft.com/office/drawing/2014/main" id="{66046CD2-B9B0-4833-97E0-430EB04A8E26}"/>
              </a:ext>
            </a:extLst>
          </p:cNvPr>
          <p:cNvSpPr/>
          <p:nvPr userDrawn="1"/>
        </p:nvSpPr>
        <p:spPr>
          <a:xfrm>
            <a:off x="2702755" y="4043935"/>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6" name="Ellipse 25">
            <a:extLst>
              <a:ext uri="{FF2B5EF4-FFF2-40B4-BE49-F238E27FC236}">
                <a16:creationId xmlns:a16="http://schemas.microsoft.com/office/drawing/2014/main" id="{4B0482CC-8C37-41D3-B94D-C058E441766E}"/>
              </a:ext>
            </a:extLst>
          </p:cNvPr>
          <p:cNvSpPr/>
          <p:nvPr userDrawn="1"/>
        </p:nvSpPr>
        <p:spPr>
          <a:xfrm>
            <a:off x="396457" y="4043936"/>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7" name="Ellipse 26">
            <a:extLst>
              <a:ext uri="{FF2B5EF4-FFF2-40B4-BE49-F238E27FC236}">
                <a16:creationId xmlns:a16="http://schemas.microsoft.com/office/drawing/2014/main" id="{F720878E-0532-4A72-B3B8-FCF037016833}"/>
              </a:ext>
            </a:extLst>
          </p:cNvPr>
          <p:cNvSpPr/>
          <p:nvPr userDrawn="1"/>
        </p:nvSpPr>
        <p:spPr>
          <a:xfrm>
            <a:off x="7446662" y="1097106"/>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8" name="Ellipse 27">
            <a:extLst>
              <a:ext uri="{FF2B5EF4-FFF2-40B4-BE49-F238E27FC236}">
                <a16:creationId xmlns:a16="http://schemas.microsoft.com/office/drawing/2014/main" id="{0674328B-5F76-43CB-81D3-37332DDB3373}"/>
              </a:ext>
            </a:extLst>
          </p:cNvPr>
          <p:cNvSpPr/>
          <p:nvPr userDrawn="1"/>
        </p:nvSpPr>
        <p:spPr>
          <a:xfrm>
            <a:off x="434252" y="1097108"/>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9" name="Ellipse 28">
            <a:extLst>
              <a:ext uri="{FF2B5EF4-FFF2-40B4-BE49-F238E27FC236}">
                <a16:creationId xmlns:a16="http://schemas.microsoft.com/office/drawing/2014/main" id="{CB2D1F91-21F2-4DAC-A9A9-67B935CC6FA8}"/>
              </a:ext>
            </a:extLst>
          </p:cNvPr>
          <p:cNvSpPr/>
          <p:nvPr userDrawn="1"/>
        </p:nvSpPr>
        <p:spPr>
          <a:xfrm>
            <a:off x="2740550" y="1097107"/>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Espace réservé de l'image en ligne 4">
            <a:extLst>
              <a:ext uri="{FF2B5EF4-FFF2-40B4-BE49-F238E27FC236}">
                <a16:creationId xmlns:a16="http://schemas.microsoft.com/office/drawing/2014/main" id="{99CA369D-3E3C-49FB-8223-BAC5D97D957C}"/>
              </a:ext>
            </a:extLst>
          </p:cNvPr>
          <p:cNvSpPr>
            <a:spLocks noGrp="1"/>
          </p:cNvSpPr>
          <p:nvPr>
            <p:ph type="clipArt" sz="quarter" idx="15"/>
          </p:nvPr>
        </p:nvSpPr>
        <p:spPr>
          <a:xfrm>
            <a:off x="434252" y="1097107"/>
            <a:ext cx="1800000" cy="1800001"/>
          </a:xfrm>
        </p:spPr>
        <p:txBody>
          <a:bodyPr/>
          <a:lstStyle/>
          <a:p>
            <a:endParaRPr lang="fr-BE"/>
          </a:p>
        </p:txBody>
      </p:sp>
      <p:sp>
        <p:nvSpPr>
          <p:cNvPr id="16" name="Espace réservé de l'image en ligne 4">
            <a:extLst>
              <a:ext uri="{FF2B5EF4-FFF2-40B4-BE49-F238E27FC236}">
                <a16:creationId xmlns:a16="http://schemas.microsoft.com/office/drawing/2014/main" id="{729C0C14-DF87-4879-AC31-301845D70BD1}"/>
              </a:ext>
            </a:extLst>
          </p:cNvPr>
          <p:cNvSpPr>
            <a:spLocks noGrp="1"/>
          </p:cNvSpPr>
          <p:nvPr>
            <p:ph type="clipArt" sz="quarter" idx="16"/>
          </p:nvPr>
        </p:nvSpPr>
        <p:spPr>
          <a:xfrm>
            <a:off x="2740549" y="1097106"/>
            <a:ext cx="1800001" cy="1800001"/>
          </a:xfrm>
        </p:spPr>
        <p:txBody>
          <a:bodyPr/>
          <a:lstStyle/>
          <a:p>
            <a:endParaRPr lang="fr-BE"/>
          </a:p>
        </p:txBody>
      </p:sp>
      <p:sp>
        <p:nvSpPr>
          <p:cNvPr id="17" name="Espace réservé de l'image en ligne 4">
            <a:extLst>
              <a:ext uri="{FF2B5EF4-FFF2-40B4-BE49-F238E27FC236}">
                <a16:creationId xmlns:a16="http://schemas.microsoft.com/office/drawing/2014/main" id="{AA6D8C91-28EC-4767-8CF4-430621C1B9D5}"/>
              </a:ext>
            </a:extLst>
          </p:cNvPr>
          <p:cNvSpPr>
            <a:spLocks noGrp="1"/>
          </p:cNvSpPr>
          <p:nvPr>
            <p:ph type="clipArt" sz="quarter" idx="17"/>
          </p:nvPr>
        </p:nvSpPr>
        <p:spPr>
          <a:xfrm>
            <a:off x="5093606" y="1097106"/>
            <a:ext cx="1800000" cy="1800000"/>
          </a:xfrm>
        </p:spPr>
        <p:txBody>
          <a:bodyPr/>
          <a:lstStyle/>
          <a:p>
            <a:endParaRPr lang="fr-BE"/>
          </a:p>
        </p:txBody>
      </p:sp>
      <p:sp>
        <p:nvSpPr>
          <p:cNvPr id="30" name="Espace réservé de l'image en ligne 4">
            <a:extLst>
              <a:ext uri="{FF2B5EF4-FFF2-40B4-BE49-F238E27FC236}">
                <a16:creationId xmlns:a16="http://schemas.microsoft.com/office/drawing/2014/main" id="{C0941095-FFA1-45BC-9A03-DA4DC3CF50DF}"/>
              </a:ext>
            </a:extLst>
          </p:cNvPr>
          <p:cNvSpPr>
            <a:spLocks noGrp="1"/>
          </p:cNvSpPr>
          <p:nvPr>
            <p:ph type="clipArt" sz="quarter" idx="18"/>
          </p:nvPr>
        </p:nvSpPr>
        <p:spPr>
          <a:xfrm>
            <a:off x="7446662" y="1097106"/>
            <a:ext cx="1800000" cy="1800000"/>
          </a:xfrm>
        </p:spPr>
        <p:txBody>
          <a:bodyPr/>
          <a:lstStyle/>
          <a:p>
            <a:endParaRPr lang="fr-BE"/>
          </a:p>
        </p:txBody>
      </p:sp>
      <p:sp>
        <p:nvSpPr>
          <p:cNvPr id="31" name="Espace réservé de l'image en ligne 4">
            <a:extLst>
              <a:ext uri="{FF2B5EF4-FFF2-40B4-BE49-F238E27FC236}">
                <a16:creationId xmlns:a16="http://schemas.microsoft.com/office/drawing/2014/main" id="{9343F258-8BE6-4B7A-B792-12696E42FCBA}"/>
              </a:ext>
            </a:extLst>
          </p:cNvPr>
          <p:cNvSpPr>
            <a:spLocks noGrp="1"/>
          </p:cNvSpPr>
          <p:nvPr>
            <p:ph type="clipArt" sz="quarter" idx="19"/>
          </p:nvPr>
        </p:nvSpPr>
        <p:spPr>
          <a:xfrm>
            <a:off x="396457" y="4043351"/>
            <a:ext cx="1800000" cy="1800000"/>
          </a:xfrm>
        </p:spPr>
        <p:txBody>
          <a:bodyPr/>
          <a:lstStyle/>
          <a:p>
            <a:endParaRPr lang="fr-BE"/>
          </a:p>
        </p:txBody>
      </p:sp>
      <p:sp>
        <p:nvSpPr>
          <p:cNvPr id="32" name="Espace réservé de l'image en ligne 4">
            <a:extLst>
              <a:ext uri="{FF2B5EF4-FFF2-40B4-BE49-F238E27FC236}">
                <a16:creationId xmlns:a16="http://schemas.microsoft.com/office/drawing/2014/main" id="{6C03B277-5574-4969-81B7-7FECA1097EFF}"/>
              </a:ext>
            </a:extLst>
          </p:cNvPr>
          <p:cNvSpPr>
            <a:spLocks noGrp="1"/>
          </p:cNvSpPr>
          <p:nvPr>
            <p:ph type="clipArt" sz="quarter" idx="20"/>
          </p:nvPr>
        </p:nvSpPr>
        <p:spPr>
          <a:xfrm>
            <a:off x="2680295" y="4043350"/>
            <a:ext cx="1822459" cy="1800000"/>
          </a:xfrm>
        </p:spPr>
        <p:txBody>
          <a:bodyPr/>
          <a:lstStyle/>
          <a:p>
            <a:endParaRPr lang="fr-BE"/>
          </a:p>
        </p:txBody>
      </p:sp>
      <p:sp>
        <p:nvSpPr>
          <p:cNvPr id="33" name="Espace réservé du numéro de diapositive 3">
            <a:extLst>
              <a:ext uri="{FF2B5EF4-FFF2-40B4-BE49-F238E27FC236}">
                <a16:creationId xmlns:a16="http://schemas.microsoft.com/office/drawing/2014/main" id="{3051BC89-6116-424B-8DA2-A554108BBEA0}"/>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1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endParaRPr>
          </a:p>
        </p:txBody>
      </p:sp>
      <p:sp>
        <p:nvSpPr>
          <p:cNvPr id="2" name="Espace réservé du texte 2">
            <a:extLst>
              <a:ext uri="{FF2B5EF4-FFF2-40B4-BE49-F238E27FC236}">
                <a16:creationId xmlns:a16="http://schemas.microsoft.com/office/drawing/2014/main" id="{A8092CD9-7109-0C11-68F2-C425EFD9700D}"/>
              </a:ext>
            </a:extLst>
          </p:cNvPr>
          <p:cNvSpPr>
            <a:spLocks noGrp="1"/>
          </p:cNvSpPr>
          <p:nvPr>
            <p:ph type="body" idx="21" hasCustomPrompt="1"/>
          </p:nvPr>
        </p:nvSpPr>
        <p:spPr>
          <a:xfrm>
            <a:off x="4884793" y="6035588"/>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3" name="Espace réservé du texte 2">
            <a:extLst>
              <a:ext uri="{FF2B5EF4-FFF2-40B4-BE49-F238E27FC236}">
                <a16:creationId xmlns:a16="http://schemas.microsoft.com/office/drawing/2014/main" id="{4D7FDFB2-408E-00B2-5789-529F776506FA}"/>
              </a:ext>
            </a:extLst>
          </p:cNvPr>
          <p:cNvSpPr>
            <a:spLocks noGrp="1"/>
          </p:cNvSpPr>
          <p:nvPr>
            <p:ph type="body" idx="22" hasCustomPrompt="1"/>
          </p:nvPr>
        </p:nvSpPr>
        <p:spPr>
          <a:xfrm>
            <a:off x="7281915" y="6031793"/>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4" name="Ellipse 3">
            <a:extLst>
              <a:ext uri="{FF2B5EF4-FFF2-40B4-BE49-F238E27FC236}">
                <a16:creationId xmlns:a16="http://schemas.microsoft.com/office/drawing/2014/main" id="{CA63C9E7-3BE0-B4F3-53E0-B4F44A981097}"/>
              </a:ext>
            </a:extLst>
          </p:cNvPr>
          <p:cNvSpPr/>
          <p:nvPr userDrawn="1"/>
        </p:nvSpPr>
        <p:spPr>
          <a:xfrm>
            <a:off x="5049540" y="4043351"/>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 name="Ellipse 4">
            <a:extLst>
              <a:ext uri="{FF2B5EF4-FFF2-40B4-BE49-F238E27FC236}">
                <a16:creationId xmlns:a16="http://schemas.microsoft.com/office/drawing/2014/main" id="{62338A63-C8E0-E082-1AA3-84F79F960C03}"/>
              </a:ext>
            </a:extLst>
          </p:cNvPr>
          <p:cNvSpPr/>
          <p:nvPr userDrawn="1"/>
        </p:nvSpPr>
        <p:spPr>
          <a:xfrm>
            <a:off x="7446662" y="4039556"/>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Espace réservé de l'image en ligne 4">
            <a:extLst>
              <a:ext uri="{FF2B5EF4-FFF2-40B4-BE49-F238E27FC236}">
                <a16:creationId xmlns:a16="http://schemas.microsoft.com/office/drawing/2014/main" id="{C26D685B-CD04-06DD-3C92-DF16D6E29824}"/>
              </a:ext>
            </a:extLst>
          </p:cNvPr>
          <p:cNvSpPr>
            <a:spLocks noGrp="1"/>
          </p:cNvSpPr>
          <p:nvPr>
            <p:ph type="clipArt" sz="quarter" idx="23"/>
          </p:nvPr>
        </p:nvSpPr>
        <p:spPr>
          <a:xfrm>
            <a:off x="5049540" y="4043350"/>
            <a:ext cx="1800000" cy="1800001"/>
          </a:xfrm>
        </p:spPr>
        <p:txBody>
          <a:bodyPr/>
          <a:lstStyle/>
          <a:p>
            <a:endParaRPr lang="fr-BE"/>
          </a:p>
        </p:txBody>
      </p:sp>
      <p:sp>
        <p:nvSpPr>
          <p:cNvPr id="8" name="Espace réservé de l'image en ligne 4">
            <a:extLst>
              <a:ext uri="{FF2B5EF4-FFF2-40B4-BE49-F238E27FC236}">
                <a16:creationId xmlns:a16="http://schemas.microsoft.com/office/drawing/2014/main" id="{9F8CC1FD-7D8E-CCDD-A778-E36C7D4BEA85}"/>
              </a:ext>
            </a:extLst>
          </p:cNvPr>
          <p:cNvSpPr>
            <a:spLocks noGrp="1"/>
          </p:cNvSpPr>
          <p:nvPr>
            <p:ph type="clipArt" sz="quarter" idx="24"/>
          </p:nvPr>
        </p:nvSpPr>
        <p:spPr>
          <a:xfrm>
            <a:off x="7446661" y="4039555"/>
            <a:ext cx="1800001" cy="1800001"/>
          </a:xfrm>
        </p:spPr>
        <p:txBody>
          <a:bodyPr/>
          <a:lstStyle/>
          <a:p>
            <a:endParaRPr lang="fr-BE"/>
          </a:p>
        </p:txBody>
      </p:sp>
      <p:sp>
        <p:nvSpPr>
          <p:cNvPr id="9" name="Espace réservé du texte 2">
            <a:extLst>
              <a:ext uri="{FF2B5EF4-FFF2-40B4-BE49-F238E27FC236}">
                <a16:creationId xmlns:a16="http://schemas.microsoft.com/office/drawing/2014/main" id="{D04AF814-32D2-C8AE-A708-16B0C9B8B70C}"/>
              </a:ext>
            </a:extLst>
          </p:cNvPr>
          <p:cNvSpPr>
            <a:spLocks noGrp="1"/>
          </p:cNvSpPr>
          <p:nvPr>
            <p:ph type="body" idx="25" hasCustomPrompt="1"/>
          </p:nvPr>
        </p:nvSpPr>
        <p:spPr>
          <a:xfrm>
            <a:off x="9616197" y="3089049"/>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10" name="Ellipse 9">
            <a:extLst>
              <a:ext uri="{FF2B5EF4-FFF2-40B4-BE49-F238E27FC236}">
                <a16:creationId xmlns:a16="http://schemas.microsoft.com/office/drawing/2014/main" id="{FBF76875-136C-DF1F-528D-142BAC222B93}"/>
              </a:ext>
            </a:extLst>
          </p:cNvPr>
          <p:cNvSpPr/>
          <p:nvPr userDrawn="1"/>
        </p:nvSpPr>
        <p:spPr>
          <a:xfrm>
            <a:off x="9780944" y="1097106"/>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Espace réservé de l'image en ligne 4">
            <a:extLst>
              <a:ext uri="{FF2B5EF4-FFF2-40B4-BE49-F238E27FC236}">
                <a16:creationId xmlns:a16="http://schemas.microsoft.com/office/drawing/2014/main" id="{126F3E15-56D7-194D-5256-EC9D95780389}"/>
              </a:ext>
            </a:extLst>
          </p:cNvPr>
          <p:cNvSpPr>
            <a:spLocks noGrp="1"/>
          </p:cNvSpPr>
          <p:nvPr>
            <p:ph type="clipArt" sz="quarter" idx="26"/>
          </p:nvPr>
        </p:nvSpPr>
        <p:spPr>
          <a:xfrm>
            <a:off x="9780944" y="1097106"/>
            <a:ext cx="1800000" cy="1800000"/>
          </a:xfrm>
        </p:spPr>
        <p:txBody>
          <a:bodyPr/>
          <a:lstStyle/>
          <a:p>
            <a:endParaRPr lang="fr-BE"/>
          </a:p>
        </p:txBody>
      </p:sp>
      <p:sp>
        <p:nvSpPr>
          <p:cNvPr id="12" name="Espace réservé du texte 2">
            <a:extLst>
              <a:ext uri="{FF2B5EF4-FFF2-40B4-BE49-F238E27FC236}">
                <a16:creationId xmlns:a16="http://schemas.microsoft.com/office/drawing/2014/main" id="{B136FB2E-C55E-77E7-5D06-0D1BF25517AD}"/>
              </a:ext>
            </a:extLst>
          </p:cNvPr>
          <p:cNvSpPr>
            <a:spLocks noGrp="1"/>
          </p:cNvSpPr>
          <p:nvPr>
            <p:ph type="body" idx="27" hasCustomPrompt="1"/>
          </p:nvPr>
        </p:nvSpPr>
        <p:spPr>
          <a:xfrm>
            <a:off x="9616197" y="6031793"/>
            <a:ext cx="2129494" cy="954007"/>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13" name="Ellipse 12">
            <a:extLst>
              <a:ext uri="{FF2B5EF4-FFF2-40B4-BE49-F238E27FC236}">
                <a16:creationId xmlns:a16="http://schemas.microsoft.com/office/drawing/2014/main" id="{E474709D-368B-27FC-AC85-1263F0667164}"/>
              </a:ext>
            </a:extLst>
          </p:cNvPr>
          <p:cNvSpPr/>
          <p:nvPr userDrawn="1"/>
        </p:nvSpPr>
        <p:spPr>
          <a:xfrm>
            <a:off x="9780944" y="4039556"/>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Espace réservé de l'image en ligne 4">
            <a:extLst>
              <a:ext uri="{FF2B5EF4-FFF2-40B4-BE49-F238E27FC236}">
                <a16:creationId xmlns:a16="http://schemas.microsoft.com/office/drawing/2014/main" id="{3B9B427A-E3BA-5D6B-398B-1F6F21E7B62F}"/>
              </a:ext>
            </a:extLst>
          </p:cNvPr>
          <p:cNvSpPr>
            <a:spLocks noGrp="1"/>
          </p:cNvSpPr>
          <p:nvPr>
            <p:ph type="clipArt" sz="quarter" idx="28"/>
          </p:nvPr>
        </p:nvSpPr>
        <p:spPr>
          <a:xfrm>
            <a:off x="9780943" y="4039555"/>
            <a:ext cx="1800001" cy="1800001"/>
          </a:xfrm>
        </p:spPr>
        <p:txBody>
          <a:bodyPr/>
          <a:lstStyle/>
          <a:p>
            <a:endParaRPr lang="fr-BE"/>
          </a:p>
        </p:txBody>
      </p:sp>
    </p:spTree>
    <p:extLst>
      <p:ext uri="{BB962C8B-B14F-4D97-AF65-F5344CB8AC3E}">
        <p14:creationId xmlns:p14="http://schemas.microsoft.com/office/powerpoint/2010/main" val="3730737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6Idées_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269505" y="2676635"/>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19" name="Espace réservé du texte 2">
            <a:extLst>
              <a:ext uri="{FF2B5EF4-FFF2-40B4-BE49-F238E27FC236}">
                <a16:creationId xmlns:a16="http://schemas.microsoft.com/office/drawing/2014/main" id="{7A5261F0-CD2F-48DD-933F-CD681296100E}"/>
              </a:ext>
            </a:extLst>
          </p:cNvPr>
          <p:cNvSpPr>
            <a:spLocks noGrp="1"/>
          </p:cNvSpPr>
          <p:nvPr>
            <p:ph type="body" idx="10" hasCustomPrompt="1"/>
          </p:nvPr>
        </p:nvSpPr>
        <p:spPr>
          <a:xfrm>
            <a:off x="1906250" y="2676635"/>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20" name="Espace réservé du texte 2">
            <a:extLst>
              <a:ext uri="{FF2B5EF4-FFF2-40B4-BE49-F238E27FC236}">
                <a16:creationId xmlns:a16="http://schemas.microsoft.com/office/drawing/2014/main" id="{C41C922B-2055-46ED-B30D-04080812533E}"/>
              </a:ext>
            </a:extLst>
          </p:cNvPr>
          <p:cNvSpPr>
            <a:spLocks noGrp="1"/>
          </p:cNvSpPr>
          <p:nvPr>
            <p:ph type="body" idx="11" hasCustomPrompt="1"/>
          </p:nvPr>
        </p:nvSpPr>
        <p:spPr>
          <a:xfrm>
            <a:off x="3539246" y="2675529"/>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21" name="Espace réservé du texte 2">
            <a:extLst>
              <a:ext uri="{FF2B5EF4-FFF2-40B4-BE49-F238E27FC236}">
                <a16:creationId xmlns:a16="http://schemas.microsoft.com/office/drawing/2014/main" id="{82EAF468-7E68-4442-B145-9F25E6850A39}"/>
              </a:ext>
            </a:extLst>
          </p:cNvPr>
          <p:cNvSpPr>
            <a:spLocks noGrp="1"/>
          </p:cNvSpPr>
          <p:nvPr>
            <p:ph type="body" idx="12" hasCustomPrompt="1"/>
          </p:nvPr>
        </p:nvSpPr>
        <p:spPr>
          <a:xfrm>
            <a:off x="5172240" y="2675235"/>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24" name="Ellipse 23">
            <a:extLst>
              <a:ext uri="{FF2B5EF4-FFF2-40B4-BE49-F238E27FC236}">
                <a16:creationId xmlns:a16="http://schemas.microsoft.com/office/drawing/2014/main" id="{A17D0950-3D92-4991-BE0B-3D2E3437CAD3}"/>
              </a:ext>
            </a:extLst>
          </p:cNvPr>
          <p:cNvSpPr/>
          <p:nvPr userDrawn="1"/>
        </p:nvSpPr>
        <p:spPr>
          <a:xfrm>
            <a:off x="3703993" y="1096003"/>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7" name="Ellipse 26">
            <a:extLst>
              <a:ext uri="{FF2B5EF4-FFF2-40B4-BE49-F238E27FC236}">
                <a16:creationId xmlns:a16="http://schemas.microsoft.com/office/drawing/2014/main" id="{F720878E-0532-4A72-B3B8-FCF037016833}"/>
              </a:ext>
            </a:extLst>
          </p:cNvPr>
          <p:cNvSpPr/>
          <p:nvPr userDrawn="1"/>
        </p:nvSpPr>
        <p:spPr>
          <a:xfrm>
            <a:off x="5336987" y="1096002"/>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8" name="Ellipse 27">
            <a:extLst>
              <a:ext uri="{FF2B5EF4-FFF2-40B4-BE49-F238E27FC236}">
                <a16:creationId xmlns:a16="http://schemas.microsoft.com/office/drawing/2014/main" id="{0674328B-5F76-43CB-81D3-37332DDB3373}"/>
              </a:ext>
            </a:extLst>
          </p:cNvPr>
          <p:cNvSpPr/>
          <p:nvPr userDrawn="1"/>
        </p:nvSpPr>
        <p:spPr>
          <a:xfrm>
            <a:off x="434252" y="1097108"/>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9" name="Ellipse 28">
            <a:extLst>
              <a:ext uri="{FF2B5EF4-FFF2-40B4-BE49-F238E27FC236}">
                <a16:creationId xmlns:a16="http://schemas.microsoft.com/office/drawing/2014/main" id="{CB2D1F91-21F2-4DAC-A9A9-67B935CC6FA8}"/>
              </a:ext>
            </a:extLst>
          </p:cNvPr>
          <p:cNvSpPr/>
          <p:nvPr userDrawn="1"/>
        </p:nvSpPr>
        <p:spPr>
          <a:xfrm>
            <a:off x="2070997" y="1097108"/>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Espace réservé de l'image en ligne 4">
            <a:extLst>
              <a:ext uri="{FF2B5EF4-FFF2-40B4-BE49-F238E27FC236}">
                <a16:creationId xmlns:a16="http://schemas.microsoft.com/office/drawing/2014/main" id="{99CA369D-3E3C-49FB-8223-BAC5D97D957C}"/>
              </a:ext>
            </a:extLst>
          </p:cNvPr>
          <p:cNvSpPr>
            <a:spLocks noGrp="1"/>
          </p:cNvSpPr>
          <p:nvPr>
            <p:ph type="clipArt" sz="quarter" idx="15"/>
          </p:nvPr>
        </p:nvSpPr>
        <p:spPr>
          <a:xfrm>
            <a:off x="434252" y="1097108"/>
            <a:ext cx="1218596" cy="1283672"/>
          </a:xfrm>
        </p:spPr>
        <p:txBody>
          <a:bodyPr/>
          <a:lstStyle/>
          <a:p>
            <a:endParaRPr lang="fr-BE"/>
          </a:p>
        </p:txBody>
      </p:sp>
      <p:sp>
        <p:nvSpPr>
          <p:cNvPr id="16" name="Espace réservé de l'image en ligne 4">
            <a:extLst>
              <a:ext uri="{FF2B5EF4-FFF2-40B4-BE49-F238E27FC236}">
                <a16:creationId xmlns:a16="http://schemas.microsoft.com/office/drawing/2014/main" id="{729C0C14-DF87-4879-AC31-301845D70BD1}"/>
              </a:ext>
            </a:extLst>
          </p:cNvPr>
          <p:cNvSpPr>
            <a:spLocks noGrp="1"/>
          </p:cNvSpPr>
          <p:nvPr>
            <p:ph type="clipArt" sz="quarter" idx="16"/>
          </p:nvPr>
        </p:nvSpPr>
        <p:spPr>
          <a:xfrm>
            <a:off x="2070996" y="1097108"/>
            <a:ext cx="1218597" cy="1283672"/>
          </a:xfrm>
        </p:spPr>
        <p:txBody>
          <a:bodyPr/>
          <a:lstStyle/>
          <a:p>
            <a:endParaRPr lang="fr-BE"/>
          </a:p>
        </p:txBody>
      </p:sp>
      <p:sp>
        <p:nvSpPr>
          <p:cNvPr id="17" name="Espace réservé de l'image en ligne 4">
            <a:extLst>
              <a:ext uri="{FF2B5EF4-FFF2-40B4-BE49-F238E27FC236}">
                <a16:creationId xmlns:a16="http://schemas.microsoft.com/office/drawing/2014/main" id="{AA6D8C91-28EC-4767-8CF4-430621C1B9D5}"/>
              </a:ext>
            </a:extLst>
          </p:cNvPr>
          <p:cNvSpPr>
            <a:spLocks noGrp="1"/>
          </p:cNvSpPr>
          <p:nvPr>
            <p:ph type="clipArt" sz="quarter" idx="17"/>
          </p:nvPr>
        </p:nvSpPr>
        <p:spPr>
          <a:xfrm>
            <a:off x="3703992" y="1096002"/>
            <a:ext cx="1218596" cy="1283672"/>
          </a:xfrm>
        </p:spPr>
        <p:txBody>
          <a:bodyPr/>
          <a:lstStyle/>
          <a:p>
            <a:endParaRPr lang="fr-BE"/>
          </a:p>
        </p:txBody>
      </p:sp>
      <p:sp>
        <p:nvSpPr>
          <p:cNvPr id="30" name="Espace réservé de l'image en ligne 4">
            <a:extLst>
              <a:ext uri="{FF2B5EF4-FFF2-40B4-BE49-F238E27FC236}">
                <a16:creationId xmlns:a16="http://schemas.microsoft.com/office/drawing/2014/main" id="{C0941095-FFA1-45BC-9A03-DA4DC3CF50DF}"/>
              </a:ext>
            </a:extLst>
          </p:cNvPr>
          <p:cNvSpPr>
            <a:spLocks noGrp="1"/>
          </p:cNvSpPr>
          <p:nvPr>
            <p:ph type="clipArt" sz="quarter" idx="18"/>
          </p:nvPr>
        </p:nvSpPr>
        <p:spPr>
          <a:xfrm>
            <a:off x="5336987" y="1096002"/>
            <a:ext cx="1218596" cy="1283672"/>
          </a:xfrm>
        </p:spPr>
        <p:txBody>
          <a:bodyPr/>
          <a:lstStyle/>
          <a:p>
            <a:endParaRPr lang="fr-BE"/>
          </a:p>
        </p:txBody>
      </p:sp>
      <p:sp>
        <p:nvSpPr>
          <p:cNvPr id="33" name="Espace réservé du numéro de diapositive 3">
            <a:extLst>
              <a:ext uri="{FF2B5EF4-FFF2-40B4-BE49-F238E27FC236}">
                <a16:creationId xmlns:a16="http://schemas.microsoft.com/office/drawing/2014/main" id="{3051BC89-6116-424B-8DA2-A554108BBEA0}"/>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100" b="0" i="0" u="none" strike="noStrike" kern="1200" cap="none" spc="0" normalizeH="0" baseline="0" noProof="0">
              <a:ln>
                <a:noFill/>
              </a:ln>
              <a:solidFill>
                <a:prstClr val="white"/>
              </a:solidFill>
              <a:effectLst/>
              <a:uLnTx/>
              <a:uFillTx/>
              <a:latin typeface="Avenir Next LT Pro" panose="020B0504020202020204" pitchFamily="34" charset="77"/>
              <a:ea typeface="+mn-ea"/>
              <a:cs typeface="+mn-cs"/>
            </a:endParaRPr>
          </a:p>
        </p:txBody>
      </p:sp>
      <p:sp>
        <p:nvSpPr>
          <p:cNvPr id="9" name="Espace réservé du texte 2">
            <a:extLst>
              <a:ext uri="{FF2B5EF4-FFF2-40B4-BE49-F238E27FC236}">
                <a16:creationId xmlns:a16="http://schemas.microsoft.com/office/drawing/2014/main" id="{D04AF814-32D2-C8AE-A708-16B0C9B8B70C}"/>
              </a:ext>
            </a:extLst>
          </p:cNvPr>
          <p:cNvSpPr>
            <a:spLocks noGrp="1"/>
          </p:cNvSpPr>
          <p:nvPr>
            <p:ph type="body" idx="25" hasCustomPrompt="1"/>
          </p:nvPr>
        </p:nvSpPr>
        <p:spPr>
          <a:xfrm>
            <a:off x="6805234" y="2675235"/>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10" name="Ellipse 9">
            <a:extLst>
              <a:ext uri="{FF2B5EF4-FFF2-40B4-BE49-F238E27FC236}">
                <a16:creationId xmlns:a16="http://schemas.microsoft.com/office/drawing/2014/main" id="{FBF76875-136C-DF1F-528D-142BAC222B93}"/>
              </a:ext>
            </a:extLst>
          </p:cNvPr>
          <p:cNvSpPr/>
          <p:nvPr userDrawn="1"/>
        </p:nvSpPr>
        <p:spPr>
          <a:xfrm>
            <a:off x="6969981" y="1096002"/>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Espace réservé de l'image en ligne 4">
            <a:extLst>
              <a:ext uri="{FF2B5EF4-FFF2-40B4-BE49-F238E27FC236}">
                <a16:creationId xmlns:a16="http://schemas.microsoft.com/office/drawing/2014/main" id="{126F3E15-56D7-194D-5256-EC9D95780389}"/>
              </a:ext>
            </a:extLst>
          </p:cNvPr>
          <p:cNvSpPr>
            <a:spLocks noGrp="1"/>
          </p:cNvSpPr>
          <p:nvPr>
            <p:ph type="clipArt" sz="quarter" idx="26"/>
          </p:nvPr>
        </p:nvSpPr>
        <p:spPr>
          <a:xfrm>
            <a:off x="6969981" y="1096002"/>
            <a:ext cx="1218596" cy="1283672"/>
          </a:xfrm>
        </p:spPr>
        <p:txBody>
          <a:bodyPr/>
          <a:lstStyle/>
          <a:p>
            <a:endParaRPr lang="fr-BE"/>
          </a:p>
        </p:txBody>
      </p:sp>
      <p:sp>
        <p:nvSpPr>
          <p:cNvPr id="6" name="Espace réservé du texte 2">
            <a:extLst>
              <a:ext uri="{FF2B5EF4-FFF2-40B4-BE49-F238E27FC236}">
                <a16:creationId xmlns:a16="http://schemas.microsoft.com/office/drawing/2014/main" id="{55F70419-2D77-CE1F-3F59-85E0E2F266AA}"/>
              </a:ext>
            </a:extLst>
          </p:cNvPr>
          <p:cNvSpPr>
            <a:spLocks noGrp="1"/>
          </p:cNvSpPr>
          <p:nvPr>
            <p:ph type="body" idx="29" hasCustomPrompt="1"/>
          </p:nvPr>
        </p:nvSpPr>
        <p:spPr>
          <a:xfrm>
            <a:off x="8438228" y="2675235"/>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34" name="Ellipse 33">
            <a:extLst>
              <a:ext uri="{FF2B5EF4-FFF2-40B4-BE49-F238E27FC236}">
                <a16:creationId xmlns:a16="http://schemas.microsoft.com/office/drawing/2014/main" id="{4EF859CE-296C-677F-D990-9953FEDEB3A4}"/>
              </a:ext>
            </a:extLst>
          </p:cNvPr>
          <p:cNvSpPr/>
          <p:nvPr userDrawn="1"/>
        </p:nvSpPr>
        <p:spPr>
          <a:xfrm>
            <a:off x="8602975" y="1096002"/>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5" name="Espace réservé de l'image en ligne 4">
            <a:extLst>
              <a:ext uri="{FF2B5EF4-FFF2-40B4-BE49-F238E27FC236}">
                <a16:creationId xmlns:a16="http://schemas.microsoft.com/office/drawing/2014/main" id="{CBB43FFC-7C3A-EF30-BC02-86F6108226DE}"/>
              </a:ext>
            </a:extLst>
          </p:cNvPr>
          <p:cNvSpPr>
            <a:spLocks noGrp="1"/>
          </p:cNvSpPr>
          <p:nvPr>
            <p:ph type="clipArt" sz="quarter" idx="30"/>
          </p:nvPr>
        </p:nvSpPr>
        <p:spPr>
          <a:xfrm>
            <a:off x="8602975" y="1096002"/>
            <a:ext cx="1218596" cy="1283672"/>
          </a:xfrm>
        </p:spPr>
        <p:txBody>
          <a:bodyPr/>
          <a:lstStyle/>
          <a:p>
            <a:endParaRPr lang="fr-BE"/>
          </a:p>
        </p:txBody>
      </p:sp>
      <p:sp>
        <p:nvSpPr>
          <p:cNvPr id="36" name="Espace réservé du texte 2">
            <a:extLst>
              <a:ext uri="{FF2B5EF4-FFF2-40B4-BE49-F238E27FC236}">
                <a16:creationId xmlns:a16="http://schemas.microsoft.com/office/drawing/2014/main" id="{85941D4A-3AE5-791B-9E06-C3963CB50847}"/>
              </a:ext>
            </a:extLst>
          </p:cNvPr>
          <p:cNvSpPr>
            <a:spLocks noGrp="1"/>
          </p:cNvSpPr>
          <p:nvPr>
            <p:ph type="body" idx="31" hasCustomPrompt="1"/>
          </p:nvPr>
        </p:nvSpPr>
        <p:spPr>
          <a:xfrm>
            <a:off x="10071222" y="2675235"/>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37" name="Ellipse 36">
            <a:extLst>
              <a:ext uri="{FF2B5EF4-FFF2-40B4-BE49-F238E27FC236}">
                <a16:creationId xmlns:a16="http://schemas.microsoft.com/office/drawing/2014/main" id="{1D2FEFED-271B-AAE1-6B37-35FFBB0347F2}"/>
              </a:ext>
            </a:extLst>
          </p:cNvPr>
          <p:cNvSpPr/>
          <p:nvPr userDrawn="1"/>
        </p:nvSpPr>
        <p:spPr>
          <a:xfrm>
            <a:off x="10235969" y="1096002"/>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8" name="Espace réservé de l'image en ligne 4">
            <a:extLst>
              <a:ext uri="{FF2B5EF4-FFF2-40B4-BE49-F238E27FC236}">
                <a16:creationId xmlns:a16="http://schemas.microsoft.com/office/drawing/2014/main" id="{94C99400-4EB7-B5B3-1649-18FFCA897223}"/>
              </a:ext>
            </a:extLst>
          </p:cNvPr>
          <p:cNvSpPr>
            <a:spLocks noGrp="1"/>
          </p:cNvSpPr>
          <p:nvPr>
            <p:ph type="clipArt" sz="quarter" idx="32"/>
          </p:nvPr>
        </p:nvSpPr>
        <p:spPr>
          <a:xfrm>
            <a:off x="10235969" y="1096002"/>
            <a:ext cx="1218596" cy="1283672"/>
          </a:xfrm>
        </p:spPr>
        <p:txBody>
          <a:bodyPr/>
          <a:lstStyle/>
          <a:p>
            <a:endParaRPr lang="fr-BE"/>
          </a:p>
        </p:txBody>
      </p:sp>
      <p:sp>
        <p:nvSpPr>
          <p:cNvPr id="39" name="Espace réservé du texte 2">
            <a:extLst>
              <a:ext uri="{FF2B5EF4-FFF2-40B4-BE49-F238E27FC236}">
                <a16:creationId xmlns:a16="http://schemas.microsoft.com/office/drawing/2014/main" id="{FCA2CC2F-7F91-608A-529F-1E0B590BEDB1}"/>
              </a:ext>
            </a:extLst>
          </p:cNvPr>
          <p:cNvSpPr>
            <a:spLocks noGrp="1"/>
          </p:cNvSpPr>
          <p:nvPr>
            <p:ph type="body" idx="33" hasCustomPrompt="1"/>
          </p:nvPr>
        </p:nvSpPr>
        <p:spPr>
          <a:xfrm>
            <a:off x="269505" y="5519072"/>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1</a:t>
            </a:r>
          </a:p>
        </p:txBody>
      </p:sp>
      <p:sp>
        <p:nvSpPr>
          <p:cNvPr id="40" name="Espace réservé du texte 2">
            <a:extLst>
              <a:ext uri="{FF2B5EF4-FFF2-40B4-BE49-F238E27FC236}">
                <a16:creationId xmlns:a16="http://schemas.microsoft.com/office/drawing/2014/main" id="{62A11CAD-3AEA-AA17-EF2B-975D342945C2}"/>
              </a:ext>
            </a:extLst>
          </p:cNvPr>
          <p:cNvSpPr>
            <a:spLocks noGrp="1"/>
          </p:cNvSpPr>
          <p:nvPr>
            <p:ph type="body" idx="34" hasCustomPrompt="1"/>
          </p:nvPr>
        </p:nvSpPr>
        <p:spPr>
          <a:xfrm>
            <a:off x="1906250" y="5519072"/>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2</a:t>
            </a:r>
          </a:p>
        </p:txBody>
      </p:sp>
      <p:sp>
        <p:nvSpPr>
          <p:cNvPr id="41" name="Espace réservé du texte 2">
            <a:extLst>
              <a:ext uri="{FF2B5EF4-FFF2-40B4-BE49-F238E27FC236}">
                <a16:creationId xmlns:a16="http://schemas.microsoft.com/office/drawing/2014/main" id="{34950126-39FE-5322-1C0D-0138F6D0A2BA}"/>
              </a:ext>
            </a:extLst>
          </p:cNvPr>
          <p:cNvSpPr>
            <a:spLocks noGrp="1"/>
          </p:cNvSpPr>
          <p:nvPr>
            <p:ph type="body" idx="35" hasCustomPrompt="1"/>
          </p:nvPr>
        </p:nvSpPr>
        <p:spPr>
          <a:xfrm>
            <a:off x="3539246" y="5517966"/>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3</a:t>
            </a:r>
          </a:p>
        </p:txBody>
      </p:sp>
      <p:sp>
        <p:nvSpPr>
          <p:cNvPr id="42" name="Espace réservé du texte 2">
            <a:extLst>
              <a:ext uri="{FF2B5EF4-FFF2-40B4-BE49-F238E27FC236}">
                <a16:creationId xmlns:a16="http://schemas.microsoft.com/office/drawing/2014/main" id="{AC689363-9573-6A03-C264-B88C61E94752}"/>
              </a:ext>
            </a:extLst>
          </p:cNvPr>
          <p:cNvSpPr>
            <a:spLocks noGrp="1"/>
          </p:cNvSpPr>
          <p:nvPr>
            <p:ph type="body" idx="36" hasCustomPrompt="1"/>
          </p:nvPr>
        </p:nvSpPr>
        <p:spPr>
          <a:xfrm>
            <a:off x="5172240" y="5517672"/>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43" name="Ellipse 42">
            <a:extLst>
              <a:ext uri="{FF2B5EF4-FFF2-40B4-BE49-F238E27FC236}">
                <a16:creationId xmlns:a16="http://schemas.microsoft.com/office/drawing/2014/main" id="{6B415BC8-6D32-4E33-6F08-245E55DC04AA}"/>
              </a:ext>
            </a:extLst>
          </p:cNvPr>
          <p:cNvSpPr/>
          <p:nvPr userDrawn="1"/>
        </p:nvSpPr>
        <p:spPr>
          <a:xfrm>
            <a:off x="3703993" y="3938440"/>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4" name="Ellipse 43">
            <a:extLst>
              <a:ext uri="{FF2B5EF4-FFF2-40B4-BE49-F238E27FC236}">
                <a16:creationId xmlns:a16="http://schemas.microsoft.com/office/drawing/2014/main" id="{59170E39-5303-F48B-427E-0D390D46361B}"/>
              </a:ext>
            </a:extLst>
          </p:cNvPr>
          <p:cNvSpPr/>
          <p:nvPr userDrawn="1"/>
        </p:nvSpPr>
        <p:spPr>
          <a:xfrm>
            <a:off x="5336987" y="3938439"/>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5" name="Ellipse 44">
            <a:extLst>
              <a:ext uri="{FF2B5EF4-FFF2-40B4-BE49-F238E27FC236}">
                <a16:creationId xmlns:a16="http://schemas.microsoft.com/office/drawing/2014/main" id="{3F5EC5AC-8EA4-9173-6802-2A734C7D38B7}"/>
              </a:ext>
            </a:extLst>
          </p:cNvPr>
          <p:cNvSpPr/>
          <p:nvPr userDrawn="1"/>
        </p:nvSpPr>
        <p:spPr>
          <a:xfrm>
            <a:off x="434252" y="3939545"/>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6" name="Ellipse 45">
            <a:extLst>
              <a:ext uri="{FF2B5EF4-FFF2-40B4-BE49-F238E27FC236}">
                <a16:creationId xmlns:a16="http://schemas.microsoft.com/office/drawing/2014/main" id="{E41AF4EE-9D4F-0D1F-B693-F53765BB51AE}"/>
              </a:ext>
            </a:extLst>
          </p:cNvPr>
          <p:cNvSpPr/>
          <p:nvPr userDrawn="1"/>
        </p:nvSpPr>
        <p:spPr>
          <a:xfrm>
            <a:off x="2070997" y="3939545"/>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7" name="Espace réservé de l'image en ligne 4">
            <a:extLst>
              <a:ext uri="{FF2B5EF4-FFF2-40B4-BE49-F238E27FC236}">
                <a16:creationId xmlns:a16="http://schemas.microsoft.com/office/drawing/2014/main" id="{DAE1F6F4-B14B-1067-6D2D-EC66052AA3E1}"/>
              </a:ext>
            </a:extLst>
          </p:cNvPr>
          <p:cNvSpPr>
            <a:spLocks noGrp="1"/>
          </p:cNvSpPr>
          <p:nvPr>
            <p:ph type="clipArt" sz="quarter" idx="37"/>
          </p:nvPr>
        </p:nvSpPr>
        <p:spPr>
          <a:xfrm>
            <a:off x="434252" y="3939545"/>
            <a:ext cx="1218596" cy="1283672"/>
          </a:xfrm>
        </p:spPr>
        <p:txBody>
          <a:bodyPr/>
          <a:lstStyle/>
          <a:p>
            <a:endParaRPr lang="fr-BE"/>
          </a:p>
        </p:txBody>
      </p:sp>
      <p:sp>
        <p:nvSpPr>
          <p:cNvPr id="48" name="Espace réservé de l'image en ligne 4">
            <a:extLst>
              <a:ext uri="{FF2B5EF4-FFF2-40B4-BE49-F238E27FC236}">
                <a16:creationId xmlns:a16="http://schemas.microsoft.com/office/drawing/2014/main" id="{B7963D59-A809-F503-6ECA-B057268A9972}"/>
              </a:ext>
            </a:extLst>
          </p:cNvPr>
          <p:cNvSpPr>
            <a:spLocks noGrp="1"/>
          </p:cNvSpPr>
          <p:nvPr>
            <p:ph type="clipArt" sz="quarter" idx="38"/>
          </p:nvPr>
        </p:nvSpPr>
        <p:spPr>
          <a:xfrm>
            <a:off x="2070996" y="3939545"/>
            <a:ext cx="1218597" cy="1283672"/>
          </a:xfrm>
        </p:spPr>
        <p:txBody>
          <a:bodyPr/>
          <a:lstStyle/>
          <a:p>
            <a:endParaRPr lang="fr-BE"/>
          </a:p>
        </p:txBody>
      </p:sp>
      <p:sp>
        <p:nvSpPr>
          <p:cNvPr id="49" name="Espace réservé de l'image en ligne 4">
            <a:extLst>
              <a:ext uri="{FF2B5EF4-FFF2-40B4-BE49-F238E27FC236}">
                <a16:creationId xmlns:a16="http://schemas.microsoft.com/office/drawing/2014/main" id="{C1237198-3BF5-1ECA-2B57-EB1B833F1DBC}"/>
              </a:ext>
            </a:extLst>
          </p:cNvPr>
          <p:cNvSpPr>
            <a:spLocks noGrp="1"/>
          </p:cNvSpPr>
          <p:nvPr>
            <p:ph type="clipArt" sz="quarter" idx="39"/>
          </p:nvPr>
        </p:nvSpPr>
        <p:spPr>
          <a:xfrm>
            <a:off x="3703992" y="3938439"/>
            <a:ext cx="1218596" cy="1283672"/>
          </a:xfrm>
        </p:spPr>
        <p:txBody>
          <a:bodyPr/>
          <a:lstStyle/>
          <a:p>
            <a:endParaRPr lang="fr-BE"/>
          </a:p>
        </p:txBody>
      </p:sp>
      <p:sp>
        <p:nvSpPr>
          <p:cNvPr id="50" name="Espace réservé de l'image en ligne 4">
            <a:extLst>
              <a:ext uri="{FF2B5EF4-FFF2-40B4-BE49-F238E27FC236}">
                <a16:creationId xmlns:a16="http://schemas.microsoft.com/office/drawing/2014/main" id="{2E700ED3-8537-A34D-E50F-EDDA6443550C}"/>
              </a:ext>
            </a:extLst>
          </p:cNvPr>
          <p:cNvSpPr>
            <a:spLocks noGrp="1"/>
          </p:cNvSpPr>
          <p:nvPr>
            <p:ph type="clipArt" sz="quarter" idx="40"/>
          </p:nvPr>
        </p:nvSpPr>
        <p:spPr>
          <a:xfrm>
            <a:off x="5336987" y="3938439"/>
            <a:ext cx="1218596" cy="1283672"/>
          </a:xfrm>
        </p:spPr>
        <p:txBody>
          <a:bodyPr/>
          <a:lstStyle/>
          <a:p>
            <a:endParaRPr lang="fr-BE"/>
          </a:p>
        </p:txBody>
      </p:sp>
      <p:sp>
        <p:nvSpPr>
          <p:cNvPr id="51" name="Espace réservé du texte 2">
            <a:extLst>
              <a:ext uri="{FF2B5EF4-FFF2-40B4-BE49-F238E27FC236}">
                <a16:creationId xmlns:a16="http://schemas.microsoft.com/office/drawing/2014/main" id="{4E9E7CEB-0FA5-7279-54F6-67ED428D028B}"/>
              </a:ext>
            </a:extLst>
          </p:cNvPr>
          <p:cNvSpPr>
            <a:spLocks noGrp="1"/>
          </p:cNvSpPr>
          <p:nvPr>
            <p:ph type="body" idx="41" hasCustomPrompt="1"/>
          </p:nvPr>
        </p:nvSpPr>
        <p:spPr>
          <a:xfrm>
            <a:off x="6805234" y="5517672"/>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52" name="Ellipse 51">
            <a:extLst>
              <a:ext uri="{FF2B5EF4-FFF2-40B4-BE49-F238E27FC236}">
                <a16:creationId xmlns:a16="http://schemas.microsoft.com/office/drawing/2014/main" id="{447C9983-FFF6-9226-E5B1-119FD5F44919}"/>
              </a:ext>
            </a:extLst>
          </p:cNvPr>
          <p:cNvSpPr/>
          <p:nvPr userDrawn="1"/>
        </p:nvSpPr>
        <p:spPr>
          <a:xfrm>
            <a:off x="6969981" y="3938439"/>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3" name="Espace réservé de l'image en ligne 4">
            <a:extLst>
              <a:ext uri="{FF2B5EF4-FFF2-40B4-BE49-F238E27FC236}">
                <a16:creationId xmlns:a16="http://schemas.microsoft.com/office/drawing/2014/main" id="{6BA3327F-135C-6D0B-80A6-A3697C32ABB2}"/>
              </a:ext>
            </a:extLst>
          </p:cNvPr>
          <p:cNvSpPr>
            <a:spLocks noGrp="1"/>
          </p:cNvSpPr>
          <p:nvPr>
            <p:ph type="clipArt" sz="quarter" idx="42"/>
          </p:nvPr>
        </p:nvSpPr>
        <p:spPr>
          <a:xfrm>
            <a:off x="6969981" y="3938439"/>
            <a:ext cx="1218596" cy="1283672"/>
          </a:xfrm>
        </p:spPr>
        <p:txBody>
          <a:bodyPr/>
          <a:lstStyle/>
          <a:p>
            <a:endParaRPr lang="fr-BE"/>
          </a:p>
        </p:txBody>
      </p:sp>
      <p:sp>
        <p:nvSpPr>
          <p:cNvPr id="54" name="Espace réservé du texte 2">
            <a:extLst>
              <a:ext uri="{FF2B5EF4-FFF2-40B4-BE49-F238E27FC236}">
                <a16:creationId xmlns:a16="http://schemas.microsoft.com/office/drawing/2014/main" id="{06446CE2-2278-8C69-753E-7F5AF6F3BEE1}"/>
              </a:ext>
            </a:extLst>
          </p:cNvPr>
          <p:cNvSpPr>
            <a:spLocks noGrp="1"/>
          </p:cNvSpPr>
          <p:nvPr>
            <p:ph type="body" idx="43" hasCustomPrompt="1"/>
          </p:nvPr>
        </p:nvSpPr>
        <p:spPr>
          <a:xfrm>
            <a:off x="8438228" y="5517672"/>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55" name="Ellipse 54">
            <a:extLst>
              <a:ext uri="{FF2B5EF4-FFF2-40B4-BE49-F238E27FC236}">
                <a16:creationId xmlns:a16="http://schemas.microsoft.com/office/drawing/2014/main" id="{70735F84-96E5-701B-FADC-BF305CBEE047}"/>
              </a:ext>
            </a:extLst>
          </p:cNvPr>
          <p:cNvSpPr/>
          <p:nvPr userDrawn="1"/>
        </p:nvSpPr>
        <p:spPr>
          <a:xfrm>
            <a:off x="8602975" y="3938439"/>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6" name="Espace réservé de l'image en ligne 4">
            <a:extLst>
              <a:ext uri="{FF2B5EF4-FFF2-40B4-BE49-F238E27FC236}">
                <a16:creationId xmlns:a16="http://schemas.microsoft.com/office/drawing/2014/main" id="{277FBAC6-220F-C41E-7AE1-D169D7D21EFA}"/>
              </a:ext>
            </a:extLst>
          </p:cNvPr>
          <p:cNvSpPr>
            <a:spLocks noGrp="1"/>
          </p:cNvSpPr>
          <p:nvPr>
            <p:ph type="clipArt" sz="quarter" idx="44"/>
          </p:nvPr>
        </p:nvSpPr>
        <p:spPr>
          <a:xfrm>
            <a:off x="8602975" y="3938439"/>
            <a:ext cx="1218596" cy="1283672"/>
          </a:xfrm>
        </p:spPr>
        <p:txBody>
          <a:bodyPr/>
          <a:lstStyle/>
          <a:p>
            <a:endParaRPr lang="fr-BE"/>
          </a:p>
        </p:txBody>
      </p:sp>
      <p:sp>
        <p:nvSpPr>
          <p:cNvPr id="57" name="Espace réservé du texte 2">
            <a:extLst>
              <a:ext uri="{FF2B5EF4-FFF2-40B4-BE49-F238E27FC236}">
                <a16:creationId xmlns:a16="http://schemas.microsoft.com/office/drawing/2014/main" id="{24965803-214D-4709-EF75-5F5ABBC70D55}"/>
              </a:ext>
            </a:extLst>
          </p:cNvPr>
          <p:cNvSpPr>
            <a:spLocks noGrp="1"/>
          </p:cNvSpPr>
          <p:nvPr>
            <p:ph type="body" idx="45" hasCustomPrompt="1"/>
          </p:nvPr>
        </p:nvSpPr>
        <p:spPr>
          <a:xfrm>
            <a:off x="10071222" y="5517672"/>
            <a:ext cx="1441663" cy="680351"/>
          </a:xfrm>
        </p:spPr>
        <p:txBody>
          <a:bodyPr anchor="t">
            <a:normAutofit/>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Idée 4</a:t>
            </a:r>
          </a:p>
        </p:txBody>
      </p:sp>
      <p:sp>
        <p:nvSpPr>
          <p:cNvPr id="58" name="Ellipse 57">
            <a:extLst>
              <a:ext uri="{FF2B5EF4-FFF2-40B4-BE49-F238E27FC236}">
                <a16:creationId xmlns:a16="http://schemas.microsoft.com/office/drawing/2014/main" id="{E23691B5-3E09-FC5B-3628-29C04BBF1A4D}"/>
              </a:ext>
            </a:extLst>
          </p:cNvPr>
          <p:cNvSpPr/>
          <p:nvPr userDrawn="1"/>
        </p:nvSpPr>
        <p:spPr>
          <a:xfrm>
            <a:off x="10235969" y="3938439"/>
            <a:ext cx="1218596" cy="1283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9" name="Espace réservé de l'image en ligne 4">
            <a:extLst>
              <a:ext uri="{FF2B5EF4-FFF2-40B4-BE49-F238E27FC236}">
                <a16:creationId xmlns:a16="http://schemas.microsoft.com/office/drawing/2014/main" id="{7C4F4772-C888-D2C8-D0C5-1EF0B6A24AB6}"/>
              </a:ext>
            </a:extLst>
          </p:cNvPr>
          <p:cNvSpPr>
            <a:spLocks noGrp="1"/>
          </p:cNvSpPr>
          <p:nvPr>
            <p:ph type="clipArt" sz="quarter" idx="46"/>
          </p:nvPr>
        </p:nvSpPr>
        <p:spPr>
          <a:xfrm>
            <a:off x="10235969" y="3938439"/>
            <a:ext cx="1218596" cy="1283672"/>
          </a:xfrm>
        </p:spPr>
        <p:txBody>
          <a:bodyPr/>
          <a:lstStyle/>
          <a:p>
            <a:endParaRPr lang="fr-BE"/>
          </a:p>
        </p:txBody>
      </p:sp>
    </p:spTree>
    <p:extLst>
      <p:ext uri="{BB962C8B-B14F-4D97-AF65-F5344CB8AC3E}">
        <p14:creationId xmlns:p14="http://schemas.microsoft.com/office/powerpoint/2010/main" val="3660831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cept&amp;Definition">
    <p:bg>
      <p:bgPr>
        <a:solidFill>
          <a:srgbClr val="7AB929"/>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1209864" y="1634838"/>
            <a:ext cx="9772268" cy="2340004"/>
          </a:xfrm>
        </p:spPr>
        <p:txBody>
          <a:bodyPr anchor="b">
            <a:normAutofit/>
          </a:bodyPr>
          <a:lstStyle>
            <a:lvl1pPr algn="ctr">
              <a:lnSpc>
                <a:spcPts val="4400"/>
              </a:lnSpc>
              <a:defRPr sz="4400" b="1" i="0" cap="none" baseline="0">
                <a:solidFill>
                  <a:schemeClr val="bg1"/>
                </a:solidFill>
                <a:latin typeface="Avenir Next LT Pro Demi" panose="020B0504020202020204" pitchFamily="34" charset="77"/>
              </a:defRPr>
            </a:lvl1pPr>
          </a:lstStyle>
          <a:p>
            <a:r>
              <a:rPr lang="fr-FR"/>
              <a:t>Mot – Citation - Concept</a:t>
            </a:r>
            <a:endParaRPr lang="fr-BE"/>
          </a:p>
        </p:txBody>
      </p:sp>
      <p:sp>
        <p:nvSpPr>
          <p:cNvPr id="18" name="Espace réservé du texte 2">
            <a:extLst>
              <a:ext uri="{FF2B5EF4-FFF2-40B4-BE49-F238E27FC236}">
                <a16:creationId xmlns:a16="http://schemas.microsoft.com/office/drawing/2014/main" id="{8D44D602-DD03-474F-9582-66FDB33E912A}"/>
              </a:ext>
            </a:extLst>
          </p:cNvPr>
          <p:cNvSpPr>
            <a:spLocks noGrp="1"/>
          </p:cNvSpPr>
          <p:nvPr>
            <p:ph type="body" idx="1" hasCustomPrompt="1"/>
          </p:nvPr>
        </p:nvSpPr>
        <p:spPr>
          <a:xfrm>
            <a:off x="1209865" y="4404050"/>
            <a:ext cx="9772267" cy="1635010"/>
          </a:xfrm>
        </p:spPr>
        <p:txBody>
          <a:bodyPr anchor="t">
            <a:normAutofit/>
          </a:bodyPr>
          <a:lstStyle>
            <a:lvl1pPr marL="0" indent="0" algn="ctr">
              <a:buNone/>
              <a:defRPr sz="3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définition – explication – sous-titre – source </a:t>
            </a:r>
          </a:p>
        </p:txBody>
      </p:sp>
      <p:sp>
        <p:nvSpPr>
          <p:cNvPr id="4" name="Espace réservé du numéro de diapositive 3">
            <a:extLst>
              <a:ext uri="{FF2B5EF4-FFF2-40B4-BE49-F238E27FC236}">
                <a16:creationId xmlns:a16="http://schemas.microsoft.com/office/drawing/2014/main" id="{7140CAFB-CE5B-4EAA-A7C9-48B2FA9E307C}"/>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566525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Idées_Texte">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8D0DA-8EC2-4C13-BA02-6E97F35DFE20}"/>
              </a:ext>
            </a:extLst>
          </p:cNvPr>
          <p:cNvSpPr>
            <a:spLocks noGrp="1"/>
          </p:cNvSpPr>
          <p:nvPr>
            <p:ph type="title"/>
          </p:nvPr>
        </p:nvSpPr>
        <p:spPr>
          <a:xfrm>
            <a:off x="838200" y="534987"/>
            <a:ext cx="10515600" cy="1325563"/>
          </a:xfrm>
        </p:spPr>
        <p:txBody>
          <a:bodyPr anchor="b"/>
          <a:lstStyle>
            <a:lvl1pPr algn="ctr">
              <a:lnSpc>
                <a:spcPts val="4800"/>
              </a:lnSpc>
              <a:defRPr b="1" i="0">
                <a:solidFill>
                  <a:srgbClr val="E50046"/>
                </a:solidFill>
                <a:latin typeface="Avenir Next LT Pro Demi" panose="020B0504020202020204" pitchFamily="34" charset="77"/>
              </a:defRPr>
            </a:lvl1pPr>
          </a:lstStyle>
          <a:p>
            <a:r>
              <a:rPr lang="fr-FR"/>
              <a:t>Modifiez le style du titre</a:t>
            </a:r>
            <a:endParaRPr lang="fr-BE"/>
          </a:p>
        </p:txBody>
      </p:sp>
      <p:sp>
        <p:nvSpPr>
          <p:cNvPr id="4" name="Espace réservé du texte 3">
            <a:extLst>
              <a:ext uri="{FF2B5EF4-FFF2-40B4-BE49-F238E27FC236}">
                <a16:creationId xmlns:a16="http://schemas.microsoft.com/office/drawing/2014/main" id="{F936F3DC-E99B-4CE6-886B-6BC3BA2DE0C3}"/>
              </a:ext>
            </a:extLst>
          </p:cNvPr>
          <p:cNvSpPr>
            <a:spLocks noGrp="1"/>
          </p:cNvSpPr>
          <p:nvPr>
            <p:ph type="body" sz="quarter" idx="10" hasCustomPrompt="1"/>
          </p:nvPr>
        </p:nvSpPr>
        <p:spPr>
          <a:xfrm>
            <a:off x="498475" y="2532533"/>
            <a:ext cx="3575050" cy="720725"/>
          </a:xfrm>
        </p:spPr>
        <p:txBody>
          <a:bodyPr anchor="b">
            <a:normAutofit/>
          </a:bodyPr>
          <a:lstStyle>
            <a:lvl1pPr>
              <a:defRPr sz="2400" b="1" i="0" u="sng">
                <a:solidFill>
                  <a:srgbClr val="E50046"/>
                </a:solidFill>
                <a:latin typeface="Avenir Next LT Pro Demi" panose="020B0504020202020204" pitchFamily="34" charset="77"/>
              </a:defRPr>
            </a:lvl1pPr>
          </a:lstStyle>
          <a:p>
            <a:pPr lvl="0"/>
            <a:r>
              <a:rPr lang="fr-FR"/>
              <a:t>Sous-titre ou idée 1</a:t>
            </a:r>
            <a:endParaRPr lang="fr-BE"/>
          </a:p>
        </p:txBody>
      </p:sp>
      <p:sp>
        <p:nvSpPr>
          <p:cNvPr id="5" name="Espace réservé du texte 3">
            <a:extLst>
              <a:ext uri="{FF2B5EF4-FFF2-40B4-BE49-F238E27FC236}">
                <a16:creationId xmlns:a16="http://schemas.microsoft.com/office/drawing/2014/main" id="{5822BE9F-D5D5-498F-951F-083DD3FB5E4A}"/>
              </a:ext>
            </a:extLst>
          </p:cNvPr>
          <p:cNvSpPr>
            <a:spLocks noGrp="1"/>
          </p:cNvSpPr>
          <p:nvPr>
            <p:ph type="body" sz="quarter" idx="11" hasCustomPrompt="1"/>
          </p:nvPr>
        </p:nvSpPr>
        <p:spPr>
          <a:xfrm>
            <a:off x="4308475" y="2532533"/>
            <a:ext cx="3575050" cy="720725"/>
          </a:xfrm>
        </p:spPr>
        <p:txBody>
          <a:bodyPr anchor="b">
            <a:normAutofit/>
          </a:bodyPr>
          <a:lstStyle>
            <a:lvl1pPr>
              <a:defRPr sz="2400" b="1" i="0" u="sng">
                <a:solidFill>
                  <a:srgbClr val="E50046"/>
                </a:solidFill>
                <a:latin typeface="Avenir Next LT Pro Demi" panose="020B0504020202020204" pitchFamily="34" charset="77"/>
              </a:defRPr>
            </a:lvl1pPr>
          </a:lstStyle>
          <a:p>
            <a:pPr lvl="0"/>
            <a:r>
              <a:rPr lang="fr-FR"/>
              <a:t>Sous-titre ou idée 2</a:t>
            </a:r>
            <a:endParaRPr lang="fr-BE"/>
          </a:p>
        </p:txBody>
      </p:sp>
      <p:sp>
        <p:nvSpPr>
          <p:cNvPr id="6" name="Espace réservé du texte 3">
            <a:extLst>
              <a:ext uri="{FF2B5EF4-FFF2-40B4-BE49-F238E27FC236}">
                <a16:creationId xmlns:a16="http://schemas.microsoft.com/office/drawing/2014/main" id="{BDD6F460-B1E1-48F3-81D0-F5EC8EDA7636}"/>
              </a:ext>
            </a:extLst>
          </p:cNvPr>
          <p:cNvSpPr>
            <a:spLocks noGrp="1"/>
          </p:cNvSpPr>
          <p:nvPr>
            <p:ph type="body" sz="quarter" idx="12" hasCustomPrompt="1"/>
          </p:nvPr>
        </p:nvSpPr>
        <p:spPr>
          <a:xfrm>
            <a:off x="8118475" y="2532533"/>
            <a:ext cx="3575050" cy="720725"/>
          </a:xfrm>
        </p:spPr>
        <p:txBody>
          <a:bodyPr anchor="b">
            <a:normAutofit/>
          </a:bodyPr>
          <a:lstStyle>
            <a:lvl1pPr>
              <a:defRPr sz="2400" b="1" i="0" u="sng">
                <a:solidFill>
                  <a:srgbClr val="E50046"/>
                </a:solidFill>
                <a:latin typeface="Avenir Next LT Pro Demi" panose="020B0504020202020204" pitchFamily="34" charset="77"/>
              </a:defRPr>
            </a:lvl1pPr>
          </a:lstStyle>
          <a:p>
            <a:pPr lvl="0"/>
            <a:r>
              <a:rPr lang="fr-FR"/>
              <a:t>Sous-titre ou idée 2</a:t>
            </a:r>
            <a:endParaRPr lang="fr-BE"/>
          </a:p>
        </p:txBody>
      </p:sp>
      <p:sp>
        <p:nvSpPr>
          <p:cNvPr id="8" name="Espace réservé du texte 7">
            <a:extLst>
              <a:ext uri="{FF2B5EF4-FFF2-40B4-BE49-F238E27FC236}">
                <a16:creationId xmlns:a16="http://schemas.microsoft.com/office/drawing/2014/main" id="{25C01B11-343F-4236-BC20-F38CB1E32B5E}"/>
              </a:ext>
            </a:extLst>
          </p:cNvPr>
          <p:cNvSpPr>
            <a:spLocks noGrp="1"/>
          </p:cNvSpPr>
          <p:nvPr>
            <p:ph type="body" sz="quarter" idx="13" hasCustomPrompt="1"/>
          </p:nvPr>
        </p:nvSpPr>
        <p:spPr>
          <a:xfrm>
            <a:off x="498475" y="3629025"/>
            <a:ext cx="3575050" cy="2693988"/>
          </a:xfrm>
        </p:spPr>
        <p:txBody>
          <a:bodyPr>
            <a:normAutofit/>
          </a:bodyPr>
          <a:lstStyle>
            <a:lvl1pPr>
              <a:defRPr sz="2000"/>
            </a:lvl1pPr>
          </a:lstStyle>
          <a:p>
            <a:pPr lvl="0"/>
            <a:r>
              <a:rPr lang="fr-BE"/>
              <a:t>Explication et texte</a:t>
            </a:r>
          </a:p>
        </p:txBody>
      </p:sp>
      <p:sp>
        <p:nvSpPr>
          <p:cNvPr id="9" name="Espace réservé du texte 7">
            <a:extLst>
              <a:ext uri="{FF2B5EF4-FFF2-40B4-BE49-F238E27FC236}">
                <a16:creationId xmlns:a16="http://schemas.microsoft.com/office/drawing/2014/main" id="{09241412-B679-49DB-9BB1-2E1A4E6A9CF3}"/>
              </a:ext>
            </a:extLst>
          </p:cNvPr>
          <p:cNvSpPr>
            <a:spLocks noGrp="1"/>
          </p:cNvSpPr>
          <p:nvPr>
            <p:ph type="body" sz="quarter" idx="14" hasCustomPrompt="1"/>
          </p:nvPr>
        </p:nvSpPr>
        <p:spPr>
          <a:xfrm>
            <a:off x="4308475" y="3629025"/>
            <a:ext cx="3575050" cy="2693988"/>
          </a:xfrm>
        </p:spPr>
        <p:txBody>
          <a:bodyPr>
            <a:normAutofit/>
          </a:bodyPr>
          <a:lstStyle>
            <a:lvl1pPr>
              <a:defRPr sz="2000"/>
            </a:lvl1pPr>
          </a:lstStyle>
          <a:p>
            <a:pPr lvl="0"/>
            <a:r>
              <a:rPr lang="fr-BE"/>
              <a:t>Explication et texte</a:t>
            </a:r>
          </a:p>
        </p:txBody>
      </p:sp>
      <p:sp>
        <p:nvSpPr>
          <p:cNvPr id="10" name="Espace réservé du texte 7">
            <a:extLst>
              <a:ext uri="{FF2B5EF4-FFF2-40B4-BE49-F238E27FC236}">
                <a16:creationId xmlns:a16="http://schemas.microsoft.com/office/drawing/2014/main" id="{6BA51F9C-1468-42A0-8FF8-5871BD8FDB3B}"/>
              </a:ext>
            </a:extLst>
          </p:cNvPr>
          <p:cNvSpPr>
            <a:spLocks noGrp="1"/>
          </p:cNvSpPr>
          <p:nvPr>
            <p:ph type="body" sz="quarter" idx="15" hasCustomPrompt="1"/>
          </p:nvPr>
        </p:nvSpPr>
        <p:spPr>
          <a:xfrm>
            <a:off x="8118475" y="3629025"/>
            <a:ext cx="3575050" cy="2693988"/>
          </a:xfrm>
        </p:spPr>
        <p:txBody>
          <a:bodyPr>
            <a:normAutofit/>
          </a:bodyPr>
          <a:lstStyle>
            <a:lvl1pPr>
              <a:defRPr sz="2000"/>
            </a:lvl1pPr>
          </a:lstStyle>
          <a:p>
            <a:pPr lvl="0"/>
            <a:r>
              <a:rPr lang="fr-BE"/>
              <a:t>Explication et texte</a:t>
            </a:r>
          </a:p>
        </p:txBody>
      </p:sp>
      <p:sp>
        <p:nvSpPr>
          <p:cNvPr id="11" name="Espace réservé du numéro de diapositive 3">
            <a:extLst>
              <a:ext uri="{FF2B5EF4-FFF2-40B4-BE49-F238E27FC236}">
                <a16:creationId xmlns:a16="http://schemas.microsoft.com/office/drawing/2014/main" id="{B3675ADF-59E5-460F-9402-DE2880011E34}"/>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597165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Idées_Texte">
    <p:bg>
      <p:bgPr>
        <a:solidFill>
          <a:srgbClr val="7AB929"/>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8D0DA-8EC2-4C13-BA02-6E97F35DFE20}"/>
              </a:ext>
            </a:extLst>
          </p:cNvPr>
          <p:cNvSpPr>
            <a:spLocks noGrp="1"/>
          </p:cNvSpPr>
          <p:nvPr>
            <p:ph type="title"/>
          </p:nvPr>
        </p:nvSpPr>
        <p:spPr>
          <a:xfrm>
            <a:off x="838200" y="667590"/>
            <a:ext cx="10515600" cy="1325563"/>
          </a:xfrm>
        </p:spPr>
        <p:txBody>
          <a:bodyPr anchor="b"/>
          <a:lstStyle>
            <a:lvl1pPr algn="ctr">
              <a:lnSpc>
                <a:spcPts val="4400"/>
              </a:lnSpc>
              <a:defRPr b="1" i="0">
                <a:solidFill>
                  <a:schemeClr val="bg1"/>
                </a:solidFill>
                <a:latin typeface="Avenir Next LT Pro Demi" panose="020B0504020202020204" pitchFamily="34" charset="77"/>
              </a:defRPr>
            </a:lvl1pPr>
          </a:lstStyle>
          <a:p>
            <a:r>
              <a:rPr lang="fr-FR"/>
              <a:t>Modifiez le style du titre</a:t>
            </a:r>
            <a:endParaRPr lang="fr-BE"/>
          </a:p>
        </p:txBody>
      </p:sp>
      <p:sp>
        <p:nvSpPr>
          <p:cNvPr id="4" name="Espace réservé du texte 3">
            <a:extLst>
              <a:ext uri="{FF2B5EF4-FFF2-40B4-BE49-F238E27FC236}">
                <a16:creationId xmlns:a16="http://schemas.microsoft.com/office/drawing/2014/main" id="{F936F3DC-E99B-4CE6-886B-6BC3BA2DE0C3}"/>
              </a:ext>
            </a:extLst>
          </p:cNvPr>
          <p:cNvSpPr>
            <a:spLocks noGrp="1"/>
          </p:cNvSpPr>
          <p:nvPr>
            <p:ph type="body" sz="quarter" idx="10" hasCustomPrompt="1"/>
          </p:nvPr>
        </p:nvSpPr>
        <p:spPr>
          <a:xfrm>
            <a:off x="1275945" y="2532533"/>
            <a:ext cx="4170801" cy="7207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1</a:t>
            </a:r>
            <a:endParaRPr lang="fr-BE"/>
          </a:p>
        </p:txBody>
      </p:sp>
      <p:sp>
        <p:nvSpPr>
          <p:cNvPr id="6" name="Espace réservé du texte 3">
            <a:extLst>
              <a:ext uri="{FF2B5EF4-FFF2-40B4-BE49-F238E27FC236}">
                <a16:creationId xmlns:a16="http://schemas.microsoft.com/office/drawing/2014/main" id="{BDD6F460-B1E1-48F3-81D0-F5EC8EDA7636}"/>
              </a:ext>
            </a:extLst>
          </p:cNvPr>
          <p:cNvSpPr>
            <a:spLocks noGrp="1"/>
          </p:cNvSpPr>
          <p:nvPr>
            <p:ph type="body" sz="quarter" idx="12" hasCustomPrompt="1"/>
          </p:nvPr>
        </p:nvSpPr>
        <p:spPr>
          <a:xfrm>
            <a:off x="6745256" y="2532533"/>
            <a:ext cx="4170802" cy="7207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2</a:t>
            </a:r>
            <a:endParaRPr lang="fr-BE"/>
          </a:p>
        </p:txBody>
      </p:sp>
      <p:sp>
        <p:nvSpPr>
          <p:cNvPr id="8" name="Espace réservé du texte 7">
            <a:extLst>
              <a:ext uri="{FF2B5EF4-FFF2-40B4-BE49-F238E27FC236}">
                <a16:creationId xmlns:a16="http://schemas.microsoft.com/office/drawing/2014/main" id="{25C01B11-343F-4236-BC20-F38CB1E32B5E}"/>
              </a:ext>
            </a:extLst>
          </p:cNvPr>
          <p:cNvSpPr>
            <a:spLocks noGrp="1"/>
          </p:cNvSpPr>
          <p:nvPr>
            <p:ph type="body" sz="quarter" idx="13" hasCustomPrompt="1"/>
          </p:nvPr>
        </p:nvSpPr>
        <p:spPr>
          <a:xfrm>
            <a:off x="1275945" y="3604743"/>
            <a:ext cx="4170800" cy="2693988"/>
          </a:xfrm>
        </p:spPr>
        <p:txBody>
          <a:bodyPr>
            <a:normAutofit/>
          </a:bodyPr>
          <a:lstStyle>
            <a:lvl1pPr>
              <a:defRPr sz="2000">
                <a:solidFill>
                  <a:schemeClr val="bg1"/>
                </a:solidFill>
              </a:defRPr>
            </a:lvl1pPr>
          </a:lstStyle>
          <a:p>
            <a:pPr lvl="0"/>
            <a:r>
              <a:rPr lang="fr-BE"/>
              <a:t>Explication et texte</a:t>
            </a:r>
          </a:p>
        </p:txBody>
      </p:sp>
      <p:sp>
        <p:nvSpPr>
          <p:cNvPr id="10" name="Espace réservé du texte 7">
            <a:extLst>
              <a:ext uri="{FF2B5EF4-FFF2-40B4-BE49-F238E27FC236}">
                <a16:creationId xmlns:a16="http://schemas.microsoft.com/office/drawing/2014/main" id="{6BA51F9C-1468-42A0-8FF8-5871BD8FDB3B}"/>
              </a:ext>
            </a:extLst>
          </p:cNvPr>
          <p:cNvSpPr>
            <a:spLocks noGrp="1"/>
          </p:cNvSpPr>
          <p:nvPr>
            <p:ph type="body" sz="quarter" idx="15" hasCustomPrompt="1"/>
          </p:nvPr>
        </p:nvSpPr>
        <p:spPr>
          <a:xfrm>
            <a:off x="6745255" y="3604743"/>
            <a:ext cx="4170799" cy="2693988"/>
          </a:xfrm>
        </p:spPr>
        <p:txBody>
          <a:bodyPr>
            <a:normAutofit/>
          </a:bodyPr>
          <a:lstStyle>
            <a:lvl1pPr>
              <a:defRPr sz="2000">
                <a:solidFill>
                  <a:schemeClr val="bg1"/>
                </a:solidFill>
              </a:defRPr>
            </a:lvl1pPr>
          </a:lstStyle>
          <a:p>
            <a:pPr lvl="0"/>
            <a:r>
              <a:rPr lang="fr-BE"/>
              <a:t>Explication et texte</a:t>
            </a:r>
          </a:p>
        </p:txBody>
      </p:sp>
      <p:sp>
        <p:nvSpPr>
          <p:cNvPr id="7" name="Espace réservé du numéro de diapositive 3">
            <a:extLst>
              <a:ext uri="{FF2B5EF4-FFF2-40B4-BE49-F238E27FC236}">
                <a16:creationId xmlns:a16="http://schemas.microsoft.com/office/drawing/2014/main" id="{5597AD89-3891-416C-BB32-13AB2C7786E7}"/>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879188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dée_Texte">
    <p:bg>
      <p:bgPr>
        <a:solidFill>
          <a:srgbClr val="7AB929"/>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8D0DA-8EC2-4C13-BA02-6E97F35DFE20}"/>
              </a:ext>
            </a:extLst>
          </p:cNvPr>
          <p:cNvSpPr>
            <a:spLocks noGrp="1"/>
          </p:cNvSpPr>
          <p:nvPr>
            <p:ph type="title"/>
          </p:nvPr>
        </p:nvSpPr>
        <p:spPr>
          <a:xfrm>
            <a:off x="1275944" y="667590"/>
            <a:ext cx="9764949" cy="1325563"/>
          </a:xfrm>
        </p:spPr>
        <p:txBody>
          <a:bodyPr anchor="b"/>
          <a:lstStyle>
            <a:lvl1pPr algn="ctr">
              <a:lnSpc>
                <a:spcPts val="4400"/>
              </a:lnSpc>
              <a:defRPr b="1" i="0">
                <a:solidFill>
                  <a:schemeClr val="bg1"/>
                </a:solidFill>
                <a:latin typeface="Avenir Next LT Pro Demi" panose="020B0504020202020204" pitchFamily="34" charset="77"/>
              </a:defRPr>
            </a:lvl1pPr>
          </a:lstStyle>
          <a:p>
            <a:r>
              <a:rPr lang="fr-FR"/>
              <a:t>Modifiez le style du titre</a:t>
            </a:r>
            <a:endParaRPr lang="fr-BE"/>
          </a:p>
        </p:txBody>
      </p:sp>
      <p:sp>
        <p:nvSpPr>
          <p:cNvPr id="4" name="Espace réservé du texte 3">
            <a:extLst>
              <a:ext uri="{FF2B5EF4-FFF2-40B4-BE49-F238E27FC236}">
                <a16:creationId xmlns:a16="http://schemas.microsoft.com/office/drawing/2014/main" id="{F936F3DC-E99B-4CE6-886B-6BC3BA2DE0C3}"/>
              </a:ext>
            </a:extLst>
          </p:cNvPr>
          <p:cNvSpPr>
            <a:spLocks noGrp="1"/>
          </p:cNvSpPr>
          <p:nvPr>
            <p:ph type="body" sz="quarter" idx="10" hasCustomPrompt="1"/>
          </p:nvPr>
        </p:nvSpPr>
        <p:spPr>
          <a:xfrm>
            <a:off x="1275945" y="2532533"/>
            <a:ext cx="9764948" cy="7207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1</a:t>
            </a:r>
            <a:endParaRPr lang="fr-BE"/>
          </a:p>
        </p:txBody>
      </p:sp>
      <p:sp>
        <p:nvSpPr>
          <p:cNvPr id="8" name="Espace réservé du texte 7">
            <a:extLst>
              <a:ext uri="{FF2B5EF4-FFF2-40B4-BE49-F238E27FC236}">
                <a16:creationId xmlns:a16="http://schemas.microsoft.com/office/drawing/2014/main" id="{25C01B11-343F-4236-BC20-F38CB1E32B5E}"/>
              </a:ext>
            </a:extLst>
          </p:cNvPr>
          <p:cNvSpPr>
            <a:spLocks noGrp="1"/>
          </p:cNvSpPr>
          <p:nvPr>
            <p:ph type="body" sz="quarter" idx="13" hasCustomPrompt="1"/>
          </p:nvPr>
        </p:nvSpPr>
        <p:spPr>
          <a:xfrm>
            <a:off x="1275944" y="3444237"/>
            <a:ext cx="9764949" cy="2693988"/>
          </a:xfrm>
        </p:spPr>
        <p:txBody>
          <a:bodyPr>
            <a:normAutofit/>
          </a:bodyPr>
          <a:lstStyle>
            <a:lvl1pPr>
              <a:defRPr sz="2000">
                <a:solidFill>
                  <a:schemeClr val="bg1"/>
                </a:solidFill>
              </a:defRPr>
            </a:lvl1pPr>
          </a:lstStyle>
          <a:p>
            <a:pPr lvl="0"/>
            <a:r>
              <a:rPr lang="fr-BE"/>
              <a:t>Explication et texte</a:t>
            </a:r>
          </a:p>
        </p:txBody>
      </p:sp>
      <p:sp>
        <p:nvSpPr>
          <p:cNvPr id="5" name="Espace réservé du numéro de diapositive 3">
            <a:extLst>
              <a:ext uri="{FF2B5EF4-FFF2-40B4-BE49-F238E27FC236}">
                <a16:creationId xmlns:a16="http://schemas.microsoft.com/office/drawing/2014/main" id="{1616EB28-CEFB-4278-B917-6583E9C3ED32}"/>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4246816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Idées_Texte_Dispo2">
    <p:bg>
      <p:bgPr>
        <a:solidFill>
          <a:srgbClr val="7AB929"/>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8F9908-4622-4D63-A5E2-7229B96C7B5F}"/>
              </a:ext>
            </a:extLst>
          </p:cNvPr>
          <p:cNvSpPr>
            <a:spLocks noGrp="1"/>
          </p:cNvSpPr>
          <p:nvPr>
            <p:ph type="title"/>
          </p:nvPr>
        </p:nvSpPr>
        <p:spPr>
          <a:xfrm>
            <a:off x="536643" y="1814546"/>
            <a:ext cx="4249365" cy="2630994"/>
          </a:xfrm>
        </p:spPr>
        <p:txBody>
          <a:bodyPr/>
          <a:lstStyle>
            <a:lvl1pPr>
              <a:lnSpc>
                <a:spcPts val="4400"/>
              </a:lnSpc>
              <a:defRPr b="1" i="0">
                <a:solidFill>
                  <a:schemeClr val="bg1"/>
                </a:solidFill>
                <a:latin typeface="Avenir Next LT Pro Demi" panose="020B0504020202020204" pitchFamily="34" charset="77"/>
              </a:defRPr>
            </a:lvl1pPr>
          </a:lstStyle>
          <a:p>
            <a:r>
              <a:rPr lang="fr-FR"/>
              <a:t>Modifiez le style du titre</a:t>
            </a:r>
            <a:endParaRPr lang="fr-BE"/>
          </a:p>
        </p:txBody>
      </p:sp>
      <p:sp>
        <p:nvSpPr>
          <p:cNvPr id="4" name="Espace réservé du texte 3">
            <a:extLst>
              <a:ext uri="{FF2B5EF4-FFF2-40B4-BE49-F238E27FC236}">
                <a16:creationId xmlns:a16="http://schemas.microsoft.com/office/drawing/2014/main" id="{B9D1AAE6-4AE9-4F3B-A560-314366306D05}"/>
              </a:ext>
            </a:extLst>
          </p:cNvPr>
          <p:cNvSpPr>
            <a:spLocks noGrp="1"/>
          </p:cNvSpPr>
          <p:nvPr>
            <p:ph type="body" sz="quarter" idx="10" hasCustomPrompt="1"/>
          </p:nvPr>
        </p:nvSpPr>
        <p:spPr>
          <a:xfrm>
            <a:off x="5994600" y="372674"/>
            <a:ext cx="5406215" cy="5282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1</a:t>
            </a:r>
            <a:endParaRPr lang="fr-BE"/>
          </a:p>
        </p:txBody>
      </p:sp>
      <p:sp>
        <p:nvSpPr>
          <p:cNvPr id="5" name="Espace réservé du texte 7">
            <a:extLst>
              <a:ext uri="{FF2B5EF4-FFF2-40B4-BE49-F238E27FC236}">
                <a16:creationId xmlns:a16="http://schemas.microsoft.com/office/drawing/2014/main" id="{83A091D8-6DC9-4FB4-B2DC-AC0082DDB5DA}"/>
              </a:ext>
            </a:extLst>
          </p:cNvPr>
          <p:cNvSpPr>
            <a:spLocks noGrp="1"/>
          </p:cNvSpPr>
          <p:nvPr>
            <p:ph type="body" sz="quarter" idx="13" hasCustomPrompt="1"/>
          </p:nvPr>
        </p:nvSpPr>
        <p:spPr>
          <a:xfrm>
            <a:off x="5994600" y="995032"/>
            <a:ext cx="5406214" cy="1284324"/>
          </a:xfrm>
        </p:spPr>
        <p:txBody>
          <a:bodyPr>
            <a:normAutofit/>
          </a:bodyPr>
          <a:lstStyle>
            <a:lvl1pPr>
              <a:defRPr sz="2000">
                <a:solidFill>
                  <a:schemeClr val="bg1"/>
                </a:solidFill>
              </a:defRPr>
            </a:lvl1pPr>
          </a:lstStyle>
          <a:p>
            <a:pPr lvl="0"/>
            <a:r>
              <a:rPr lang="fr-BE"/>
              <a:t>Explication et texte</a:t>
            </a:r>
          </a:p>
        </p:txBody>
      </p:sp>
      <p:sp>
        <p:nvSpPr>
          <p:cNvPr id="6" name="Espace réservé du texte 3">
            <a:extLst>
              <a:ext uri="{FF2B5EF4-FFF2-40B4-BE49-F238E27FC236}">
                <a16:creationId xmlns:a16="http://schemas.microsoft.com/office/drawing/2014/main" id="{F873814E-63B5-4E91-847C-3DF34C52EA64}"/>
              </a:ext>
            </a:extLst>
          </p:cNvPr>
          <p:cNvSpPr>
            <a:spLocks noGrp="1"/>
          </p:cNvSpPr>
          <p:nvPr>
            <p:ph type="body" sz="quarter" idx="14" hasCustomPrompt="1"/>
          </p:nvPr>
        </p:nvSpPr>
        <p:spPr>
          <a:xfrm>
            <a:off x="5994598" y="2541443"/>
            <a:ext cx="5406215" cy="528225"/>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2</a:t>
            </a:r>
            <a:endParaRPr lang="fr-BE"/>
          </a:p>
        </p:txBody>
      </p:sp>
      <p:sp>
        <p:nvSpPr>
          <p:cNvPr id="8" name="Espace réservé du texte 7">
            <a:extLst>
              <a:ext uri="{FF2B5EF4-FFF2-40B4-BE49-F238E27FC236}">
                <a16:creationId xmlns:a16="http://schemas.microsoft.com/office/drawing/2014/main" id="{5DE3302C-8FF4-4AA3-8A6F-6902DDE71100}"/>
              </a:ext>
            </a:extLst>
          </p:cNvPr>
          <p:cNvSpPr>
            <a:spLocks noGrp="1"/>
          </p:cNvSpPr>
          <p:nvPr>
            <p:ph type="body" sz="quarter" idx="15" hasCustomPrompt="1"/>
          </p:nvPr>
        </p:nvSpPr>
        <p:spPr>
          <a:xfrm>
            <a:off x="5994599" y="3163801"/>
            <a:ext cx="5406214" cy="1284324"/>
          </a:xfrm>
        </p:spPr>
        <p:txBody>
          <a:bodyPr>
            <a:normAutofit/>
          </a:bodyPr>
          <a:lstStyle>
            <a:lvl1pPr>
              <a:defRPr sz="2000">
                <a:solidFill>
                  <a:schemeClr val="bg1"/>
                </a:solidFill>
              </a:defRPr>
            </a:lvl1pPr>
          </a:lstStyle>
          <a:p>
            <a:pPr lvl="0"/>
            <a:r>
              <a:rPr lang="fr-BE"/>
              <a:t>Explication et texte</a:t>
            </a:r>
          </a:p>
        </p:txBody>
      </p:sp>
      <p:sp>
        <p:nvSpPr>
          <p:cNvPr id="9" name="Espace réservé du texte 3">
            <a:extLst>
              <a:ext uri="{FF2B5EF4-FFF2-40B4-BE49-F238E27FC236}">
                <a16:creationId xmlns:a16="http://schemas.microsoft.com/office/drawing/2014/main" id="{0C529BE3-E478-415C-8E11-F6E3889F7B92}"/>
              </a:ext>
            </a:extLst>
          </p:cNvPr>
          <p:cNvSpPr>
            <a:spLocks noGrp="1"/>
          </p:cNvSpPr>
          <p:nvPr>
            <p:ph type="body" sz="quarter" idx="16" hasCustomPrompt="1"/>
          </p:nvPr>
        </p:nvSpPr>
        <p:spPr>
          <a:xfrm>
            <a:off x="5994598" y="4657730"/>
            <a:ext cx="5406215" cy="528226"/>
          </a:xfrm>
        </p:spPr>
        <p:txBody>
          <a:bodyPr anchor="b">
            <a:normAutofit/>
          </a:bodyPr>
          <a:lstStyle>
            <a:lvl1pPr>
              <a:defRPr sz="2400" b="1" i="0" u="sng">
                <a:solidFill>
                  <a:schemeClr val="bg1"/>
                </a:solidFill>
                <a:latin typeface="Avenir Next LT Pro Demi" panose="020B0504020202020204" pitchFamily="34" charset="77"/>
              </a:defRPr>
            </a:lvl1pPr>
          </a:lstStyle>
          <a:p>
            <a:pPr lvl="0"/>
            <a:r>
              <a:rPr lang="fr-FR"/>
              <a:t>Sous-titre ou idée 3</a:t>
            </a:r>
            <a:endParaRPr lang="fr-BE"/>
          </a:p>
        </p:txBody>
      </p:sp>
      <p:sp>
        <p:nvSpPr>
          <p:cNvPr id="10" name="Espace réservé du texte 7">
            <a:extLst>
              <a:ext uri="{FF2B5EF4-FFF2-40B4-BE49-F238E27FC236}">
                <a16:creationId xmlns:a16="http://schemas.microsoft.com/office/drawing/2014/main" id="{C86EFF7E-B23F-4101-98D7-AD92BA9222D9}"/>
              </a:ext>
            </a:extLst>
          </p:cNvPr>
          <p:cNvSpPr>
            <a:spLocks noGrp="1"/>
          </p:cNvSpPr>
          <p:nvPr>
            <p:ph type="body" sz="quarter" idx="17" hasCustomPrompt="1"/>
          </p:nvPr>
        </p:nvSpPr>
        <p:spPr>
          <a:xfrm>
            <a:off x="5994598" y="5278831"/>
            <a:ext cx="5406214" cy="1284324"/>
          </a:xfrm>
        </p:spPr>
        <p:txBody>
          <a:bodyPr>
            <a:normAutofit/>
          </a:bodyPr>
          <a:lstStyle>
            <a:lvl1pPr>
              <a:defRPr sz="2000">
                <a:solidFill>
                  <a:schemeClr val="bg1"/>
                </a:solidFill>
              </a:defRPr>
            </a:lvl1pPr>
          </a:lstStyle>
          <a:p>
            <a:pPr lvl="0"/>
            <a:r>
              <a:rPr lang="fr-BE"/>
              <a:t>Explication et texte</a:t>
            </a:r>
          </a:p>
        </p:txBody>
      </p:sp>
      <p:cxnSp>
        <p:nvCxnSpPr>
          <p:cNvPr id="11" name="Connecteur droit 10">
            <a:extLst>
              <a:ext uri="{FF2B5EF4-FFF2-40B4-BE49-F238E27FC236}">
                <a16:creationId xmlns:a16="http://schemas.microsoft.com/office/drawing/2014/main" id="{12C6D2DB-87AB-454B-B23C-63D5977745B0}"/>
              </a:ext>
            </a:extLst>
          </p:cNvPr>
          <p:cNvCxnSpPr>
            <a:cxnSpLocks/>
          </p:cNvCxnSpPr>
          <p:nvPr userDrawn="1"/>
        </p:nvCxnSpPr>
        <p:spPr>
          <a:xfrm>
            <a:off x="5108400"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3">
            <a:extLst>
              <a:ext uri="{FF2B5EF4-FFF2-40B4-BE49-F238E27FC236}">
                <a16:creationId xmlns:a16="http://schemas.microsoft.com/office/drawing/2014/main" id="{77724895-42A9-4858-B20E-48D688CD14EB}"/>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517762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u">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8F9908-4622-4D63-A5E2-7229B96C7B5F}"/>
              </a:ext>
            </a:extLst>
          </p:cNvPr>
          <p:cNvSpPr>
            <a:spLocks noGrp="1"/>
          </p:cNvSpPr>
          <p:nvPr>
            <p:ph type="title"/>
          </p:nvPr>
        </p:nvSpPr>
        <p:spPr>
          <a:xfrm>
            <a:off x="536643" y="1814546"/>
            <a:ext cx="4249365" cy="2630994"/>
          </a:xfrm>
        </p:spPr>
        <p:txBody>
          <a:bodyPr/>
          <a:lstStyle>
            <a:lvl1pPr>
              <a:lnSpc>
                <a:spcPts val="4400"/>
              </a:lnSpc>
              <a:defRPr b="1" i="0">
                <a:solidFill>
                  <a:schemeClr val="tx1"/>
                </a:solidFill>
                <a:latin typeface="Avenir Next LT Pro Demi" panose="020B0504020202020204" pitchFamily="34" charset="77"/>
              </a:defRPr>
            </a:lvl1pPr>
          </a:lstStyle>
          <a:p>
            <a:r>
              <a:rPr lang="fr-FR"/>
              <a:t>Modifiez le style du titre</a:t>
            </a:r>
            <a:endParaRPr lang="fr-BE"/>
          </a:p>
        </p:txBody>
      </p:sp>
      <p:sp>
        <p:nvSpPr>
          <p:cNvPr id="11" name="Espace réservé du contenu 10">
            <a:extLst>
              <a:ext uri="{FF2B5EF4-FFF2-40B4-BE49-F238E27FC236}">
                <a16:creationId xmlns:a16="http://schemas.microsoft.com/office/drawing/2014/main" id="{8706CF87-32D5-4DD3-8CD3-B743544A5E48}"/>
              </a:ext>
            </a:extLst>
          </p:cNvPr>
          <p:cNvSpPr>
            <a:spLocks noGrp="1"/>
          </p:cNvSpPr>
          <p:nvPr>
            <p:ph sz="quarter" idx="10"/>
          </p:nvPr>
        </p:nvSpPr>
        <p:spPr>
          <a:xfrm>
            <a:off x="5668644" y="1079703"/>
            <a:ext cx="6032500" cy="510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cxnSp>
        <p:nvCxnSpPr>
          <p:cNvPr id="5" name="Connecteur droit 4">
            <a:extLst>
              <a:ext uri="{FF2B5EF4-FFF2-40B4-BE49-F238E27FC236}">
                <a16:creationId xmlns:a16="http://schemas.microsoft.com/office/drawing/2014/main" id="{63F38850-52C0-6E46-B28F-A3EAE1BCCE17}"/>
              </a:ext>
            </a:extLst>
          </p:cNvPr>
          <p:cNvCxnSpPr>
            <a:cxnSpLocks/>
          </p:cNvCxnSpPr>
          <p:nvPr userDrawn="1"/>
        </p:nvCxnSpPr>
        <p:spPr>
          <a:xfrm>
            <a:off x="5108400"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3">
            <a:extLst>
              <a:ext uri="{FF2B5EF4-FFF2-40B4-BE49-F238E27FC236}">
                <a16:creationId xmlns:a16="http://schemas.microsoft.com/office/drawing/2014/main" id="{03F76229-AD92-402A-873B-02703BDADB1D}"/>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957978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u_Dispo2">
    <p:bg>
      <p:bgPr>
        <a:solidFill>
          <a:srgbClr val="7AB929"/>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8D0DA-8EC2-4C13-BA02-6E97F35DFE20}"/>
              </a:ext>
            </a:extLst>
          </p:cNvPr>
          <p:cNvSpPr>
            <a:spLocks noGrp="1"/>
          </p:cNvSpPr>
          <p:nvPr>
            <p:ph type="title"/>
          </p:nvPr>
        </p:nvSpPr>
        <p:spPr>
          <a:xfrm>
            <a:off x="1276114" y="424398"/>
            <a:ext cx="9764949" cy="1325563"/>
          </a:xfrm>
        </p:spPr>
        <p:txBody>
          <a:bodyPr anchor="b"/>
          <a:lstStyle>
            <a:lvl1pPr algn="ctr">
              <a:lnSpc>
                <a:spcPts val="4400"/>
              </a:lnSpc>
              <a:defRPr b="1" i="0">
                <a:solidFill>
                  <a:schemeClr val="bg1"/>
                </a:solidFill>
                <a:latin typeface="Avenir Next LT Pro Demi" panose="020B0504020202020204" pitchFamily="34" charset="77"/>
              </a:defRPr>
            </a:lvl1pPr>
          </a:lstStyle>
          <a:p>
            <a:r>
              <a:rPr lang="fr-FR"/>
              <a:t>Modifiez le style du titre</a:t>
            </a:r>
            <a:endParaRPr lang="fr-BE"/>
          </a:p>
        </p:txBody>
      </p:sp>
      <p:sp>
        <p:nvSpPr>
          <p:cNvPr id="5" name="Espace réservé du contenu 4">
            <a:extLst>
              <a:ext uri="{FF2B5EF4-FFF2-40B4-BE49-F238E27FC236}">
                <a16:creationId xmlns:a16="http://schemas.microsoft.com/office/drawing/2014/main" id="{0C817F15-DE05-4674-8AAA-36C3EC0A110B}"/>
              </a:ext>
            </a:extLst>
          </p:cNvPr>
          <p:cNvSpPr>
            <a:spLocks noGrp="1"/>
          </p:cNvSpPr>
          <p:nvPr>
            <p:ph sz="quarter" idx="10"/>
          </p:nvPr>
        </p:nvSpPr>
        <p:spPr>
          <a:xfrm>
            <a:off x="1275944" y="2373313"/>
            <a:ext cx="9765119" cy="38163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numéro de diapositive 3">
            <a:extLst>
              <a:ext uri="{FF2B5EF4-FFF2-40B4-BE49-F238E27FC236}">
                <a16:creationId xmlns:a16="http://schemas.microsoft.com/office/drawing/2014/main" id="{2C1BCE60-57CB-4417-9A8C-DF5C3F18AB5D}"/>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174294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_Dispo2">
    <p:bg>
      <p:bgPr>
        <a:solidFill>
          <a:srgbClr val="7AB929"/>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CA905D-BEE0-4904-8CF2-34603E4F5CEB}"/>
              </a:ext>
            </a:extLst>
          </p:cNvPr>
          <p:cNvPicPr>
            <a:picLocks noChangeAspect="1"/>
          </p:cNvPicPr>
          <p:nvPr userDrawn="1"/>
        </p:nvPicPr>
        <p:blipFill>
          <a:blip r:embed="rId2"/>
          <a:stretch>
            <a:fillRect/>
          </a:stretch>
        </p:blipFill>
        <p:spPr>
          <a:xfrm>
            <a:off x="0" y="0"/>
            <a:ext cx="4038600" cy="1790700"/>
          </a:xfrm>
          <a:prstGeom prst="rect">
            <a:avLst/>
          </a:prstGeom>
        </p:spPr>
      </p:pic>
      <p:sp>
        <p:nvSpPr>
          <p:cNvPr id="7" name="Espace réservé pour une image  6">
            <a:extLst>
              <a:ext uri="{FF2B5EF4-FFF2-40B4-BE49-F238E27FC236}">
                <a16:creationId xmlns:a16="http://schemas.microsoft.com/office/drawing/2014/main" id="{6001534A-9097-4AD3-A8D3-122745673E2F}"/>
              </a:ext>
            </a:extLst>
          </p:cNvPr>
          <p:cNvSpPr>
            <a:spLocks noGrp="1"/>
          </p:cNvSpPr>
          <p:nvPr>
            <p:ph type="pic" sz="quarter" idx="10"/>
          </p:nvPr>
        </p:nvSpPr>
        <p:spPr>
          <a:xfrm>
            <a:off x="2019300" y="1790700"/>
            <a:ext cx="3492000" cy="3492000"/>
          </a:xfrm>
          <a:prstGeom prst="ellipse">
            <a:avLst/>
          </a:prstGeom>
          <a:ln w="19050">
            <a:solidFill>
              <a:schemeClr val="bg1"/>
            </a:solidFill>
          </a:ln>
        </p:spPr>
        <p:txBody>
          <a:bodyPr/>
          <a:lstStyle/>
          <a:p>
            <a:endParaRPr lang="fr-BE"/>
          </a:p>
        </p:txBody>
      </p:sp>
      <p:sp>
        <p:nvSpPr>
          <p:cNvPr id="8" name="Sous-titre 2">
            <a:extLst>
              <a:ext uri="{FF2B5EF4-FFF2-40B4-BE49-F238E27FC236}">
                <a16:creationId xmlns:a16="http://schemas.microsoft.com/office/drawing/2014/main" id="{567AEFBC-1714-411E-B7F7-7A0320C6983C}"/>
              </a:ext>
            </a:extLst>
          </p:cNvPr>
          <p:cNvSpPr txBox="1">
            <a:spLocks/>
          </p:cNvSpPr>
          <p:nvPr userDrawn="1"/>
        </p:nvSpPr>
        <p:spPr>
          <a:xfrm>
            <a:off x="1909636" y="5404951"/>
            <a:ext cx="1968097" cy="1209451"/>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1400" b="1">
                <a:solidFill>
                  <a:schemeClr val="bg1"/>
                </a:solidFill>
                <a:latin typeface="Avenir Next LT Pro" panose="020B0504020202020204" pitchFamily="34" charset="77"/>
              </a:rPr>
              <a:t>Service public</a:t>
            </a:r>
            <a:br>
              <a:rPr lang="fr-FR" sz="1400" b="1">
                <a:solidFill>
                  <a:schemeClr val="bg1"/>
                </a:solidFill>
                <a:latin typeface="Avenir Next LT Pro" panose="020B0504020202020204" pitchFamily="34" charset="77"/>
              </a:rPr>
            </a:br>
            <a:r>
              <a:rPr lang="fr-FR" sz="1400" b="1">
                <a:solidFill>
                  <a:schemeClr val="bg1"/>
                </a:solidFill>
                <a:latin typeface="Avenir Next LT Pro" panose="020B0504020202020204" pitchFamily="34" charset="77"/>
              </a:rPr>
              <a:t>de Wallonie</a:t>
            </a:r>
            <a:endParaRPr lang="fr-FR" sz="1200">
              <a:solidFill>
                <a:schemeClr val="bg1"/>
              </a:solidFill>
              <a:latin typeface="Avenir Next LT Pro" panose="020B0504020202020204" pitchFamily="34" charset="77"/>
            </a:endParaRPr>
          </a:p>
        </p:txBody>
      </p:sp>
      <p:sp>
        <p:nvSpPr>
          <p:cNvPr id="9" name="Triangle rectangle 8">
            <a:extLst>
              <a:ext uri="{FF2B5EF4-FFF2-40B4-BE49-F238E27FC236}">
                <a16:creationId xmlns:a16="http://schemas.microsoft.com/office/drawing/2014/main" id="{359DDD87-2458-4DA5-95CA-CCD2A2020E2D}"/>
              </a:ext>
            </a:extLst>
          </p:cNvPr>
          <p:cNvSpPr/>
          <p:nvPr userDrawn="1"/>
        </p:nvSpPr>
        <p:spPr>
          <a:xfrm rot="16200000">
            <a:off x="11975718" y="6641716"/>
            <a:ext cx="218660" cy="213906"/>
          </a:xfrm>
          <a:prstGeom prst="rtTriangle">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0" name="Espace réservé du texte 14">
            <a:extLst>
              <a:ext uri="{FF2B5EF4-FFF2-40B4-BE49-F238E27FC236}">
                <a16:creationId xmlns:a16="http://schemas.microsoft.com/office/drawing/2014/main" id="{D2039DBF-E359-472F-9C6A-0B97BA10EA19}"/>
              </a:ext>
            </a:extLst>
          </p:cNvPr>
          <p:cNvSpPr>
            <a:spLocks noGrp="1"/>
          </p:cNvSpPr>
          <p:nvPr>
            <p:ph type="body" sz="quarter" idx="12" hasCustomPrompt="1"/>
          </p:nvPr>
        </p:nvSpPr>
        <p:spPr>
          <a:xfrm>
            <a:off x="4286016" y="5840963"/>
            <a:ext cx="1808162" cy="773438"/>
          </a:xfrm>
        </p:spPr>
        <p:txBody>
          <a:bodyPr anchor="b">
            <a:normAutofit/>
          </a:bodyPr>
          <a:lstStyle>
            <a:lvl1pPr>
              <a:defRPr sz="1200">
                <a:solidFill>
                  <a:schemeClr val="bg1"/>
                </a:solidFill>
              </a:defRPr>
            </a:lvl1pPr>
            <a:lvl2pPr marL="457200" indent="0">
              <a:buNone/>
              <a:defRPr/>
            </a:lvl2pPr>
          </a:lstStyle>
          <a:p>
            <a:pPr lvl="0"/>
            <a:r>
              <a:rPr lang="fr-BE" sz="1200"/>
              <a:t>SPW #entité</a:t>
            </a:r>
            <a:endParaRPr lang="fr-BE"/>
          </a:p>
        </p:txBody>
      </p:sp>
      <p:sp>
        <p:nvSpPr>
          <p:cNvPr id="11" name="Espace réservé du texte 14">
            <a:extLst>
              <a:ext uri="{FF2B5EF4-FFF2-40B4-BE49-F238E27FC236}">
                <a16:creationId xmlns:a16="http://schemas.microsoft.com/office/drawing/2014/main" id="{FDCD0438-B453-4551-8C5D-2F78DEA4904B}"/>
              </a:ext>
            </a:extLst>
          </p:cNvPr>
          <p:cNvSpPr>
            <a:spLocks noGrp="1"/>
          </p:cNvSpPr>
          <p:nvPr>
            <p:ph type="body" sz="quarter" idx="13" hasCustomPrompt="1"/>
          </p:nvPr>
        </p:nvSpPr>
        <p:spPr>
          <a:xfrm>
            <a:off x="7287624" y="5840963"/>
            <a:ext cx="1808162" cy="773438"/>
          </a:xfrm>
        </p:spPr>
        <p:txBody>
          <a:bodyPr anchor="b">
            <a:normAutofit/>
          </a:bodyPr>
          <a:lstStyle>
            <a:lvl1pPr>
              <a:defRPr sz="1200">
                <a:solidFill>
                  <a:schemeClr val="bg1"/>
                </a:solidFill>
              </a:defRPr>
            </a:lvl1pPr>
            <a:lvl2pPr marL="457200" indent="0">
              <a:buNone/>
              <a:defRPr/>
            </a:lvl2pPr>
          </a:lstStyle>
          <a:p>
            <a:pPr lvl="0"/>
            <a:r>
              <a:rPr lang="fr-BE" sz="1200"/>
              <a:t>Département</a:t>
            </a:r>
            <a:endParaRPr lang="fr-BE"/>
          </a:p>
        </p:txBody>
      </p:sp>
      <p:sp>
        <p:nvSpPr>
          <p:cNvPr id="12" name="Espace réservé du texte 14">
            <a:extLst>
              <a:ext uri="{FF2B5EF4-FFF2-40B4-BE49-F238E27FC236}">
                <a16:creationId xmlns:a16="http://schemas.microsoft.com/office/drawing/2014/main" id="{FBDEB831-AFC9-48A4-8FA3-0856B807FE81}"/>
              </a:ext>
            </a:extLst>
          </p:cNvPr>
          <p:cNvSpPr>
            <a:spLocks noGrp="1"/>
          </p:cNvSpPr>
          <p:nvPr>
            <p:ph type="body" sz="quarter" idx="14" hasCustomPrompt="1"/>
          </p:nvPr>
        </p:nvSpPr>
        <p:spPr>
          <a:xfrm>
            <a:off x="10169933" y="5840963"/>
            <a:ext cx="1808162" cy="773438"/>
          </a:xfrm>
        </p:spPr>
        <p:txBody>
          <a:bodyPr anchor="b">
            <a:normAutofit/>
          </a:bodyPr>
          <a:lstStyle>
            <a:lvl1pPr>
              <a:defRPr sz="1200" b="1">
                <a:solidFill>
                  <a:schemeClr val="bg1"/>
                </a:solidFill>
              </a:defRPr>
            </a:lvl1pPr>
            <a:lvl2pPr marL="457200" indent="0">
              <a:buNone/>
              <a:defRPr/>
            </a:lvl2pPr>
          </a:lstStyle>
          <a:p>
            <a:pPr lvl="0"/>
            <a:r>
              <a:rPr lang="fr-BE" sz="1200"/>
              <a:t>Date</a:t>
            </a:r>
            <a:endParaRPr lang="fr-BE"/>
          </a:p>
        </p:txBody>
      </p:sp>
      <p:sp>
        <p:nvSpPr>
          <p:cNvPr id="13" name="Espace réservé du texte 2">
            <a:extLst>
              <a:ext uri="{FF2B5EF4-FFF2-40B4-BE49-F238E27FC236}">
                <a16:creationId xmlns:a16="http://schemas.microsoft.com/office/drawing/2014/main" id="{3B175030-73C0-49A2-B925-49922E1DF21B}"/>
              </a:ext>
            </a:extLst>
          </p:cNvPr>
          <p:cNvSpPr>
            <a:spLocks noGrp="1"/>
          </p:cNvSpPr>
          <p:nvPr>
            <p:ph type="body" sz="quarter" idx="15" hasCustomPrompt="1"/>
          </p:nvPr>
        </p:nvSpPr>
        <p:spPr>
          <a:xfrm>
            <a:off x="6094178" y="1790699"/>
            <a:ext cx="5596035" cy="1419031"/>
          </a:xfrm>
        </p:spPr>
        <p:txBody>
          <a:bodyPr anchor="b">
            <a:normAutofit/>
          </a:bodyPr>
          <a:lstStyle>
            <a:lvl1pPr>
              <a:lnSpc>
                <a:spcPts val="4800"/>
              </a:lnSpc>
              <a:defRPr sz="4800" b="1" i="0">
                <a:solidFill>
                  <a:schemeClr val="bg1"/>
                </a:solidFill>
                <a:latin typeface="Avenir Next LT Pro Demi" panose="020B0504020202020204" pitchFamily="34" charset="77"/>
              </a:defRPr>
            </a:lvl1pPr>
          </a:lstStyle>
          <a:p>
            <a:pPr lvl="0"/>
            <a:r>
              <a:rPr lang="fr-FR"/>
              <a:t>Titre de la présentation</a:t>
            </a:r>
          </a:p>
        </p:txBody>
      </p:sp>
      <p:sp>
        <p:nvSpPr>
          <p:cNvPr id="14" name="Espace réservé du texte 12">
            <a:extLst>
              <a:ext uri="{FF2B5EF4-FFF2-40B4-BE49-F238E27FC236}">
                <a16:creationId xmlns:a16="http://schemas.microsoft.com/office/drawing/2014/main" id="{C27EEA11-CE54-4DE4-8773-C73D241F6ACE}"/>
              </a:ext>
            </a:extLst>
          </p:cNvPr>
          <p:cNvSpPr>
            <a:spLocks noGrp="1"/>
          </p:cNvSpPr>
          <p:nvPr>
            <p:ph type="body" sz="quarter" idx="11" hasCustomPrompt="1"/>
          </p:nvPr>
        </p:nvSpPr>
        <p:spPr>
          <a:xfrm>
            <a:off x="6094178" y="3540195"/>
            <a:ext cx="5596035" cy="1742505"/>
          </a:xfrm>
        </p:spPr>
        <p:txBody>
          <a:bodyPr anchor="t">
            <a:normAutofit/>
          </a:bodyPr>
          <a:lstStyle>
            <a:lvl1pPr>
              <a:lnSpc>
                <a:spcPts val="2400"/>
              </a:lnSpc>
              <a:defRPr sz="2400">
                <a:solidFill>
                  <a:schemeClr val="bg1"/>
                </a:solidFill>
              </a:defRPr>
            </a:lvl1pPr>
          </a:lstStyle>
          <a:p>
            <a:pPr lvl="0"/>
            <a:r>
              <a:rPr lang="fr-FR"/>
              <a:t>Sous-titre éventuel</a:t>
            </a:r>
            <a:endParaRPr lang="fr-BE"/>
          </a:p>
        </p:txBody>
      </p:sp>
    </p:spTree>
    <p:extLst>
      <p:ext uri="{BB962C8B-B14F-4D97-AF65-F5344CB8AC3E}">
        <p14:creationId xmlns:p14="http://schemas.microsoft.com/office/powerpoint/2010/main" val="872000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re_Dispo1">
    <p:spTree>
      <p:nvGrpSpPr>
        <p:cNvPr id="1" name=""/>
        <p:cNvGrpSpPr/>
        <p:nvPr/>
      </p:nvGrpSpPr>
      <p:grpSpPr>
        <a:xfrm>
          <a:off x="0" y="0"/>
          <a:ext cx="0" cy="0"/>
          <a:chOff x="0" y="0"/>
          <a:chExt cx="0" cy="0"/>
        </a:xfrm>
      </p:grpSpPr>
      <p:sp>
        <p:nvSpPr>
          <p:cNvPr id="5" name="Triangle rectangle 4">
            <a:extLst>
              <a:ext uri="{FF2B5EF4-FFF2-40B4-BE49-F238E27FC236}">
                <a16:creationId xmlns:a16="http://schemas.microsoft.com/office/drawing/2014/main" id="{E63A9C51-A6E6-42FE-9C8E-0E337B93CE0C}"/>
              </a:ext>
            </a:extLst>
          </p:cNvPr>
          <p:cNvSpPr/>
          <p:nvPr userDrawn="1"/>
        </p:nvSpPr>
        <p:spPr>
          <a:xfrm rot="5400000">
            <a:off x="-74552" y="74551"/>
            <a:ext cx="6857997" cy="6708894"/>
          </a:xfrm>
          <a:prstGeom prst="rtTriangle">
            <a:avLst/>
          </a:prstGeom>
          <a:solidFill>
            <a:srgbClr val="7AB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18EA8633-F66C-4A58-8CEB-61D2C9B1279E}"/>
              </a:ext>
            </a:extLst>
          </p:cNvPr>
          <p:cNvPicPr>
            <a:picLocks noChangeAspect="1"/>
          </p:cNvPicPr>
          <p:nvPr userDrawn="1"/>
        </p:nvPicPr>
        <p:blipFill>
          <a:blip r:embed="rId2"/>
          <a:srcRect/>
          <a:stretch/>
        </p:blipFill>
        <p:spPr>
          <a:xfrm>
            <a:off x="168964" y="825742"/>
            <a:ext cx="3831332" cy="1698798"/>
          </a:xfrm>
          <a:prstGeom prst="rect">
            <a:avLst/>
          </a:prstGeom>
        </p:spPr>
      </p:pic>
      <p:sp>
        <p:nvSpPr>
          <p:cNvPr id="8" name="Sous-titre 2">
            <a:extLst>
              <a:ext uri="{FF2B5EF4-FFF2-40B4-BE49-F238E27FC236}">
                <a16:creationId xmlns:a16="http://schemas.microsoft.com/office/drawing/2014/main" id="{F50E2E22-F716-46C7-8C8B-65CBB0508BE5}"/>
              </a:ext>
            </a:extLst>
          </p:cNvPr>
          <p:cNvSpPr txBox="1">
            <a:spLocks/>
          </p:cNvSpPr>
          <p:nvPr userDrawn="1"/>
        </p:nvSpPr>
        <p:spPr>
          <a:xfrm>
            <a:off x="1909636" y="5404951"/>
            <a:ext cx="1968097" cy="1209451"/>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1400" b="1">
                <a:solidFill>
                  <a:srgbClr val="E50046"/>
                </a:solidFill>
                <a:latin typeface="Avenir Next LT Pro" panose="020B0504020202020204" pitchFamily="34" charset="77"/>
              </a:rPr>
              <a:t>Service public</a:t>
            </a:r>
            <a:br>
              <a:rPr lang="fr-FR" sz="1400" b="1">
                <a:solidFill>
                  <a:srgbClr val="E50046"/>
                </a:solidFill>
                <a:latin typeface="Avenir Next LT Pro" panose="020B0504020202020204" pitchFamily="34" charset="77"/>
              </a:rPr>
            </a:br>
            <a:r>
              <a:rPr lang="fr-FR" sz="1400" b="1">
                <a:solidFill>
                  <a:srgbClr val="E50046"/>
                </a:solidFill>
                <a:latin typeface="Avenir Next LT Pro" panose="020B0504020202020204" pitchFamily="34" charset="77"/>
              </a:rPr>
              <a:t>de Wallonie</a:t>
            </a:r>
            <a:endParaRPr lang="fr-FR" sz="1200">
              <a:solidFill>
                <a:srgbClr val="E50046"/>
              </a:solidFill>
              <a:latin typeface="Avenir Next LT Pro" panose="020B0504020202020204" pitchFamily="34" charset="77"/>
            </a:endParaRPr>
          </a:p>
        </p:txBody>
      </p:sp>
      <p:sp>
        <p:nvSpPr>
          <p:cNvPr id="13" name="Espace réservé du texte 12">
            <a:extLst>
              <a:ext uri="{FF2B5EF4-FFF2-40B4-BE49-F238E27FC236}">
                <a16:creationId xmlns:a16="http://schemas.microsoft.com/office/drawing/2014/main" id="{35383D84-1C19-4DC5-B14C-410B0CEB9C18}"/>
              </a:ext>
            </a:extLst>
          </p:cNvPr>
          <p:cNvSpPr>
            <a:spLocks noGrp="1"/>
          </p:cNvSpPr>
          <p:nvPr>
            <p:ph type="body" sz="quarter" idx="11" hasCustomPrompt="1"/>
          </p:nvPr>
        </p:nvSpPr>
        <p:spPr>
          <a:xfrm>
            <a:off x="5506349" y="4175769"/>
            <a:ext cx="4075755" cy="312256"/>
          </a:xfrm>
        </p:spPr>
        <p:txBody>
          <a:bodyPr anchor="t">
            <a:normAutofit/>
          </a:bodyPr>
          <a:lstStyle>
            <a:lvl1pPr>
              <a:defRPr sz="1600">
                <a:solidFill>
                  <a:srgbClr val="E50046"/>
                </a:solidFill>
              </a:defRPr>
            </a:lvl1pPr>
          </a:lstStyle>
          <a:p>
            <a:pPr lvl="0"/>
            <a:r>
              <a:rPr lang="fr-FR"/>
              <a:t>Intervenant</a:t>
            </a:r>
            <a:endParaRPr lang="fr-BE"/>
          </a:p>
        </p:txBody>
      </p:sp>
      <p:sp>
        <p:nvSpPr>
          <p:cNvPr id="15" name="Espace réservé du texte 14">
            <a:extLst>
              <a:ext uri="{FF2B5EF4-FFF2-40B4-BE49-F238E27FC236}">
                <a16:creationId xmlns:a16="http://schemas.microsoft.com/office/drawing/2014/main" id="{96AE7DAA-1B84-42B2-8E0A-1B46F20E3482}"/>
              </a:ext>
            </a:extLst>
          </p:cNvPr>
          <p:cNvSpPr>
            <a:spLocks noGrp="1"/>
          </p:cNvSpPr>
          <p:nvPr>
            <p:ph type="body" sz="quarter" idx="12" hasCustomPrompt="1"/>
          </p:nvPr>
        </p:nvSpPr>
        <p:spPr>
          <a:xfrm>
            <a:off x="4286016" y="5840963"/>
            <a:ext cx="1808162" cy="773438"/>
          </a:xfrm>
        </p:spPr>
        <p:txBody>
          <a:bodyPr anchor="b">
            <a:normAutofit/>
          </a:bodyPr>
          <a:lstStyle>
            <a:lvl1pPr>
              <a:defRPr sz="1200">
                <a:solidFill>
                  <a:srgbClr val="E50046"/>
                </a:solidFill>
              </a:defRPr>
            </a:lvl1pPr>
            <a:lvl2pPr marL="457200" indent="0">
              <a:buNone/>
              <a:defRPr/>
            </a:lvl2pPr>
          </a:lstStyle>
          <a:p>
            <a:pPr lvl="0"/>
            <a:r>
              <a:rPr lang="fr-BE" sz="1200"/>
              <a:t>SPW #entité</a:t>
            </a:r>
            <a:endParaRPr lang="fr-BE"/>
          </a:p>
        </p:txBody>
      </p:sp>
      <p:sp>
        <p:nvSpPr>
          <p:cNvPr id="16" name="Espace réservé du texte 14">
            <a:extLst>
              <a:ext uri="{FF2B5EF4-FFF2-40B4-BE49-F238E27FC236}">
                <a16:creationId xmlns:a16="http://schemas.microsoft.com/office/drawing/2014/main" id="{4414A048-6B96-43EF-A553-2208D09F9376}"/>
              </a:ext>
            </a:extLst>
          </p:cNvPr>
          <p:cNvSpPr>
            <a:spLocks noGrp="1"/>
          </p:cNvSpPr>
          <p:nvPr>
            <p:ph type="body" sz="quarter" idx="13" hasCustomPrompt="1"/>
          </p:nvPr>
        </p:nvSpPr>
        <p:spPr>
          <a:xfrm>
            <a:off x="7287624" y="5840963"/>
            <a:ext cx="1808162" cy="773438"/>
          </a:xfrm>
        </p:spPr>
        <p:txBody>
          <a:bodyPr anchor="b">
            <a:normAutofit/>
          </a:bodyPr>
          <a:lstStyle>
            <a:lvl1pPr>
              <a:defRPr sz="1200">
                <a:solidFill>
                  <a:srgbClr val="E50046"/>
                </a:solidFill>
              </a:defRPr>
            </a:lvl1pPr>
            <a:lvl2pPr marL="457200" indent="0">
              <a:buNone/>
              <a:defRPr/>
            </a:lvl2pPr>
          </a:lstStyle>
          <a:p>
            <a:pPr lvl="0"/>
            <a:r>
              <a:rPr lang="fr-BE" sz="1200"/>
              <a:t>Département</a:t>
            </a:r>
            <a:endParaRPr lang="fr-BE"/>
          </a:p>
        </p:txBody>
      </p:sp>
      <p:sp>
        <p:nvSpPr>
          <p:cNvPr id="17" name="Espace réservé du texte 14">
            <a:extLst>
              <a:ext uri="{FF2B5EF4-FFF2-40B4-BE49-F238E27FC236}">
                <a16:creationId xmlns:a16="http://schemas.microsoft.com/office/drawing/2014/main" id="{703263B8-0D8D-4874-82D4-659FD5A22094}"/>
              </a:ext>
            </a:extLst>
          </p:cNvPr>
          <p:cNvSpPr>
            <a:spLocks noGrp="1"/>
          </p:cNvSpPr>
          <p:nvPr>
            <p:ph type="body" sz="quarter" idx="14" hasCustomPrompt="1"/>
          </p:nvPr>
        </p:nvSpPr>
        <p:spPr>
          <a:xfrm>
            <a:off x="10169933" y="5840963"/>
            <a:ext cx="1808162" cy="773438"/>
          </a:xfrm>
        </p:spPr>
        <p:txBody>
          <a:bodyPr anchor="b">
            <a:normAutofit/>
          </a:bodyPr>
          <a:lstStyle>
            <a:lvl1pPr>
              <a:defRPr sz="1200" b="1">
                <a:solidFill>
                  <a:srgbClr val="E50046"/>
                </a:solidFill>
              </a:defRPr>
            </a:lvl1pPr>
            <a:lvl2pPr marL="457200" indent="0">
              <a:buNone/>
              <a:defRPr/>
            </a:lvl2pPr>
          </a:lstStyle>
          <a:p>
            <a:pPr lvl="0"/>
            <a:r>
              <a:rPr lang="fr-BE" sz="1200"/>
              <a:t>Date</a:t>
            </a:r>
            <a:endParaRPr lang="fr-BE"/>
          </a:p>
        </p:txBody>
      </p:sp>
      <p:sp>
        <p:nvSpPr>
          <p:cNvPr id="2" name="ZoneTexte 1">
            <a:extLst>
              <a:ext uri="{FF2B5EF4-FFF2-40B4-BE49-F238E27FC236}">
                <a16:creationId xmlns:a16="http://schemas.microsoft.com/office/drawing/2014/main" id="{54D9DFC3-8C9C-40E5-8DF1-4AD7E7788CDF}"/>
              </a:ext>
            </a:extLst>
          </p:cNvPr>
          <p:cNvSpPr txBox="1"/>
          <p:nvPr userDrawn="1"/>
        </p:nvSpPr>
        <p:spPr>
          <a:xfrm>
            <a:off x="4837318" y="2374137"/>
            <a:ext cx="6708775" cy="1220847"/>
          </a:xfrm>
          <a:prstGeom prst="rect">
            <a:avLst/>
          </a:prstGeom>
          <a:noFill/>
        </p:spPr>
        <p:txBody>
          <a:bodyPr wrap="square" rtlCol="0">
            <a:spAutoFit/>
          </a:bodyPr>
          <a:lstStyle/>
          <a:p>
            <a:pPr>
              <a:lnSpc>
                <a:spcPts val="4400"/>
              </a:lnSpc>
            </a:pPr>
            <a:r>
              <a:rPr lang="fr-BE" sz="4400" b="1" i="0" dirty="0">
                <a:solidFill>
                  <a:srgbClr val="7AB929"/>
                </a:solidFill>
                <a:latin typeface="Avenir Next LT Pro Demi" panose="020B0504020202020204" pitchFamily="34" charset="77"/>
              </a:rPr>
              <a:t>Merci pour </a:t>
            </a:r>
            <a:br>
              <a:rPr lang="fr-BE" sz="4400" b="1" i="0" dirty="0">
                <a:solidFill>
                  <a:srgbClr val="7AB929"/>
                </a:solidFill>
                <a:latin typeface="Avenir Next LT Pro Demi" panose="020B0504020202020204" pitchFamily="34" charset="77"/>
              </a:rPr>
            </a:br>
            <a:r>
              <a:rPr lang="fr-BE" sz="4400" b="1" i="0" dirty="0">
                <a:solidFill>
                  <a:srgbClr val="7AB929"/>
                </a:solidFill>
                <a:latin typeface="Avenir Next LT Pro Demi" panose="020B0504020202020204" pitchFamily="34" charset="77"/>
              </a:rPr>
              <a:t>votre attention !</a:t>
            </a:r>
          </a:p>
        </p:txBody>
      </p:sp>
      <p:sp>
        <p:nvSpPr>
          <p:cNvPr id="14" name="Espace réservé du texte 12">
            <a:extLst>
              <a:ext uri="{FF2B5EF4-FFF2-40B4-BE49-F238E27FC236}">
                <a16:creationId xmlns:a16="http://schemas.microsoft.com/office/drawing/2014/main" id="{1C46DE48-2CD6-42C1-9377-B38A50E34A72}"/>
              </a:ext>
            </a:extLst>
          </p:cNvPr>
          <p:cNvSpPr>
            <a:spLocks noGrp="1"/>
          </p:cNvSpPr>
          <p:nvPr>
            <p:ph type="body" sz="quarter" idx="15" hasCustomPrompt="1"/>
          </p:nvPr>
        </p:nvSpPr>
        <p:spPr>
          <a:xfrm>
            <a:off x="5506348" y="4603838"/>
            <a:ext cx="4075755" cy="312256"/>
          </a:xfrm>
        </p:spPr>
        <p:txBody>
          <a:bodyPr anchor="t">
            <a:normAutofit/>
          </a:bodyPr>
          <a:lstStyle>
            <a:lvl1pPr>
              <a:defRPr sz="1600">
                <a:solidFill>
                  <a:srgbClr val="E50046"/>
                </a:solidFill>
              </a:defRPr>
            </a:lvl1pPr>
          </a:lstStyle>
          <a:p>
            <a:pPr lvl="0"/>
            <a:r>
              <a:rPr lang="fr-FR"/>
              <a:t>Téléphone</a:t>
            </a:r>
            <a:endParaRPr lang="fr-BE"/>
          </a:p>
        </p:txBody>
      </p:sp>
      <p:sp>
        <p:nvSpPr>
          <p:cNvPr id="18" name="Espace réservé du texte 12">
            <a:extLst>
              <a:ext uri="{FF2B5EF4-FFF2-40B4-BE49-F238E27FC236}">
                <a16:creationId xmlns:a16="http://schemas.microsoft.com/office/drawing/2014/main" id="{614B6D9B-C0AE-475B-AA9E-4B5C22DE8B1F}"/>
              </a:ext>
            </a:extLst>
          </p:cNvPr>
          <p:cNvSpPr>
            <a:spLocks noGrp="1"/>
          </p:cNvSpPr>
          <p:nvPr>
            <p:ph type="body" sz="quarter" idx="16" hasCustomPrompt="1"/>
          </p:nvPr>
        </p:nvSpPr>
        <p:spPr>
          <a:xfrm>
            <a:off x="5506347" y="5035223"/>
            <a:ext cx="4075755" cy="312256"/>
          </a:xfrm>
        </p:spPr>
        <p:txBody>
          <a:bodyPr anchor="t">
            <a:normAutofit/>
          </a:bodyPr>
          <a:lstStyle>
            <a:lvl1pPr>
              <a:defRPr sz="1600">
                <a:solidFill>
                  <a:srgbClr val="E50046"/>
                </a:solidFill>
              </a:defRPr>
            </a:lvl1pPr>
          </a:lstStyle>
          <a:p>
            <a:pPr lvl="0"/>
            <a:r>
              <a:rPr lang="fr-FR"/>
              <a:t>Mail</a:t>
            </a:r>
            <a:endParaRPr lang="fr-BE"/>
          </a:p>
        </p:txBody>
      </p:sp>
      <p:sp>
        <p:nvSpPr>
          <p:cNvPr id="4" name="Ellipse 3">
            <a:extLst>
              <a:ext uri="{FF2B5EF4-FFF2-40B4-BE49-F238E27FC236}">
                <a16:creationId xmlns:a16="http://schemas.microsoft.com/office/drawing/2014/main" id="{467D6A8A-CA9A-4958-87A4-3560D9AE0057}"/>
              </a:ext>
            </a:extLst>
          </p:cNvPr>
          <p:cNvSpPr/>
          <p:nvPr userDrawn="1"/>
        </p:nvSpPr>
        <p:spPr>
          <a:xfrm>
            <a:off x="4837318" y="4151897"/>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Ellipse 19">
            <a:extLst>
              <a:ext uri="{FF2B5EF4-FFF2-40B4-BE49-F238E27FC236}">
                <a16:creationId xmlns:a16="http://schemas.microsoft.com/office/drawing/2014/main" id="{E030AEA7-C5F4-49CB-9E5E-6D71AC5B528A}"/>
              </a:ext>
            </a:extLst>
          </p:cNvPr>
          <p:cNvSpPr/>
          <p:nvPr userDrawn="1"/>
        </p:nvSpPr>
        <p:spPr>
          <a:xfrm>
            <a:off x="4837318" y="4581624"/>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Ellipse 20">
            <a:extLst>
              <a:ext uri="{FF2B5EF4-FFF2-40B4-BE49-F238E27FC236}">
                <a16:creationId xmlns:a16="http://schemas.microsoft.com/office/drawing/2014/main" id="{A4676370-5517-47DF-9DC9-436F808C9532}"/>
              </a:ext>
            </a:extLst>
          </p:cNvPr>
          <p:cNvSpPr/>
          <p:nvPr userDrawn="1"/>
        </p:nvSpPr>
        <p:spPr>
          <a:xfrm>
            <a:off x="4837318" y="5011351"/>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Graphique 8" descr="Utilisateur contour">
            <a:extLst>
              <a:ext uri="{FF2B5EF4-FFF2-40B4-BE49-F238E27FC236}">
                <a16:creationId xmlns:a16="http://schemas.microsoft.com/office/drawing/2014/main" id="{DD294D12-81B5-4140-9320-DE5DA8B7D2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9318" y="4223897"/>
            <a:ext cx="216000" cy="216000"/>
          </a:xfrm>
          <a:prstGeom prst="rect">
            <a:avLst/>
          </a:prstGeom>
        </p:spPr>
      </p:pic>
      <p:pic>
        <p:nvPicPr>
          <p:cNvPr id="11" name="Graphique 10" descr="Téléphone à haut-parleur contour">
            <a:extLst>
              <a:ext uri="{FF2B5EF4-FFF2-40B4-BE49-F238E27FC236}">
                <a16:creationId xmlns:a16="http://schemas.microsoft.com/office/drawing/2014/main" id="{6D3F11E2-D147-45A9-9141-6AB9209B0D8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9318" y="4652131"/>
            <a:ext cx="216000" cy="216000"/>
          </a:xfrm>
          <a:prstGeom prst="rect">
            <a:avLst/>
          </a:prstGeom>
        </p:spPr>
      </p:pic>
      <p:pic>
        <p:nvPicPr>
          <p:cNvPr id="23" name="Graphique 22" descr="Adresse de courrier contour">
            <a:extLst>
              <a:ext uri="{FF2B5EF4-FFF2-40B4-BE49-F238E27FC236}">
                <a16:creationId xmlns:a16="http://schemas.microsoft.com/office/drawing/2014/main" id="{CC94387D-06F0-477D-97E4-994AB4FF001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09318" y="5081386"/>
            <a:ext cx="216000" cy="216000"/>
          </a:xfrm>
          <a:prstGeom prst="rect">
            <a:avLst/>
          </a:prstGeom>
        </p:spPr>
      </p:pic>
    </p:spTree>
    <p:extLst>
      <p:ext uri="{BB962C8B-B14F-4D97-AF65-F5344CB8AC3E}">
        <p14:creationId xmlns:p14="http://schemas.microsoft.com/office/powerpoint/2010/main" val="775300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re_Dispo2">
    <p:bg>
      <p:bgPr>
        <a:solidFill>
          <a:srgbClr val="7AB929"/>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CA905D-BEE0-4904-8CF2-34603E4F5CEB}"/>
              </a:ext>
            </a:extLst>
          </p:cNvPr>
          <p:cNvPicPr>
            <a:picLocks noChangeAspect="1"/>
          </p:cNvPicPr>
          <p:nvPr userDrawn="1"/>
        </p:nvPicPr>
        <p:blipFill>
          <a:blip r:embed="rId2"/>
          <a:stretch>
            <a:fillRect/>
          </a:stretch>
        </p:blipFill>
        <p:spPr>
          <a:xfrm>
            <a:off x="0" y="0"/>
            <a:ext cx="4038600" cy="1790700"/>
          </a:xfrm>
          <a:prstGeom prst="rect">
            <a:avLst/>
          </a:prstGeom>
        </p:spPr>
      </p:pic>
      <p:sp>
        <p:nvSpPr>
          <p:cNvPr id="7" name="Espace réservé pour une image  6">
            <a:extLst>
              <a:ext uri="{FF2B5EF4-FFF2-40B4-BE49-F238E27FC236}">
                <a16:creationId xmlns:a16="http://schemas.microsoft.com/office/drawing/2014/main" id="{6001534A-9097-4AD3-A8D3-122745673E2F}"/>
              </a:ext>
            </a:extLst>
          </p:cNvPr>
          <p:cNvSpPr>
            <a:spLocks noGrp="1"/>
          </p:cNvSpPr>
          <p:nvPr>
            <p:ph type="pic" sz="quarter" idx="10"/>
          </p:nvPr>
        </p:nvSpPr>
        <p:spPr>
          <a:xfrm>
            <a:off x="2019300" y="1790700"/>
            <a:ext cx="3492000" cy="3492000"/>
          </a:xfrm>
          <a:prstGeom prst="ellipse">
            <a:avLst/>
          </a:prstGeom>
          <a:ln w="28575">
            <a:solidFill>
              <a:schemeClr val="bg1"/>
            </a:solidFill>
          </a:ln>
        </p:spPr>
        <p:txBody>
          <a:bodyPr/>
          <a:lstStyle/>
          <a:p>
            <a:endParaRPr lang="fr-BE"/>
          </a:p>
        </p:txBody>
      </p:sp>
      <p:sp>
        <p:nvSpPr>
          <p:cNvPr id="8" name="Sous-titre 2">
            <a:extLst>
              <a:ext uri="{FF2B5EF4-FFF2-40B4-BE49-F238E27FC236}">
                <a16:creationId xmlns:a16="http://schemas.microsoft.com/office/drawing/2014/main" id="{567AEFBC-1714-411E-B7F7-7A0320C6983C}"/>
              </a:ext>
            </a:extLst>
          </p:cNvPr>
          <p:cNvSpPr txBox="1">
            <a:spLocks/>
          </p:cNvSpPr>
          <p:nvPr userDrawn="1"/>
        </p:nvSpPr>
        <p:spPr>
          <a:xfrm>
            <a:off x="1909636" y="5404951"/>
            <a:ext cx="1968097" cy="1209451"/>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fr-FR" sz="1400" b="1">
                <a:solidFill>
                  <a:schemeClr val="bg1"/>
                </a:solidFill>
                <a:latin typeface="Avenir Next LT Pro" panose="020B0504020202020204" pitchFamily="34" charset="77"/>
              </a:rPr>
              <a:t>Service public</a:t>
            </a:r>
            <a:br>
              <a:rPr lang="fr-FR" sz="1400" b="1">
                <a:solidFill>
                  <a:schemeClr val="bg1"/>
                </a:solidFill>
                <a:latin typeface="Avenir Next LT Pro" panose="020B0504020202020204" pitchFamily="34" charset="77"/>
              </a:rPr>
            </a:br>
            <a:r>
              <a:rPr lang="fr-FR" sz="1400" b="1">
                <a:solidFill>
                  <a:schemeClr val="bg1"/>
                </a:solidFill>
                <a:latin typeface="Avenir Next LT Pro" panose="020B0504020202020204" pitchFamily="34" charset="77"/>
              </a:rPr>
              <a:t>de Wallonie</a:t>
            </a:r>
            <a:endParaRPr lang="fr-FR" sz="1200">
              <a:solidFill>
                <a:schemeClr val="bg1"/>
              </a:solidFill>
              <a:latin typeface="Avenir Next LT Pro" panose="020B0504020202020204" pitchFamily="34" charset="77"/>
            </a:endParaRPr>
          </a:p>
        </p:txBody>
      </p:sp>
      <p:sp>
        <p:nvSpPr>
          <p:cNvPr id="9" name="Triangle rectangle 8">
            <a:extLst>
              <a:ext uri="{FF2B5EF4-FFF2-40B4-BE49-F238E27FC236}">
                <a16:creationId xmlns:a16="http://schemas.microsoft.com/office/drawing/2014/main" id="{359DDD87-2458-4DA5-95CA-CCD2A2020E2D}"/>
              </a:ext>
            </a:extLst>
          </p:cNvPr>
          <p:cNvSpPr/>
          <p:nvPr userDrawn="1"/>
        </p:nvSpPr>
        <p:spPr>
          <a:xfrm rot="16200000">
            <a:off x="11975718" y="6641716"/>
            <a:ext cx="218660" cy="213906"/>
          </a:xfrm>
          <a:prstGeom prst="rtTriangle">
            <a:avLst/>
          </a:prstGeom>
          <a:solidFill>
            <a:srgbClr val="E5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0" name="Espace réservé du texte 14">
            <a:extLst>
              <a:ext uri="{FF2B5EF4-FFF2-40B4-BE49-F238E27FC236}">
                <a16:creationId xmlns:a16="http://schemas.microsoft.com/office/drawing/2014/main" id="{D2039DBF-E359-472F-9C6A-0B97BA10EA19}"/>
              </a:ext>
            </a:extLst>
          </p:cNvPr>
          <p:cNvSpPr>
            <a:spLocks noGrp="1"/>
          </p:cNvSpPr>
          <p:nvPr>
            <p:ph type="body" sz="quarter" idx="12" hasCustomPrompt="1"/>
          </p:nvPr>
        </p:nvSpPr>
        <p:spPr>
          <a:xfrm>
            <a:off x="4286016" y="5840963"/>
            <a:ext cx="1808162" cy="773438"/>
          </a:xfrm>
        </p:spPr>
        <p:txBody>
          <a:bodyPr anchor="b">
            <a:normAutofit/>
          </a:bodyPr>
          <a:lstStyle>
            <a:lvl1pPr>
              <a:defRPr sz="1200">
                <a:solidFill>
                  <a:schemeClr val="bg1"/>
                </a:solidFill>
              </a:defRPr>
            </a:lvl1pPr>
            <a:lvl2pPr marL="457200" indent="0">
              <a:buNone/>
              <a:defRPr/>
            </a:lvl2pPr>
          </a:lstStyle>
          <a:p>
            <a:pPr lvl="0"/>
            <a:r>
              <a:rPr lang="fr-BE" sz="1200"/>
              <a:t>SPW #entité</a:t>
            </a:r>
            <a:endParaRPr lang="fr-BE"/>
          </a:p>
        </p:txBody>
      </p:sp>
      <p:sp>
        <p:nvSpPr>
          <p:cNvPr id="11" name="Espace réservé du texte 14">
            <a:extLst>
              <a:ext uri="{FF2B5EF4-FFF2-40B4-BE49-F238E27FC236}">
                <a16:creationId xmlns:a16="http://schemas.microsoft.com/office/drawing/2014/main" id="{FDCD0438-B453-4551-8C5D-2F78DEA4904B}"/>
              </a:ext>
            </a:extLst>
          </p:cNvPr>
          <p:cNvSpPr>
            <a:spLocks noGrp="1"/>
          </p:cNvSpPr>
          <p:nvPr>
            <p:ph type="body" sz="quarter" idx="13" hasCustomPrompt="1"/>
          </p:nvPr>
        </p:nvSpPr>
        <p:spPr>
          <a:xfrm>
            <a:off x="7287624" y="5840963"/>
            <a:ext cx="1808162" cy="773438"/>
          </a:xfrm>
        </p:spPr>
        <p:txBody>
          <a:bodyPr anchor="b">
            <a:normAutofit/>
          </a:bodyPr>
          <a:lstStyle>
            <a:lvl1pPr>
              <a:defRPr sz="1200">
                <a:solidFill>
                  <a:schemeClr val="bg1"/>
                </a:solidFill>
              </a:defRPr>
            </a:lvl1pPr>
            <a:lvl2pPr marL="457200" indent="0">
              <a:buNone/>
              <a:defRPr/>
            </a:lvl2pPr>
          </a:lstStyle>
          <a:p>
            <a:pPr lvl="0"/>
            <a:r>
              <a:rPr lang="fr-BE" sz="1200"/>
              <a:t>Département</a:t>
            </a:r>
            <a:endParaRPr lang="fr-BE"/>
          </a:p>
        </p:txBody>
      </p:sp>
      <p:sp>
        <p:nvSpPr>
          <p:cNvPr id="12" name="Espace réservé du texte 14">
            <a:extLst>
              <a:ext uri="{FF2B5EF4-FFF2-40B4-BE49-F238E27FC236}">
                <a16:creationId xmlns:a16="http://schemas.microsoft.com/office/drawing/2014/main" id="{FBDEB831-AFC9-48A4-8FA3-0856B807FE81}"/>
              </a:ext>
            </a:extLst>
          </p:cNvPr>
          <p:cNvSpPr>
            <a:spLocks noGrp="1"/>
          </p:cNvSpPr>
          <p:nvPr>
            <p:ph type="body" sz="quarter" idx="14" hasCustomPrompt="1"/>
          </p:nvPr>
        </p:nvSpPr>
        <p:spPr>
          <a:xfrm>
            <a:off x="10169933" y="5840963"/>
            <a:ext cx="1808162" cy="773438"/>
          </a:xfrm>
        </p:spPr>
        <p:txBody>
          <a:bodyPr anchor="b">
            <a:normAutofit/>
          </a:bodyPr>
          <a:lstStyle>
            <a:lvl1pPr>
              <a:defRPr sz="1200" b="1">
                <a:solidFill>
                  <a:schemeClr val="bg1"/>
                </a:solidFill>
              </a:defRPr>
            </a:lvl1pPr>
            <a:lvl2pPr marL="457200" indent="0">
              <a:buNone/>
              <a:defRPr/>
            </a:lvl2pPr>
          </a:lstStyle>
          <a:p>
            <a:pPr lvl="0"/>
            <a:r>
              <a:rPr lang="fr-BE" sz="1200"/>
              <a:t>Date</a:t>
            </a:r>
            <a:endParaRPr lang="fr-BE"/>
          </a:p>
        </p:txBody>
      </p:sp>
      <p:sp>
        <p:nvSpPr>
          <p:cNvPr id="15" name="Espace réservé du texte 12">
            <a:extLst>
              <a:ext uri="{FF2B5EF4-FFF2-40B4-BE49-F238E27FC236}">
                <a16:creationId xmlns:a16="http://schemas.microsoft.com/office/drawing/2014/main" id="{217EA857-64A7-4638-AA6A-00352C7AB6AD}"/>
              </a:ext>
            </a:extLst>
          </p:cNvPr>
          <p:cNvSpPr>
            <a:spLocks noGrp="1"/>
          </p:cNvSpPr>
          <p:nvPr>
            <p:ph type="body" sz="quarter" idx="11" hasCustomPrompt="1"/>
          </p:nvPr>
        </p:nvSpPr>
        <p:spPr>
          <a:xfrm>
            <a:off x="6763209" y="3796808"/>
            <a:ext cx="4075755" cy="312256"/>
          </a:xfrm>
        </p:spPr>
        <p:txBody>
          <a:bodyPr anchor="t">
            <a:normAutofit/>
          </a:bodyPr>
          <a:lstStyle>
            <a:lvl1pPr>
              <a:defRPr sz="1600">
                <a:solidFill>
                  <a:schemeClr val="bg1"/>
                </a:solidFill>
              </a:defRPr>
            </a:lvl1pPr>
          </a:lstStyle>
          <a:p>
            <a:pPr lvl="0"/>
            <a:r>
              <a:rPr lang="fr-FR"/>
              <a:t>Intervenant</a:t>
            </a:r>
            <a:endParaRPr lang="fr-BE"/>
          </a:p>
        </p:txBody>
      </p:sp>
      <p:sp>
        <p:nvSpPr>
          <p:cNvPr id="16" name="Espace réservé du texte 12">
            <a:extLst>
              <a:ext uri="{FF2B5EF4-FFF2-40B4-BE49-F238E27FC236}">
                <a16:creationId xmlns:a16="http://schemas.microsoft.com/office/drawing/2014/main" id="{3E24DB6B-6114-4848-98B9-3B825AB7317D}"/>
              </a:ext>
            </a:extLst>
          </p:cNvPr>
          <p:cNvSpPr>
            <a:spLocks noGrp="1"/>
          </p:cNvSpPr>
          <p:nvPr>
            <p:ph type="body" sz="quarter" idx="16" hasCustomPrompt="1"/>
          </p:nvPr>
        </p:nvSpPr>
        <p:spPr>
          <a:xfrm>
            <a:off x="6763208" y="4224877"/>
            <a:ext cx="4075755" cy="312256"/>
          </a:xfrm>
        </p:spPr>
        <p:txBody>
          <a:bodyPr anchor="t">
            <a:normAutofit/>
          </a:bodyPr>
          <a:lstStyle>
            <a:lvl1pPr>
              <a:defRPr sz="1600">
                <a:solidFill>
                  <a:schemeClr val="bg1"/>
                </a:solidFill>
              </a:defRPr>
            </a:lvl1pPr>
          </a:lstStyle>
          <a:p>
            <a:pPr lvl="0"/>
            <a:r>
              <a:rPr lang="fr-FR"/>
              <a:t>Téléphone</a:t>
            </a:r>
            <a:endParaRPr lang="fr-BE"/>
          </a:p>
        </p:txBody>
      </p:sp>
      <p:sp>
        <p:nvSpPr>
          <p:cNvPr id="17" name="Espace réservé du texte 12">
            <a:extLst>
              <a:ext uri="{FF2B5EF4-FFF2-40B4-BE49-F238E27FC236}">
                <a16:creationId xmlns:a16="http://schemas.microsoft.com/office/drawing/2014/main" id="{537F8D92-02DE-4F56-9C20-C0543E924483}"/>
              </a:ext>
            </a:extLst>
          </p:cNvPr>
          <p:cNvSpPr>
            <a:spLocks noGrp="1"/>
          </p:cNvSpPr>
          <p:nvPr>
            <p:ph type="body" sz="quarter" idx="17" hasCustomPrompt="1"/>
          </p:nvPr>
        </p:nvSpPr>
        <p:spPr>
          <a:xfrm>
            <a:off x="6763207" y="4655246"/>
            <a:ext cx="4075755" cy="312256"/>
          </a:xfrm>
        </p:spPr>
        <p:txBody>
          <a:bodyPr anchor="t">
            <a:normAutofit/>
          </a:bodyPr>
          <a:lstStyle>
            <a:lvl1pPr>
              <a:defRPr sz="1600">
                <a:solidFill>
                  <a:schemeClr val="bg1"/>
                </a:solidFill>
              </a:defRPr>
            </a:lvl1pPr>
          </a:lstStyle>
          <a:p>
            <a:pPr lvl="0"/>
            <a:r>
              <a:rPr lang="fr-FR"/>
              <a:t>Mail</a:t>
            </a:r>
            <a:endParaRPr lang="fr-BE"/>
          </a:p>
        </p:txBody>
      </p:sp>
      <p:sp>
        <p:nvSpPr>
          <p:cNvPr id="18" name="Ellipse 17">
            <a:extLst>
              <a:ext uri="{FF2B5EF4-FFF2-40B4-BE49-F238E27FC236}">
                <a16:creationId xmlns:a16="http://schemas.microsoft.com/office/drawing/2014/main" id="{46CAF4D0-F54E-4653-A198-6CB930012413}"/>
              </a:ext>
            </a:extLst>
          </p:cNvPr>
          <p:cNvSpPr/>
          <p:nvPr userDrawn="1"/>
        </p:nvSpPr>
        <p:spPr>
          <a:xfrm>
            <a:off x="6094178" y="3772936"/>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19" name="Ellipse 18">
            <a:extLst>
              <a:ext uri="{FF2B5EF4-FFF2-40B4-BE49-F238E27FC236}">
                <a16:creationId xmlns:a16="http://schemas.microsoft.com/office/drawing/2014/main" id="{4F564F9B-9CAF-4CD6-8448-BF639F383E2C}"/>
              </a:ext>
            </a:extLst>
          </p:cNvPr>
          <p:cNvSpPr/>
          <p:nvPr userDrawn="1"/>
        </p:nvSpPr>
        <p:spPr>
          <a:xfrm>
            <a:off x="6094178" y="4202663"/>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20" name="Ellipse 19">
            <a:extLst>
              <a:ext uri="{FF2B5EF4-FFF2-40B4-BE49-F238E27FC236}">
                <a16:creationId xmlns:a16="http://schemas.microsoft.com/office/drawing/2014/main" id="{3CEA8388-52AE-451F-9E6A-73BC22C556E9}"/>
              </a:ext>
            </a:extLst>
          </p:cNvPr>
          <p:cNvSpPr/>
          <p:nvPr userDrawn="1"/>
        </p:nvSpPr>
        <p:spPr>
          <a:xfrm>
            <a:off x="6094178" y="4631374"/>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pic>
        <p:nvPicPr>
          <p:cNvPr id="21" name="Graphique 20" descr="Utilisateur contour">
            <a:extLst>
              <a:ext uri="{FF2B5EF4-FFF2-40B4-BE49-F238E27FC236}">
                <a16:creationId xmlns:a16="http://schemas.microsoft.com/office/drawing/2014/main" id="{70189C17-00F7-4AAD-981A-52E06A416A9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66178" y="3844936"/>
            <a:ext cx="216000" cy="216000"/>
          </a:xfrm>
          <a:prstGeom prst="rect">
            <a:avLst/>
          </a:prstGeom>
        </p:spPr>
      </p:pic>
      <p:pic>
        <p:nvPicPr>
          <p:cNvPr id="22" name="Graphique 21" descr="Téléphone à haut-parleur contour">
            <a:extLst>
              <a:ext uri="{FF2B5EF4-FFF2-40B4-BE49-F238E27FC236}">
                <a16:creationId xmlns:a16="http://schemas.microsoft.com/office/drawing/2014/main" id="{B7488837-77D9-4554-8845-F24AE75C42F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66178" y="4273170"/>
            <a:ext cx="216000" cy="216000"/>
          </a:xfrm>
          <a:prstGeom prst="rect">
            <a:avLst/>
          </a:prstGeom>
        </p:spPr>
      </p:pic>
      <p:pic>
        <p:nvPicPr>
          <p:cNvPr id="23" name="Graphique 22" descr="Adresse de courrier contour">
            <a:extLst>
              <a:ext uri="{FF2B5EF4-FFF2-40B4-BE49-F238E27FC236}">
                <a16:creationId xmlns:a16="http://schemas.microsoft.com/office/drawing/2014/main" id="{992F61C4-BE5C-45EC-99EC-09BD2AFF72A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6178" y="4701409"/>
            <a:ext cx="216000" cy="216000"/>
          </a:xfrm>
          <a:prstGeom prst="rect">
            <a:avLst/>
          </a:prstGeom>
        </p:spPr>
      </p:pic>
      <p:sp>
        <p:nvSpPr>
          <p:cNvPr id="24" name="ZoneTexte 23">
            <a:extLst>
              <a:ext uri="{FF2B5EF4-FFF2-40B4-BE49-F238E27FC236}">
                <a16:creationId xmlns:a16="http://schemas.microsoft.com/office/drawing/2014/main" id="{DBCFCC01-5499-4DFE-B652-88F9CE46B57B}"/>
              </a:ext>
            </a:extLst>
          </p:cNvPr>
          <p:cNvSpPr txBox="1"/>
          <p:nvPr userDrawn="1"/>
        </p:nvSpPr>
        <p:spPr>
          <a:xfrm>
            <a:off x="6094179" y="1937247"/>
            <a:ext cx="4744784" cy="1220847"/>
          </a:xfrm>
          <a:prstGeom prst="rect">
            <a:avLst/>
          </a:prstGeom>
          <a:noFill/>
        </p:spPr>
        <p:txBody>
          <a:bodyPr wrap="square" rtlCol="0">
            <a:spAutoFit/>
          </a:bodyPr>
          <a:lstStyle/>
          <a:p>
            <a:pPr>
              <a:lnSpc>
                <a:spcPts val="4400"/>
              </a:lnSpc>
            </a:pPr>
            <a:r>
              <a:rPr lang="fr-BE" sz="4400" b="1" i="0">
                <a:solidFill>
                  <a:schemeClr val="bg1"/>
                </a:solidFill>
                <a:latin typeface="Avenir Next LT Pro Demi" panose="020B0504020202020204" pitchFamily="34" charset="77"/>
              </a:rPr>
              <a:t>Merci pour </a:t>
            </a:r>
            <a:br>
              <a:rPr lang="fr-BE" sz="4400" b="1" i="0">
                <a:solidFill>
                  <a:schemeClr val="bg1"/>
                </a:solidFill>
                <a:latin typeface="Avenir Next LT Pro Demi" panose="020B0504020202020204" pitchFamily="34" charset="77"/>
              </a:rPr>
            </a:br>
            <a:r>
              <a:rPr lang="fr-BE" sz="4400" b="1" i="0">
                <a:solidFill>
                  <a:schemeClr val="bg1"/>
                </a:solidFill>
                <a:latin typeface="Avenir Next LT Pro Demi" panose="020B0504020202020204" pitchFamily="34" charset="77"/>
              </a:rPr>
              <a:t>votre attention !</a:t>
            </a:r>
          </a:p>
        </p:txBody>
      </p:sp>
    </p:spTree>
    <p:extLst>
      <p:ext uri="{BB962C8B-B14F-4D97-AF65-F5344CB8AC3E}">
        <p14:creationId xmlns:p14="http://schemas.microsoft.com/office/powerpoint/2010/main" val="142193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re_Dispo3">
    <p:bg>
      <p:bgPr>
        <a:solidFill>
          <a:srgbClr val="7AB929"/>
        </a:solidFill>
        <a:effectLst/>
      </p:bgPr>
    </p:bg>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54D979AA-B05E-49CF-AC0F-513AEE924B2F}"/>
              </a:ext>
            </a:extLst>
          </p:cNvPr>
          <p:cNvSpPr>
            <a:spLocks noGrp="1"/>
          </p:cNvSpPr>
          <p:nvPr>
            <p:ph type="pic" sz="quarter" idx="10"/>
          </p:nvPr>
        </p:nvSpPr>
        <p:spPr>
          <a:xfrm>
            <a:off x="7015199" y="1"/>
            <a:ext cx="5176801" cy="6858000"/>
          </a:xfrm>
        </p:spPr>
        <p:txBody>
          <a:bodyPr/>
          <a:lstStyle/>
          <a:p>
            <a:endParaRPr lang="fr-BE"/>
          </a:p>
        </p:txBody>
      </p:sp>
      <p:sp>
        <p:nvSpPr>
          <p:cNvPr id="6" name="Titre 1">
            <a:extLst>
              <a:ext uri="{FF2B5EF4-FFF2-40B4-BE49-F238E27FC236}">
                <a16:creationId xmlns:a16="http://schemas.microsoft.com/office/drawing/2014/main" id="{D51AA946-C477-48E9-982E-0F231806801E}"/>
              </a:ext>
            </a:extLst>
          </p:cNvPr>
          <p:cNvSpPr txBox="1">
            <a:spLocks/>
          </p:cNvSpPr>
          <p:nvPr userDrawn="1"/>
        </p:nvSpPr>
        <p:spPr>
          <a:xfrm>
            <a:off x="1234993" y="529239"/>
            <a:ext cx="5491202"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Sous-titre 2">
            <a:extLst>
              <a:ext uri="{FF2B5EF4-FFF2-40B4-BE49-F238E27FC236}">
                <a16:creationId xmlns:a16="http://schemas.microsoft.com/office/drawing/2014/main" id="{578927C0-0A04-4053-A791-3F812E7AFDFB}"/>
              </a:ext>
            </a:extLst>
          </p:cNvPr>
          <p:cNvSpPr txBox="1">
            <a:spLocks/>
          </p:cNvSpPr>
          <p:nvPr userDrawn="1"/>
        </p:nvSpPr>
        <p:spPr>
          <a:xfrm>
            <a:off x="1234991" y="3008914"/>
            <a:ext cx="5491203"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p:txBody>
      </p:sp>
      <p:sp>
        <p:nvSpPr>
          <p:cNvPr id="9" name="Sous-titre 2">
            <a:extLst>
              <a:ext uri="{FF2B5EF4-FFF2-40B4-BE49-F238E27FC236}">
                <a16:creationId xmlns:a16="http://schemas.microsoft.com/office/drawing/2014/main" id="{AF50E8CA-E9D9-46C8-9386-44A118772EB7}"/>
              </a:ext>
            </a:extLst>
          </p:cNvPr>
          <p:cNvSpPr txBox="1">
            <a:spLocks/>
          </p:cNvSpPr>
          <p:nvPr userDrawn="1"/>
        </p:nvSpPr>
        <p:spPr>
          <a:xfrm>
            <a:off x="3112850" y="360001"/>
            <a:ext cx="3613345" cy="26860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fr-FR" sz="1400" b="1">
                <a:solidFill>
                  <a:schemeClr val="bg1"/>
                </a:solidFill>
                <a:latin typeface="Avenir Next LT Pro" panose="020B0504020202020204" pitchFamily="34" charset="77"/>
              </a:rPr>
              <a:t>Service public de Wallonie</a:t>
            </a:r>
            <a:endParaRPr lang="fr-FR" sz="1400">
              <a:solidFill>
                <a:schemeClr val="bg1"/>
              </a:solidFill>
              <a:latin typeface="Avenir Next LT Pro" panose="020B0504020202020204" pitchFamily="34" charset="77"/>
            </a:endParaRPr>
          </a:p>
        </p:txBody>
      </p:sp>
      <p:sp>
        <p:nvSpPr>
          <p:cNvPr id="15" name="Espace réservé du texte 14">
            <a:extLst>
              <a:ext uri="{FF2B5EF4-FFF2-40B4-BE49-F238E27FC236}">
                <a16:creationId xmlns:a16="http://schemas.microsoft.com/office/drawing/2014/main" id="{B9A6DF92-B356-40A8-95CC-A045CE628914}"/>
              </a:ext>
            </a:extLst>
          </p:cNvPr>
          <p:cNvSpPr>
            <a:spLocks noGrp="1"/>
          </p:cNvSpPr>
          <p:nvPr>
            <p:ph type="body" sz="quarter" idx="16" hasCustomPrompt="1"/>
          </p:nvPr>
        </p:nvSpPr>
        <p:spPr>
          <a:xfrm>
            <a:off x="3112850" y="628601"/>
            <a:ext cx="3613345" cy="353618"/>
          </a:xfrm>
        </p:spPr>
        <p:txBody>
          <a:bodyPr>
            <a:normAutofit/>
          </a:bodyPr>
          <a:lstStyle>
            <a:lvl1pPr algn="r">
              <a:lnSpc>
                <a:spcPct val="100000"/>
              </a:lnSpc>
              <a:spcBef>
                <a:spcPts val="0"/>
              </a:spcBef>
              <a:defRPr sz="1400">
                <a:solidFill>
                  <a:schemeClr val="bg1"/>
                </a:solidFill>
              </a:defRPr>
            </a:lvl1pPr>
            <a:lvl5pPr marL="1828800" indent="0">
              <a:buNone/>
              <a:defRPr/>
            </a:lvl5pPr>
          </a:lstStyle>
          <a:p>
            <a:pPr lvl="0"/>
            <a:r>
              <a:rPr lang="fr-BE" sz="1400"/>
              <a:t>SPW #entité</a:t>
            </a:r>
          </a:p>
        </p:txBody>
      </p:sp>
      <p:sp>
        <p:nvSpPr>
          <p:cNvPr id="16" name="Espace réservé du texte 14">
            <a:extLst>
              <a:ext uri="{FF2B5EF4-FFF2-40B4-BE49-F238E27FC236}">
                <a16:creationId xmlns:a16="http://schemas.microsoft.com/office/drawing/2014/main" id="{50614D75-A381-4FBF-A4E5-F7176971F5DA}"/>
              </a:ext>
            </a:extLst>
          </p:cNvPr>
          <p:cNvSpPr>
            <a:spLocks noGrp="1"/>
          </p:cNvSpPr>
          <p:nvPr>
            <p:ph type="body" sz="quarter" idx="17" hasCustomPrompt="1"/>
          </p:nvPr>
        </p:nvSpPr>
        <p:spPr>
          <a:xfrm>
            <a:off x="3112849" y="954694"/>
            <a:ext cx="3613345" cy="353618"/>
          </a:xfrm>
        </p:spPr>
        <p:txBody>
          <a:bodyPr>
            <a:normAutofit/>
          </a:bodyPr>
          <a:lstStyle>
            <a:lvl1pPr algn="r">
              <a:lnSpc>
                <a:spcPct val="100000"/>
              </a:lnSpc>
              <a:spcBef>
                <a:spcPts val="0"/>
              </a:spcBef>
              <a:defRPr sz="1400">
                <a:solidFill>
                  <a:schemeClr val="bg1"/>
                </a:solidFill>
              </a:defRPr>
            </a:lvl1pPr>
            <a:lvl5pPr marL="1828800" indent="0">
              <a:buNone/>
              <a:defRPr/>
            </a:lvl5pPr>
          </a:lstStyle>
          <a:p>
            <a:pPr lvl="0"/>
            <a:r>
              <a:rPr lang="fr-BE" sz="1400"/>
              <a:t>Département</a:t>
            </a:r>
          </a:p>
        </p:txBody>
      </p:sp>
      <p:sp>
        <p:nvSpPr>
          <p:cNvPr id="10" name="Espace réservé du texte 12">
            <a:extLst>
              <a:ext uri="{FF2B5EF4-FFF2-40B4-BE49-F238E27FC236}">
                <a16:creationId xmlns:a16="http://schemas.microsoft.com/office/drawing/2014/main" id="{5996BE37-CE21-4290-BC76-0903820B0307}"/>
              </a:ext>
            </a:extLst>
          </p:cNvPr>
          <p:cNvSpPr>
            <a:spLocks noGrp="1"/>
          </p:cNvSpPr>
          <p:nvPr>
            <p:ph type="body" sz="quarter" idx="11" hasCustomPrompt="1"/>
          </p:nvPr>
        </p:nvSpPr>
        <p:spPr>
          <a:xfrm>
            <a:off x="1856883" y="4145200"/>
            <a:ext cx="4075755" cy="312256"/>
          </a:xfrm>
        </p:spPr>
        <p:txBody>
          <a:bodyPr anchor="t">
            <a:normAutofit/>
          </a:bodyPr>
          <a:lstStyle>
            <a:lvl1pPr>
              <a:defRPr sz="1600">
                <a:solidFill>
                  <a:schemeClr val="bg1"/>
                </a:solidFill>
              </a:defRPr>
            </a:lvl1pPr>
          </a:lstStyle>
          <a:p>
            <a:pPr lvl="0"/>
            <a:r>
              <a:rPr lang="fr-FR"/>
              <a:t>Intervenant</a:t>
            </a:r>
            <a:endParaRPr lang="fr-BE"/>
          </a:p>
        </p:txBody>
      </p:sp>
      <p:sp>
        <p:nvSpPr>
          <p:cNvPr id="14" name="Espace réservé du texte 12">
            <a:extLst>
              <a:ext uri="{FF2B5EF4-FFF2-40B4-BE49-F238E27FC236}">
                <a16:creationId xmlns:a16="http://schemas.microsoft.com/office/drawing/2014/main" id="{5D88B5A4-68C7-4468-838B-BBF23E477C43}"/>
              </a:ext>
            </a:extLst>
          </p:cNvPr>
          <p:cNvSpPr>
            <a:spLocks noGrp="1"/>
          </p:cNvSpPr>
          <p:nvPr>
            <p:ph type="body" sz="quarter" idx="18" hasCustomPrompt="1"/>
          </p:nvPr>
        </p:nvSpPr>
        <p:spPr>
          <a:xfrm>
            <a:off x="1856882" y="4573269"/>
            <a:ext cx="4075755" cy="312256"/>
          </a:xfrm>
        </p:spPr>
        <p:txBody>
          <a:bodyPr anchor="t">
            <a:normAutofit/>
          </a:bodyPr>
          <a:lstStyle>
            <a:lvl1pPr>
              <a:defRPr sz="1600">
                <a:solidFill>
                  <a:schemeClr val="bg1"/>
                </a:solidFill>
              </a:defRPr>
            </a:lvl1pPr>
          </a:lstStyle>
          <a:p>
            <a:pPr lvl="0"/>
            <a:r>
              <a:rPr lang="fr-FR"/>
              <a:t>Téléphone</a:t>
            </a:r>
            <a:endParaRPr lang="fr-BE"/>
          </a:p>
        </p:txBody>
      </p:sp>
      <p:sp>
        <p:nvSpPr>
          <p:cNvPr id="17" name="Espace réservé du texte 12">
            <a:extLst>
              <a:ext uri="{FF2B5EF4-FFF2-40B4-BE49-F238E27FC236}">
                <a16:creationId xmlns:a16="http://schemas.microsoft.com/office/drawing/2014/main" id="{1403C73D-1B1C-4D7F-99F0-C690D97BDA2F}"/>
              </a:ext>
            </a:extLst>
          </p:cNvPr>
          <p:cNvSpPr>
            <a:spLocks noGrp="1"/>
          </p:cNvSpPr>
          <p:nvPr>
            <p:ph type="body" sz="quarter" idx="19" hasCustomPrompt="1"/>
          </p:nvPr>
        </p:nvSpPr>
        <p:spPr>
          <a:xfrm>
            <a:off x="1856882" y="5001669"/>
            <a:ext cx="4075755" cy="312256"/>
          </a:xfrm>
        </p:spPr>
        <p:txBody>
          <a:bodyPr anchor="t">
            <a:normAutofit/>
          </a:bodyPr>
          <a:lstStyle>
            <a:lvl1pPr>
              <a:defRPr sz="1600">
                <a:solidFill>
                  <a:schemeClr val="bg1"/>
                </a:solidFill>
              </a:defRPr>
            </a:lvl1pPr>
          </a:lstStyle>
          <a:p>
            <a:pPr lvl="0"/>
            <a:r>
              <a:rPr lang="fr-FR"/>
              <a:t>Mail</a:t>
            </a:r>
            <a:endParaRPr lang="fr-BE"/>
          </a:p>
        </p:txBody>
      </p:sp>
      <p:sp>
        <p:nvSpPr>
          <p:cNvPr id="18" name="Ellipse 17">
            <a:extLst>
              <a:ext uri="{FF2B5EF4-FFF2-40B4-BE49-F238E27FC236}">
                <a16:creationId xmlns:a16="http://schemas.microsoft.com/office/drawing/2014/main" id="{7CB14B59-084C-445B-BAC3-4521403FDDAF}"/>
              </a:ext>
            </a:extLst>
          </p:cNvPr>
          <p:cNvSpPr/>
          <p:nvPr userDrawn="1"/>
        </p:nvSpPr>
        <p:spPr>
          <a:xfrm>
            <a:off x="1187852" y="4121328"/>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19" name="Ellipse 18">
            <a:extLst>
              <a:ext uri="{FF2B5EF4-FFF2-40B4-BE49-F238E27FC236}">
                <a16:creationId xmlns:a16="http://schemas.microsoft.com/office/drawing/2014/main" id="{8DD5B52A-2F8D-4862-B7DB-4748180B5A55}"/>
              </a:ext>
            </a:extLst>
          </p:cNvPr>
          <p:cNvSpPr/>
          <p:nvPr userDrawn="1"/>
        </p:nvSpPr>
        <p:spPr>
          <a:xfrm>
            <a:off x="1187852" y="4551055"/>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sp>
        <p:nvSpPr>
          <p:cNvPr id="20" name="Ellipse 19">
            <a:extLst>
              <a:ext uri="{FF2B5EF4-FFF2-40B4-BE49-F238E27FC236}">
                <a16:creationId xmlns:a16="http://schemas.microsoft.com/office/drawing/2014/main" id="{74ED18EE-DAE7-43E9-9472-AA8B5B85528C}"/>
              </a:ext>
            </a:extLst>
          </p:cNvPr>
          <p:cNvSpPr/>
          <p:nvPr userDrawn="1"/>
        </p:nvSpPr>
        <p:spPr>
          <a:xfrm>
            <a:off x="1187852" y="4979762"/>
            <a:ext cx="360000" cy="3600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bg1"/>
              </a:solidFill>
            </a:endParaRPr>
          </a:p>
        </p:txBody>
      </p:sp>
      <p:pic>
        <p:nvPicPr>
          <p:cNvPr id="21" name="Graphique 20" descr="Utilisateur contour">
            <a:extLst>
              <a:ext uri="{FF2B5EF4-FFF2-40B4-BE49-F238E27FC236}">
                <a16:creationId xmlns:a16="http://schemas.microsoft.com/office/drawing/2014/main" id="{A8426423-8FC7-4240-A0F8-9A50106AE2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9852" y="4193328"/>
            <a:ext cx="216000" cy="216000"/>
          </a:xfrm>
          <a:prstGeom prst="rect">
            <a:avLst/>
          </a:prstGeom>
        </p:spPr>
      </p:pic>
      <p:pic>
        <p:nvPicPr>
          <p:cNvPr id="22" name="Graphique 21" descr="Téléphone à haut-parleur contour">
            <a:extLst>
              <a:ext uri="{FF2B5EF4-FFF2-40B4-BE49-F238E27FC236}">
                <a16:creationId xmlns:a16="http://schemas.microsoft.com/office/drawing/2014/main" id="{271586A6-2518-47AA-8F57-A0A9AF3AD97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9852" y="4621562"/>
            <a:ext cx="216000" cy="216000"/>
          </a:xfrm>
          <a:prstGeom prst="rect">
            <a:avLst/>
          </a:prstGeom>
        </p:spPr>
      </p:pic>
      <p:pic>
        <p:nvPicPr>
          <p:cNvPr id="23" name="Graphique 22" descr="Adresse de courrier contour">
            <a:extLst>
              <a:ext uri="{FF2B5EF4-FFF2-40B4-BE49-F238E27FC236}">
                <a16:creationId xmlns:a16="http://schemas.microsoft.com/office/drawing/2014/main" id="{9B1DDEEE-5ED3-4BFB-A366-52CC2BBB50C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9852" y="5049797"/>
            <a:ext cx="216000" cy="216000"/>
          </a:xfrm>
          <a:prstGeom prst="rect">
            <a:avLst/>
          </a:prstGeom>
        </p:spPr>
      </p:pic>
      <p:sp>
        <p:nvSpPr>
          <p:cNvPr id="24" name="ZoneTexte 23">
            <a:extLst>
              <a:ext uri="{FF2B5EF4-FFF2-40B4-BE49-F238E27FC236}">
                <a16:creationId xmlns:a16="http://schemas.microsoft.com/office/drawing/2014/main" id="{EAB60149-75CF-46B1-AB40-302BDC68580A}"/>
              </a:ext>
            </a:extLst>
          </p:cNvPr>
          <p:cNvSpPr txBox="1"/>
          <p:nvPr userDrawn="1"/>
        </p:nvSpPr>
        <p:spPr>
          <a:xfrm>
            <a:off x="1187853" y="2285639"/>
            <a:ext cx="4744784" cy="1220847"/>
          </a:xfrm>
          <a:prstGeom prst="rect">
            <a:avLst/>
          </a:prstGeom>
          <a:noFill/>
        </p:spPr>
        <p:txBody>
          <a:bodyPr wrap="square" rtlCol="0">
            <a:spAutoFit/>
          </a:bodyPr>
          <a:lstStyle/>
          <a:p>
            <a:pPr>
              <a:lnSpc>
                <a:spcPts val="4400"/>
              </a:lnSpc>
            </a:pPr>
            <a:r>
              <a:rPr lang="fr-BE" sz="4400" b="1" i="0">
                <a:solidFill>
                  <a:schemeClr val="bg1"/>
                </a:solidFill>
                <a:latin typeface="Avenir Next LT Pro Demi" panose="020B0504020202020204" pitchFamily="34" charset="77"/>
              </a:rPr>
              <a:t>Merci pour </a:t>
            </a:r>
            <a:br>
              <a:rPr lang="fr-BE" sz="4400" b="1" i="0">
                <a:solidFill>
                  <a:schemeClr val="bg1"/>
                </a:solidFill>
                <a:latin typeface="Avenir Next LT Pro Demi" panose="020B0504020202020204" pitchFamily="34" charset="77"/>
              </a:rPr>
            </a:br>
            <a:r>
              <a:rPr lang="fr-BE" sz="4400" b="1" i="0">
                <a:solidFill>
                  <a:schemeClr val="bg1"/>
                </a:solidFill>
                <a:latin typeface="Avenir Next LT Pro Demi" panose="020B0504020202020204" pitchFamily="34" charset="77"/>
              </a:rPr>
              <a:t>votre attention !</a:t>
            </a:r>
          </a:p>
        </p:txBody>
      </p:sp>
      <p:sp>
        <p:nvSpPr>
          <p:cNvPr id="25" name="Espace réservé du texte 14">
            <a:extLst>
              <a:ext uri="{FF2B5EF4-FFF2-40B4-BE49-F238E27FC236}">
                <a16:creationId xmlns:a16="http://schemas.microsoft.com/office/drawing/2014/main" id="{21A3245A-0008-40CD-896F-9E319C67DBE4}"/>
              </a:ext>
            </a:extLst>
          </p:cNvPr>
          <p:cNvSpPr>
            <a:spLocks noGrp="1"/>
          </p:cNvSpPr>
          <p:nvPr>
            <p:ph type="body" sz="quarter" idx="14" hasCustomPrompt="1"/>
          </p:nvPr>
        </p:nvSpPr>
        <p:spPr>
          <a:xfrm>
            <a:off x="170799" y="5942042"/>
            <a:ext cx="1808162" cy="773438"/>
          </a:xfrm>
        </p:spPr>
        <p:txBody>
          <a:bodyPr anchor="b">
            <a:normAutofit/>
          </a:bodyPr>
          <a:lstStyle>
            <a:lvl1pPr>
              <a:defRPr sz="1200" b="1">
                <a:solidFill>
                  <a:schemeClr val="bg1"/>
                </a:solidFill>
              </a:defRPr>
            </a:lvl1pPr>
            <a:lvl2pPr marL="457200" indent="0">
              <a:buNone/>
              <a:defRPr/>
            </a:lvl2pPr>
          </a:lstStyle>
          <a:p>
            <a:pPr lvl="0"/>
            <a:r>
              <a:rPr lang="fr-BE" sz="1200"/>
              <a:t>Date</a:t>
            </a:r>
            <a:endParaRPr lang="fr-BE"/>
          </a:p>
        </p:txBody>
      </p:sp>
    </p:spTree>
    <p:extLst>
      <p:ext uri="{BB962C8B-B14F-4D97-AF65-F5344CB8AC3E}">
        <p14:creationId xmlns:p14="http://schemas.microsoft.com/office/powerpoint/2010/main" val="1958452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D3A9C8-3482-46F2-8003-132310DAE506}"/>
              </a:ext>
            </a:extLst>
          </p:cNvPr>
          <p:cNvSpPr>
            <a:spLocks noGrp="1"/>
          </p:cNvSpPr>
          <p:nvPr>
            <p:ph type="title"/>
          </p:nvPr>
        </p:nvSpPr>
        <p:spPr/>
        <p:txBody>
          <a:bodyPr/>
          <a:lstStyle>
            <a:lvl1pPr>
              <a:lnSpc>
                <a:spcPts val="4400"/>
              </a:lnSpc>
              <a:defRPr b="1" i="0">
                <a:latin typeface="Avenir Next LT Pro Demi" panose="020B0504020202020204" pitchFamily="34" charset="77"/>
              </a:defRPr>
            </a:lvl1pPr>
          </a:lstStyle>
          <a:p>
            <a:r>
              <a:rPr lang="fr-FR"/>
              <a:t>Modifiez le style du titre</a:t>
            </a:r>
            <a:endParaRPr lang="fr-BE"/>
          </a:p>
        </p:txBody>
      </p:sp>
      <p:sp>
        <p:nvSpPr>
          <p:cNvPr id="4" name="Espace réservé de l'image en ligne 3">
            <a:extLst>
              <a:ext uri="{FF2B5EF4-FFF2-40B4-BE49-F238E27FC236}">
                <a16:creationId xmlns:a16="http://schemas.microsoft.com/office/drawing/2014/main" id="{A55276B4-6773-4880-87F2-075FCFB7CF9F}"/>
              </a:ext>
            </a:extLst>
          </p:cNvPr>
          <p:cNvSpPr>
            <a:spLocks noGrp="1"/>
          </p:cNvSpPr>
          <p:nvPr>
            <p:ph type="clipArt" sz="quarter" idx="10"/>
          </p:nvPr>
        </p:nvSpPr>
        <p:spPr>
          <a:xfrm>
            <a:off x="1193800" y="2481263"/>
            <a:ext cx="8751888" cy="3462337"/>
          </a:xfrm>
        </p:spPr>
        <p:txBody>
          <a:bodyPr/>
          <a:lstStyle/>
          <a:p>
            <a:endParaRPr lang="fr-BE"/>
          </a:p>
        </p:txBody>
      </p:sp>
      <p:sp>
        <p:nvSpPr>
          <p:cNvPr id="5" name="Espace réservé du numéro de diapositive 3">
            <a:extLst>
              <a:ext uri="{FF2B5EF4-FFF2-40B4-BE49-F238E27FC236}">
                <a16:creationId xmlns:a16="http://schemas.microsoft.com/office/drawing/2014/main" id="{E6167372-144C-49AC-94FE-6B57A293AABE}"/>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402639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_Dispo3">
    <p:bg>
      <p:bgPr>
        <a:solidFill>
          <a:srgbClr val="7AB929"/>
        </a:solidFill>
        <a:effectLst/>
      </p:bgPr>
    </p:bg>
    <p:spTree>
      <p:nvGrpSpPr>
        <p:cNvPr id="1" name=""/>
        <p:cNvGrpSpPr/>
        <p:nvPr/>
      </p:nvGrpSpPr>
      <p:grpSpPr>
        <a:xfrm>
          <a:off x="0" y="0"/>
          <a:ext cx="0" cy="0"/>
          <a:chOff x="0" y="0"/>
          <a:chExt cx="0" cy="0"/>
        </a:xfrm>
      </p:grpSpPr>
      <p:sp>
        <p:nvSpPr>
          <p:cNvPr id="11" name="Espace réservé pour une image  10">
            <a:extLst>
              <a:ext uri="{FF2B5EF4-FFF2-40B4-BE49-F238E27FC236}">
                <a16:creationId xmlns:a16="http://schemas.microsoft.com/office/drawing/2014/main" id="{54D979AA-B05E-49CF-AC0F-513AEE924B2F}"/>
              </a:ext>
            </a:extLst>
          </p:cNvPr>
          <p:cNvSpPr>
            <a:spLocks noGrp="1"/>
          </p:cNvSpPr>
          <p:nvPr>
            <p:ph type="pic" sz="quarter" idx="10"/>
          </p:nvPr>
        </p:nvSpPr>
        <p:spPr>
          <a:xfrm>
            <a:off x="7015199" y="1"/>
            <a:ext cx="5176801" cy="6858000"/>
          </a:xfrm>
        </p:spPr>
        <p:txBody>
          <a:bodyPr/>
          <a:lstStyle/>
          <a:p>
            <a:endParaRPr lang="fr-BE"/>
          </a:p>
        </p:txBody>
      </p:sp>
      <p:sp>
        <p:nvSpPr>
          <p:cNvPr id="6" name="Titre 1">
            <a:extLst>
              <a:ext uri="{FF2B5EF4-FFF2-40B4-BE49-F238E27FC236}">
                <a16:creationId xmlns:a16="http://schemas.microsoft.com/office/drawing/2014/main" id="{D51AA946-C477-48E9-982E-0F231806801E}"/>
              </a:ext>
            </a:extLst>
          </p:cNvPr>
          <p:cNvSpPr txBox="1">
            <a:spLocks/>
          </p:cNvSpPr>
          <p:nvPr userDrawn="1"/>
        </p:nvSpPr>
        <p:spPr>
          <a:xfrm>
            <a:off x="1234993" y="529239"/>
            <a:ext cx="5491202"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Sous-titre 2">
            <a:extLst>
              <a:ext uri="{FF2B5EF4-FFF2-40B4-BE49-F238E27FC236}">
                <a16:creationId xmlns:a16="http://schemas.microsoft.com/office/drawing/2014/main" id="{578927C0-0A04-4053-A791-3F812E7AFDFB}"/>
              </a:ext>
            </a:extLst>
          </p:cNvPr>
          <p:cNvSpPr txBox="1">
            <a:spLocks/>
          </p:cNvSpPr>
          <p:nvPr userDrawn="1"/>
        </p:nvSpPr>
        <p:spPr>
          <a:xfrm>
            <a:off x="1234991" y="3008914"/>
            <a:ext cx="5491203"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a:p>
        </p:txBody>
      </p:sp>
      <p:sp>
        <p:nvSpPr>
          <p:cNvPr id="9" name="Sous-titre 2">
            <a:extLst>
              <a:ext uri="{FF2B5EF4-FFF2-40B4-BE49-F238E27FC236}">
                <a16:creationId xmlns:a16="http://schemas.microsoft.com/office/drawing/2014/main" id="{AF50E8CA-E9D9-46C8-9386-44A118772EB7}"/>
              </a:ext>
            </a:extLst>
          </p:cNvPr>
          <p:cNvSpPr txBox="1">
            <a:spLocks/>
          </p:cNvSpPr>
          <p:nvPr userDrawn="1"/>
        </p:nvSpPr>
        <p:spPr>
          <a:xfrm>
            <a:off x="3112850" y="360001"/>
            <a:ext cx="3613345" cy="26860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fr-FR" sz="1400" b="1">
                <a:solidFill>
                  <a:schemeClr val="bg1"/>
                </a:solidFill>
                <a:latin typeface="Avenir Next LT Pro" panose="020B0504020202020204" pitchFamily="34" charset="77"/>
              </a:rPr>
              <a:t>Service public de Wallonie</a:t>
            </a:r>
            <a:endParaRPr lang="fr-FR" sz="1400">
              <a:solidFill>
                <a:schemeClr val="bg1"/>
              </a:solidFill>
              <a:latin typeface="Avenir Next LT Pro" panose="020B0504020202020204" pitchFamily="34" charset="77"/>
            </a:endParaRPr>
          </a:p>
        </p:txBody>
      </p:sp>
      <p:sp>
        <p:nvSpPr>
          <p:cNvPr id="12" name="Espace réservé du texte 2">
            <a:extLst>
              <a:ext uri="{FF2B5EF4-FFF2-40B4-BE49-F238E27FC236}">
                <a16:creationId xmlns:a16="http://schemas.microsoft.com/office/drawing/2014/main" id="{2D23BBC2-9AF1-477E-8990-D383427AF8AB}"/>
              </a:ext>
            </a:extLst>
          </p:cNvPr>
          <p:cNvSpPr>
            <a:spLocks noGrp="1"/>
          </p:cNvSpPr>
          <p:nvPr>
            <p:ph type="body" sz="quarter" idx="15" hasCustomPrompt="1"/>
          </p:nvPr>
        </p:nvSpPr>
        <p:spPr>
          <a:xfrm>
            <a:off x="945986" y="2015762"/>
            <a:ext cx="5596035" cy="1419031"/>
          </a:xfrm>
        </p:spPr>
        <p:txBody>
          <a:bodyPr anchor="b">
            <a:normAutofit/>
          </a:bodyPr>
          <a:lstStyle>
            <a:lvl1pPr>
              <a:lnSpc>
                <a:spcPts val="4800"/>
              </a:lnSpc>
              <a:defRPr sz="4800" b="1" i="0">
                <a:solidFill>
                  <a:schemeClr val="bg1"/>
                </a:solidFill>
                <a:latin typeface="Avenir Next LT Pro Demi" panose="020B0504020202020204" pitchFamily="34" charset="77"/>
              </a:defRPr>
            </a:lvl1pPr>
          </a:lstStyle>
          <a:p>
            <a:pPr lvl="0"/>
            <a:r>
              <a:rPr lang="fr-FR"/>
              <a:t>Titre de la présentation</a:t>
            </a:r>
          </a:p>
        </p:txBody>
      </p:sp>
      <p:sp>
        <p:nvSpPr>
          <p:cNvPr id="13" name="Espace réservé du texte 12">
            <a:extLst>
              <a:ext uri="{FF2B5EF4-FFF2-40B4-BE49-F238E27FC236}">
                <a16:creationId xmlns:a16="http://schemas.microsoft.com/office/drawing/2014/main" id="{52621B7F-B5FC-4C87-B3FB-B25227C0A585}"/>
              </a:ext>
            </a:extLst>
          </p:cNvPr>
          <p:cNvSpPr>
            <a:spLocks noGrp="1"/>
          </p:cNvSpPr>
          <p:nvPr>
            <p:ph type="body" sz="quarter" idx="11" hasCustomPrompt="1"/>
          </p:nvPr>
        </p:nvSpPr>
        <p:spPr>
          <a:xfrm>
            <a:off x="945986" y="3765258"/>
            <a:ext cx="5596035" cy="1742505"/>
          </a:xfrm>
        </p:spPr>
        <p:txBody>
          <a:bodyPr anchor="t">
            <a:normAutofit/>
          </a:bodyPr>
          <a:lstStyle>
            <a:lvl1pPr>
              <a:lnSpc>
                <a:spcPts val="2400"/>
              </a:lnSpc>
              <a:defRPr sz="2400">
                <a:solidFill>
                  <a:schemeClr val="bg1"/>
                </a:solidFill>
              </a:defRPr>
            </a:lvl1pPr>
          </a:lstStyle>
          <a:p>
            <a:pPr lvl="0"/>
            <a:r>
              <a:rPr lang="fr-FR"/>
              <a:t>Intervenants ou sous-titre éventuel</a:t>
            </a:r>
            <a:endParaRPr lang="fr-BE"/>
          </a:p>
        </p:txBody>
      </p:sp>
      <p:sp>
        <p:nvSpPr>
          <p:cNvPr id="15" name="Espace réservé du texte 14">
            <a:extLst>
              <a:ext uri="{FF2B5EF4-FFF2-40B4-BE49-F238E27FC236}">
                <a16:creationId xmlns:a16="http://schemas.microsoft.com/office/drawing/2014/main" id="{B9A6DF92-B356-40A8-95CC-A045CE628914}"/>
              </a:ext>
            </a:extLst>
          </p:cNvPr>
          <p:cNvSpPr>
            <a:spLocks noGrp="1"/>
          </p:cNvSpPr>
          <p:nvPr>
            <p:ph type="body" sz="quarter" idx="16" hasCustomPrompt="1"/>
          </p:nvPr>
        </p:nvSpPr>
        <p:spPr>
          <a:xfrm>
            <a:off x="3112850" y="628601"/>
            <a:ext cx="3613345" cy="353618"/>
          </a:xfrm>
        </p:spPr>
        <p:txBody>
          <a:bodyPr>
            <a:normAutofit/>
          </a:bodyPr>
          <a:lstStyle>
            <a:lvl1pPr algn="r">
              <a:lnSpc>
                <a:spcPct val="100000"/>
              </a:lnSpc>
              <a:spcBef>
                <a:spcPts val="0"/>
              </a:spcBef>
              <a:defRPr sz="1400">
                <a:solidFill>
                  <a:schemeClr val="bg1"/>
                </a:solidFill>
              </a:defRPr>
            </a:lvl1pPr>
            <a:lvl5pPr marL="1828800" indent="0">
              <a:buNone/>
              <a:defRPr/>
            </a:lvl5pPr>
          </a:lstStyle>
          <a:p>
            <a:pPr lvl="0"/>
            <a:r>
              <a:rPr lang="fr-BE" sz="1400"/>
              <a:t>SPW #entité</a:t>
            </a:r>
          </a:p>
        </p:txBody>
      </p:sp>
      <p:sp>
        <p:nvSpPr>
          <p:cNvPr id="16" name="Espace réservé du texte 14">
            <a:extLst>
              <a:ext uri="{FF2B5EF4-FFF2-40B4-BE49-F238E27FC236}">
                <a16:creationId xmlns:a16="http://schemas.microsoft.com/office/drawing/2014/main" id="{50614D75-A381-4FBF-A4E5-F7176971F5DA}"/>
              </a:ext>
            </a:extLst>
          </p:cNvPr>
          <p:cNvSpPr>
            <a:spLocks noGrp="1"/>
          </p:cNvSpPr>
          <p:nvPr>
            <p:ph type="body" sz="quarter" idx="17" hasCustomPrompt="1"/>
          </p:nvPr>
        </p:nvSpPr>
        <p:spPr>
          <a:xfrm>
            <a:off x="3112849" y="954694"/>
            <a:ext cx="3613345" cy="353618"/>
          </a:xfrm>
        </p:spPr>
        <p:txBody>
          <a:bodyPr>
            <a:normAutofit/>
          </a:bodyPr>
          <a:lstStyle>
            <a:lvl1pPr algn="r">
              <a:lnSpc>
                <a:spcPct val="100000"/>
              </a:lnSpc>
              <a:spcBef>
                <a:spcPts val="0"/>
              </a:spcBef>
              <a:defRPr sz="1400">
                <a:solidFill>
                  <a:schemeClr val="bg1"/>
                </a:solidFill>
              </a:defRPr>
            </a:lvl1pPr>
            <a:lvl5pPr marL="1828800" indent="0">
              <a:buNone/>
              <a:defRPr/>
            </a:lvl5pPr>
          </a:lstStyle>
          <a:p>
            <a:pPr lvl="0"/>
            <a:r>
              <a:rPr lang="fr-BE" sz="1400"/>
              <a:t>Département</a:t>
            </a:r>
          </a:p>
        </p:txBody>
      </p:sp>
      <p:sp>
        <p:nvSpPr>
          <p:cNvPr id="17" name="Espace réservé du texte 14">
            <a:extLst>
              <a:ext uri="{FF2B5EF4-FFF2-40B4-BE49-F238E27FC236}">
                <a16:creationId xmlns:a16="http://schemas.microsoft.com/office/drawing/2014/main" id="{568D856C-5888-435B-8D81-5F4358C66864}"/>
              </a:ext>
            </a:extLst>
          </p:cNvPr>
          <p:cNvSpPr>
            <a:spLocks noGrp="1"/>
          </p:cNvSpPr>
          <p:nvPr>
            <p:ph type="body" sz="quarter" idx="14" hasCustomPrompt="1"/>
          </p:nvPr>
        </p:nvSpPr>
        <p:spPr>
          <a:xfrm>
            <a:off x="170799" y="5942042"/>
            <a:ext cx="1808162" cy="773438"/>
          </a:xfrm>
        </p:spPr>
        <p:txBody>
          <a:bodyPr anchor="b">
            <a:normAutofit/>
          </a:bodyPr>
          <a:lstStyle>
            <a:lvl1pPr>
              <a:defRPr sz="1200" b="1">
                <a:solidFill>
                  <a:schemeClr val="bg1"/>
                </a:solidFill>
              </a:defRPr>
            </a:lvl1pPr>
            <a:lvl2pPr marL="457200" indent="0">
              <a:buNone/>
              <a:defRPr/>
            </a:lvl2pPr>
          </a:lstStyle>
          <a:p>
            <a:pPr lvl="0"/>
            <a:r>
              <a:rPr lang="fr-BE" sz="1200"/>
              <a:t>Date</a:t>
            </a:r>
            <a:endParaRPr lang="fr-BE"/>
          </a:p>
        </p:txBody>
      </p:sp>
    </p:spTree>
    <p:extLst>
      <p:ext uri="{BB962C8B-B14F-4D97-AF65-F5344CB8AC3E}">
        <p14:creationId xmlns:p14="http://schemas.microsoft.com/office/powerpoint/2010/main" val="3241980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6CA39-D65C-4EF6-8FB8-306D7FE81B27}"/>
              </a:ext>
            </a:extLst>
          </p:cNvPr>
          <p:cNvSpPr>
            <a:spLocks noGrp="1"/>
          </p:cNvSpPr>
          <p:nvPr>
            <p:ph type="title" hasCustomPrompt="1"/>
          </p:nvPr>
        </p:nvSpPr>
        <p:spPr>
          <a:xfrm>
            <a:off x="5665106" y="2347441"/>
            <a:ext cx="5599094" cy="1500187"/>
          </a:xfrm>
        </p:spPr>
        <p:txBody>
          <a:bodyPr anchor="ctr">
            <a:normAutofit/>
          </a:bodyPr>
          <a:lstStyle>
            <a:lvl1pPr algn="l">
              <a:lnSpc>
                <a:spcPts val="4400"/>
              </a:lnSpc>
              <a:defRPr sz="4400" b="1" i="0">
                <a:latin typeface="Avenir Next LT Pro Demi" panose="020B0504020202020204" pitchFamily="34" charset="77"/>
              </a:defRPr>
            </a:lvl1pPr>
          </a:lstStyle>
          <a:p>
            <a:r>
              <a:rPr lang="fr-FR"/>
              <a:t>Nom de la section</a:t>
            </a:r>
            <a:endParaRPr lang="fr-BE"/>
          </a:p>
        </p:txBody>
      </p:sp>
      <p:sp>
        <p:nvSpPr>
          <p:cNvPr id="3" name="Espace réservé du texte 2">
            <a:extLst>
              <a:ext uri="{FF2B5EF4-FFF2-40B4-BE49-F238E27FC236}">
                <a16:creationId xmlns:a16="http://schemas.microsoft.com/office/drawing/2014/main" id="{5099FA2F-DF6E-4D8D-B121-68B3B1C546F1}"/>
              </a:ext>
            </a:extLst>
          </p:cNvPr>
          <p:cNvSpPr>
            <a:spLocks noGrp="1"/>
          </p:cNvSpPr>
          <p:nvPr>
            <p:ph type="body" idx="1" hasCustomPrompt="1"/>
          </p:nvPr>
        </p:nvSpPr>
        <p:spPr>
          <a:xfrm>
            <a:off x="5665105" y="3988901"/>
            <a:ext cx="5599095" cy="1929578"/>
          </a:xfrm>
        </p:spPr>
        <p:txBody>
          <a:bodyPr anchor="t">
            <a:normAutofit/>
          </a:bodyPr>
          <a:lstStyle>
            <a:lvl1pPr marL="0" indent="0">
              <a:lnSpc>
                <a:spcPct val="100000"/>
              </a:lnSpc>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Bref résumé de la section ou sous-titre</a:t>
            </a:r>
          </a:p>
        </p:txBody>
      </p:sp>
      <p:sp>
        <p:nvSpPr>
          <p:cNvPr id="9" name="Espace réservé pour une image  8">
            <a:extLst>
              <a:ext uri="{FF2B5EF4-FFF2-40B4-BE49-F238E27FC236}">
                <a16:creationId xmlns:a16="http://schemas.microsoft.com/office/drawing/2014/main" id="{9ACD5BA0-D4E1-4DFF-8E4F-01FC70DCBDD2}"/>
              </a:ext>
            </a:extLst>
          </p:cNvPr>
          <p:cNvSpPr>
            <a:spLocks noGrp="1"/>
          </p:cNvSpPr>
          <p:nvPr>
            <p:ph type="pic" sz="quarter" idx="10"/>
          </p:nvPr>
        </p:nvSpPr>
        <p:spPr>
          <a:xfrm>
            <a:off x="0" y="0"/>
            <a:ext cx="4860000" cy="6858000"/>
          </a:xfrm>
        </p:spPr>
        <p:txBody>
          <a:bodyPr/>
          <a:lstStyle/>
          <a:p>
            <a:endParaRPr lang="fr-BE"/>
          </a:p>
        </p:txBody>
      </p:sp>
      <p:sp>
        <p:nvSpPr>
          <p:cNvPr id="6" name="Espace réservé du numéro de diapositive 3">
            <a:extLst>
              <a:ext uri="{FF2B5EF4-FFF2-40B4-BE49-F238E27FC236}">
                <a16:creationId xmlns:a16="http://schemas.microsoft.com/office/drawing/2014/main" id="{35C46EAC-BE9A-4659-934F-99AA2E6EC459}"/>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471904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_PleinEcran">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ED5988A1-EB97-47AF-9D65-CC44A8F8A25B}"/>
              </a:ext>
            </a:extLst>
          </p:cNvPr>
          <p:cNvSpPr>
            <a:spLocks noGrp="1"/>
          </p:cNvSpPr>
          <p:nvPr>
            <p:ph type="pic" sz="quarter" idx="10"/>
          </p:nvPr>
        </p:nvSpPr>
        <p:spPr>
          <a:xfrm>
            <a:off x="0" y="0"/>
            <a:ext cx="12192000" cy="6858000"/>
          </a:xfrm>
        </p:spPr>
        <p:txBody>
          <a:bodyPr/>
          <a:lstStyle/>
          <a:p>
            <a:endParaRPr lang="fr-BE"/>
          </a:p>
        </p:txBody>
      </p:sp>
      <p:sp>
        <p:nvSpPr>
          <p:cNvPr id="4" name="Espace réservé du numéro de diapositive 3">
            <a:extLst>
              <a:ext uri="{FF2B5EF4-FFF2-40B4-BE49-F238E27FC236}">
                <a16:creationId xmlns:a16="http://schemas.microsoft.com/office/drawing/2014/main" id="{62070705-9942-4A8F-BA55-60230F98AC5B}"/>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777156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Idée_Image_Dispo1">
    <p:bg>
      <p:bgPr>
        <a:solidFill>
          <a:schemeClr val="bg1"/>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428238" y="1709683"/>
            <a:ext cx="3219314" cy="3438633"/>
          </a:xfrm>
        </p:spPr>
        <p:txBody>
          <a:bodyPr anchor="ctr">
            <a:normAutofit/>
          </a:bodyPr>
          <a:lstStyle>
            <a:lvl1pPr algn="l">
              <a:lnSpc>
                <a:spcPts val="4400"/>
              </a:lnSpc>
              <a:defRPr sz="4400" b="1" i="0">
                <a:solidFill>
                  <a:schemeClr val="tx1"/>
                </a:solidFill>
                <a:latin typeface="Avenir Next LT Pro Demi" panose="020B0504020202020204" pitchFamily="34" charset="77"/>
              </a:defRPr>
            </a:lvl1pPr>
          </a:lstStyle>
          <a:p>
            <a:r>
              <a:rPr lang="fr-FR"/>
              <a:t>Titre du slide – 1 idée (image)</a:t>
            </a:r>
            <a:endParaRPr lang="fr-BE"/>
          </a:p>
        </p:txBody>
      </p:sp>
      <p:sp>
        <p:nvSpPr>
          <p:cNvPr id="3" name="Espace réservé pour une image  2">
            <a:extLst>
              <a:ext uri="{FF2B5EF4-FFF2-40B4-BE49-F238E27FC236}">
                <a16:creationId xmlns:a16="http://schemas.microsoft.com/office/drawing/2014/main" id="{F991C20B-5836-474E-9138-BB1DD8B969C1}"/>
              </a:ext>
            </a:extLst>
          </p:cNvPr>
          <p:cNvSpPr>
            <a:spLocks noGrp="1"/>
          </p:cNvSpPr>
          <p:nvPr>
            <p:ph type="pic" sz="quarter" idx="10"/>
          </p:nvPr>
        </p:nvSpPr>
        <p:spPr>
          <a:xfrm>
            <a:off x="4159250" y="1"/>
            <a:ext cx="8032750" cy="6858000"/>
          </a:xfrm>
        </p:spPr>
        <p:txBody>
          <a:bodyPr/>
          <a:lstStyle/>
          <a:p>
            <a:endParaRPr lang="fr-BE"/>
          </a:p>
        </p:txBody>
      </p:sp>
      <p:sp>
        <p:nvSpPr>
          <p:cNvPr id="4" name="Espace réservé du numéro de diapositive 3">
            <a:extLst>
              <a:ext uri="{FF2B5EF4-FFF2-40B4-BE49-F238E27FC236}">
                <a16:creationId xmlns:a16="http://schemas.microsoft.com/office/drawing/2014/main" id="{1C5DCB94-1961-4CA1-A2F5-E49DEB7763E4}"/>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96160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Idée_Image_Dispo2">
    <p:bg>
      <p:bgPr>
        <a:solidFill>
          <a:schemeClr val="bg1"/>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8557354" y="1709683"/>
            <a:ext cx="3219314" cy="3438633"/>
          </a:xfrm>
        </p:spPr>
        <p:txBody>
          <a:bodyPr anchor="ctr">
            <a:normAutofit/>
          </a:bodyPr>
          <a:lstStyle>
            <a:lvl1pPr algn="l">
              <a:lnSpc>
                <a:spcPts val="4400"/>
              </a:lnSpc>
              <a:defRPr sz="4400" b="1" i="0">
                <a:solidFill>
                  <a:schemeClr val="tx1"/>
                </a:solidFill>
                <a:latin typeface="Avenir Next LT Pro Demi" panose="020B0504020202020204" pitchFamily="34" charset="77"/>
              </a:defRPr>
            </a:lvl1pPr>
          </a:lstStyle>
          <a:p>
            <a:r>
              <a:rPr lang="fr-FR"/>
              <a:t>Titre du slide – 1 idée (image)</a:t>
            </a:r>
            <a:endParaRPr lang="fr-BE"/>
          </a:p>
        </p:txBody>
      </p:sp>
      <p:sp>
        <p:nvSpPr>
          <p:cNvPr id="3" name="Espace réservé pour une image  2">
            <a:extLst>
              <a:ext uri="{FF2B5EF4-FFF2-40B4-BE49-F238E27FC236}">
                <a16:creationId xmlns:a16="http://schemas.microsoft.com/office/drawing/2014/main" id="{F991C20B-5836-474E-9138-BB1DD8B969C1}"/>
              </a:ext>
            </a:extLst>
          </p:cNvPr>
          <p:cNvSpPr>
            <a:spLocks noGrp="1"/>
          </p:cNvSpPr>
          <p:nvPr>
            <p:ph type="pic" sz="quarter" idx="10"/>
          </p:nvPr>
        </p:nvSpPr>
        <p:spPr>
          <a:xfrm>
            <a:off x="0" y="0"/>
            <a:ext cx="8032750" cy="6858000"/>
          </a:xfrm>
        </p:spPr>
        <p:txBody>
          <a:bodyPr/>
          <a:lstStyle/>
          <a:p>
            <a:endParaRPr lang="fr-BE"/>
          </a:p>
        </p:txBody>
      </p:sp>
      <p:sp>
        <p:nvSpPr>
          <p:cNvPr id="4" name="Espace réservé du numéro de diapositive 3">
            <a:extLst>
              <a:ext uri="{FF2B5EF4-FFF2-40B4-BE49-F238E27FC236}">
                <a16:creationId xmlns:a16="http://schemas.microsoft.com/office/drawing/2014/main" id="{A0007E37-BF95-4C5A-B3B0-F66C29C05831}"/>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tx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82462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Idée_Image_Dispo3">
    <p:bg>
      <p:bgPr>
        <a:solidFill>
          <a:schemeClr val="bg1"/>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402EA4E4-BCF5-449B-AB2D-8F56CC5AA647}"/>
              </a:ext>
            </a:extLst>
          </p:cNvPr>
          <p:cNvSpPr>
            <a:spLocks noGrp="1"/>
          </p:cNvSpPr>
          <p:nvPr>
            <p:ph type="title" hasCustomPrompt="1"/>
          </p:nvPr>
        </p:nvSpPr>
        <p:spPr>
          <a:xfrm>
            <a:off x="735204" y="443590"/>
            <a:ext cx="10721591" cy="912937"/>
          </a:xfrm>
        </p:spPr>
        <p:txBody>
          <a:bodyPr anchor="ctr">
            <a:normAutofit/>
          </a:bodyPr>
          <a:lstStyle>
            <a:lvl1pPr algn="ctr">
              <a:lnSpc>
                <a:spcPts val="4400"/>
              </a:lnSpc>
              <a:defRPr sz="4400" b="1" i="0">
                <a:solidFill>
                  <a:schemeClr val="tx1"/>
                </a:solidFill>
                <a:latin typeface="Avenir Next LT Pro Demi" panose="020B0504020202020204" pitchFamily="34" charset="77"/>
              </a:defRPr>
            </a:lvl1pPr>
          </a:lstStyle>
          <a:p>
            <a:r>
              <a:rPr lang="fr-FR"/>
              <a:t>Titre du slide – 1 idée (image)</a:t>
            </a:r>
            <a:endParaRPr lang="fr-BE"/>
          </a:p>
        </p:txBody>
      </p:sp>
      <p:sp>
        <p:nvSpPr>
          <p:cNvPr id="3" name="Espace réservé pour une image  2">
            <a:extLst>
              <a:ext uri="{FF2B5EF4-FFF2-40B4-BE49-F238E27FC236}">
                <a16:creationId xmlns:a16="http://schemas.microsoft.com/office/drawing/2014/main" id="{F991C20B-5836-474E-9138-BB1DD8B969C1}"/>
              </a:ext>
            </a:extLst>
          </p:cNvPr>
          <p:cNvSpPr>
            <a:spLocks noGrp="1"/>
          </p:cNvSpPr>
          <p:nvPr>
            <p:ph type="pic" sz="quarter" idx="10"/>
          </p:nvPr>
        </p:nvSpPr>
        <p:spPr>
          <a:xfrm>
            <a:off x="0" y="1818000"/>
            <a:ext cx="12192000" cy="5040000"/>
          </a:xfrm>
        </p:spPr>
        <p:txBody>
          <a:bodyPr/>
          <a:lstStyle/>
          <a:p>
            <a:endParaRPr lang="fr-BE"/>
          </a:p>
        </p:txBody>
      </p:sp>
      <p:sp>
        <p:nvSpPr>
          <p:cNvPr id="4" name="Espace réservé du numéro de diapositive 3">
            <a:extLst>
              <a:ext uri="{FF2B5EF4-FFF2-40B4-BE49-F238E27FC236}">
                <a16:creationId xmlns:a16="http://schemas.microsoft.com/office/drawing/2014/main" id="{F5567A6B-555D-4DE0-90EC-A8B202E09995}"/>
              </a:ext>
            </a:extLst>
          </p:cNvPr>
          <p:cNvSpPr>
            <a:spLocks noGrp="1"/>
          </p:cNvSpPr>
          <p:nvPr>
            <p:ph type="sldNum" sz="quarter" idx="4"/>
          </p:nvPr>
        </p:nvSpPr>
        <p:spPr>
          <a:xfrm>
            <a:off x="9217090" y="6347019"/>
            <a:ext cx="2743200" cy="365125"/>
          </a:xfrm>
          <a:prstGeom prst="rect">
            <a:avLst/>
          </a:prstGeom>
        </p:spPr>
        <p:txBody>
          <a:bodyPr vert="horz" lIns="91440" tIns="45720" rIns="91440" bIns="45720" rtlCol="0" anchor="ctr"/>
          <a:lstStyle>
            <a:lvl1pPr algn="r">
              <a:defRPr sz="1100" b="0" i="0">
                <a:solidFill>
                  <a:schemeClr val="bg1"/>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26853045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45A160-B1AF-47CF-8560-7EE1B6C74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1CFF19AC-F778-4D24-816B-F534A0601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p:txBody>
      </p:sp>
      <p:sp>
        <p:nvSpPr>
          <p:cNvPr id="4" name="Espace réservé du numéro de diapositive 3">
            <a:extLst>
              <a:ext uri="{FF2B5EF4-FFF2-40B4-BE49-F238E27FC236}">
                <a16:creationId xmlns:a16="http://schemas.microsoft.com/office/drawing/2014/main" id="{4B64173E-8D98-574F-9773-1941B3412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b="0" i="0">
                <a:solidFill>
                  <a:schemeClr val="tx1">
                    <a:tint val="75000"/>
                  </a:schemeClr>
                </a:solidFill>
                <a:latin typeface="Avenir Next LT Pro" panose="020B0504020202020204" pitchFamily="34" charset="77"/>
              </a:defRPr>
            </a:lvl1pPr>
          </a:lstStyle>
          <a:p>
            <a:fld id="{B310C148-1F61-5E4B-832C-FF724BEAA9FC}" type="slidenum">
              <a:rPr lang="fr-FR" smtClean="0"/>
              <a:pPr/>
              <a:t>‹N°›</a:t>
            </a:fld>
            <a:endParaRPr lang="fr-FR"/>
          </a:p>
        </p:txBody>
      </p:sp>
    </p:spTree>
    <p:extLst>
      <p:ext uri="{BB962C8B-B14F-4D97-AF65-F5344CB8AC3E}">
        <p14:creationId xmlns:p14="http://schemas.microsoft.com/office/powerpoint/2010/main" val="3283510003"/>
      </p:ext>
    </p:extLst>
  </p:cSld>
  <p:clrMap bg1="lt1" tx1="dk1" bg2="lt2" tx2="dk2" accent1="accent1" accent2="accent2" accent3="accent3" accent4="accent4" accent5="accent5" accent6="accent6" hlink="hlink" folHlink="folHlink"/>
  <p:sldLayoutIdLst>
    <p:sldLayoutId id="2147483718" r:id="rId1"/>
    <p:sldLayoutId id="2147483733" r:id="rId2"/>
    <p:sldLayoutId id="2147483719" r:id="rId3"/>
    <p:sldLayoutId id="2147483720" r:id="rId4"/>
    <p:sldLayoutId id="2147483693" r:id="rId5"/>
    <p:sldLayoutId id="2147483702" r:id="rId6"/>
    <p:sldLayoutId id="2147483713" r:id="rId7"/>
    <p:sldLayoutId id="2147483714" r:id="rId8"/>
    <p:sldLayoutId id="2147483715" r:id="rId9"/>
    <p:sldLayoutId id="2147483711" r:id="rId10"/>
    <p:sldLayoutId id="2147483710" r:id="rId11"/>
    <p:sldLayoutId id="2147483686" r:id="rId12"/>
    <p:sldLayoutId id="2147483705" r:id="rId13"/>
    <p:sldLayoutId id="2147483684" r:id="rId14"/>
    <p:sldLayoutId id="2147483704" r:id="rId15"/>
    <p:sldLayoutId id="2147483689" r:id="rId16"/>
    <p:sldLayoutId id="2147483706" r:id="rId17"/>
    <p:sldLayoutId id="2147483696" r:id="rId18"/>
    <p:sldLayoutId id="2147483707" r:id="rId19"/>
    <p:sldLayoutId id="2147483735" r:id="rId20"/>
    <p:sldLayoutId id="2147483737" r:id="rId21"/>
    <p:sldLayoutId id="2147483738" r:id="rId22"/>
    <p:sldLayoutId id="2147483709" r:id="rId23"/>
    <p:sldLayoutId id="2147483721" r:id="rId24"/>
    <p:sldLayoutId id="2147483723" r:id="rId25"/>
    <p:sldLayoutId id="2147483724" r:id="rId26"/>
    <p:sldLayoutId id="2147483722" r:id="rId27"/>
    <p:sldLayoutId id="2147483725" r:id="rId28"/>
    <p:sldLayoutId id="2147483728" r:id="rId29"/>
    <p:sldLayoutId id="2147483729" r:id="rId30"/>
    <p:sldLayoutId id="2147483730" r:id="rId31"/>
    <p:sldLayoutId id="2147483731" r:id="rId32"/>
    <p:sldLayoutId id="2147483732" r:id="rId33"/>
  </p:sldLayoutIdLst>
  <p:hf hdr="0" ftr="0" dt="0"/>
  <p:txStyles>
    <p:titleStyle>
      <a:lvl1pPr algn="l" defTabSz="914400" rtl="0" eaLnBrk="1" latinLnBrk="0" hangingPunct="1">
        <a:lnSpc>
          <a:spcPts val="4400"/>
        </a:lnSpc>
        <a:spcBef>
          <a:spcPct val="0"/>
        </a:spcBef>
        <a:buNone/>
        <a:defRPr sz="4400" b="1" i="0" kern="1200" spc="0" baseline="0">
          <a:solidFill>
            <a:srgbClr val="7AB929"/>
          </a:solidFill>
          <a:latin typeface="Avenir Next LT Pro Demi" panose="020B0504020202020204" pitchFamily="34" charset="77"/>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45A160-B1AF-47CF-8560-7EE1B6C74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1CFF19AC-F778-4D24-816B-F534A0601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p:txBody>
      </p:sp>
      <p:sp>
        <p:nvSpPr>
          <p:cNvPr id="4" name="Espace réservé du numéro de diapositive 3">
            <a:extLst>
              <a:ext uri="{FF2B5EF4-FFF2-40B4-BE49-F238E27FC236}">
                <a16:creationId xmlns:a16="http://schemas.microsoft.com/office/drawing/2014/main" id="{4B64173E-8D98-574F-9773-1941B3412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b="0" i="0">
                <a:solidFill>
                  <a:schemeClr val="tx1">
                    <a:tint val="75000"/>
                  </a:schemeClr>
                </a:solidFill>
                <a:latin typeface="Avenir Next LT Pro" panose="020B0504020202020204" pitchFamily="34"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black">
                    <a:tint val="75000"/>
                  </a:prstClr>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100" b="0" i="0" u="none" strike="noStrike" kern="1200" cap="none" spc="0" normalizeH="0" baseline="0" noProof="0">
              <a:ln>
                <a:noFill/>
              </a:ln>
              <a:solidFill>
                <a:prstClr val="black">
                  <a:tint val="75000"/>
                </a:prstClr>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722124462"/>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ts val="4400"/>
        </a:lnSpc>
        <a:spcBef>
          <a:spcPct val="0"/>
        </a:spcBef>
        <a:buNone/>
        <a:defRPr sz="4400" b="1" i="0" kern="1200" spc="0" baseline="0">
          <a:solidFill>
            <a:srgbClr val="7AB929"/>
          </a:solidFill>
          <a:latin typeface="Avenir Next LT Pro Demi" panose="020B0504020202020204" pitchFamily="34" charset="77"/>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45A160-B1AF-47CF-8560-7EE1B6C74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1CFF19AC-F778-4D24-816B-F534A0601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p:txBody>
      </p:sp>
      <p:sp>
        <p:nvSpPr>
          <p:cNvPr id="4" name="Espace réservé du numéro de diapositive 3">
            <a:extLst>
              <a:ext uri="{FF2B5EF4-FFF2-40B4-BE49-F238E27FC236}">
                <a16:creationId xmlns:a16="http://schemas.microsoft.com/office/drawing/2014/main" id="{4B64173E-8D98-574F-9773-1941B3412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b="0" i="0">
                <a:solidFill>
                  <a:schemeClr val="tx1">
                    <a:tint val="75000"/>
                  </a:schemeClr>
                </a:solidFill>
                <a:latin typeface="Avenir Next LT Pro" panose="020B0504020202020204" pitchFamily="34"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black">
                    <a:tint val="75000"/>
                  </a:prstClr>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100" b="0" i="0" u="none" strike="noStrike" kern="1200" cap="none" spc="0" normalizeH="0" baseline="0" noProof="0">
              <a:ln>
                <a:noFill/>
              </a:ln>
              <a:solidFill>
                <a:prstClr val="black">
                  <a:tint val="75000"/>
                </a:prstClr>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853954532"/>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ts val="4400"/>
        </a:lnSpc>
        <a:spcBef>
          <a:spcPct val="0"/>
        </a:spcBef>
        <a:buNone/>
        <a:defRPr sz="4400" b="1" i="0" kern="1200" spc="0" baseline="0">
          <a:solidFill>
            <a:srgbClr val="7AB929"/>
          </a:solidFill>
          <a:latin typeface="Avenir Next LT Pro Demi" panose="020B0504020202020204" pitchFamily="34" charset="77"/>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oleObject" Target="../embeddings/oleObject2.bin"/><Relationship Id="rId26" Type="http://schemas.openxmlformats.org/officeDocument/2006/relationships/image" Target="../media/image31.png"/><Relationship Id="rId3" Type="http://schemas.openxmlformats.org/officeDocument/2006/relationships/image" Target="../media/image13.png"/><Relationship Id="rId21" Type="http://schemas.openxmlformats.org/officeDocument/2006/relationships/image" Target="../media/image28.png"/><Relationship Id="rId34" Type="http://schemas.openxmlformats.org/officeDocument/2006/relationships/image" Target="../media/image39.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oleObject" Target="../embeddings/oleObject1.bin"/><Relationship Id="rId20" Type="http://schemas.openxmlformats.org/officeDocument/2006/relationships/oleObject" Target="../embeddings/oleObject3.bin"/><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oleObject" Target="../embeddings/oleObject5.bin"/><Relationship Id="rId32" Type="http://schemas.openxmlformats.org/officeDocument/2006/relationships/image" Target="../media/image3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7.png"/><Relationship Id="rId31" Type="http://schemas.openxmlformats.org/officeDocument/2006/relationships/image" Target="../media/image36.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oleObject" Target="../embeddings/oleObject4.bin"/><Relationship Id="rId27" Type="http://schemas.openxmlformats.org/officeDocument/2006/relationships/image" Target="../media/image32.png"/><Relationship Id="rId30" Type="http://schemas.openxmlformats.org/officeDocument/2006/relationships/image" Target="../media/image35.png"/><Relationship Id="rId8"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etat.environnement.wallonie.be/contents/indicatorsheets/FFH%208.html" TargetMode="External"/><Relationship Id="rId5" Type="http://schemas.openxmlformats.org/officeDocument/2006/relationships/image" Target="../media/image116.svg"/><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svg"/></Relationships>
</file>

<file path=ppt/slides/_rels/slide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svg"/></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6.sv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26" Type="http://schemas.openxmlformats.org/officeDocument/2006/relationships/image" Target="../media/image71.sv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6.xml"/><Relationship Id="rId16" Type="http://schemas.openxmlformats.org/officeDocument/2006/relationships/image" Target="../media/image61.svg"/><Relationship Id="rId20" Type="http://schemas.openxmlformats.org/officeDocument/2006/relationships/image" Target="../media/image65.svg"/><Relationship Id="rId29"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51.svg"/><Relationship Id="rId11" Type="http://schemas.openxmlformats.org/officeDocument/2006/relationships/image" Target="../media/image56.png"/><Relationship Id="rId24" Type="http://schemas.openxmlformats.org/officeDocument/2006/relationships/image" Target="../media/image69.sv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svg"/><Relationship Id="rId10" Type="http://schemas.openxmlformats.org/officeDocument/2006/relationships/image" Target="../media/image55.svg"/><Relationship Id="rId19" Type="http://schemas.openxmlformats.org/officeDocument/2006/relationships/image" Target="../media/image64.pn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 Id="rId22" Type="http://schemas.openxmlformats.org/officeDocument/2006/relationships/image" Target="../media/image67.svg"/><Relationship Id="rId27" Type="http://schemas.openxmlformats.org/officeDocument/2006/relationships/image" Target="../media/image72.png"/><Relationship Id="rId30" Type="http://schemas.openxmlformats.org/officeDocument/2006/relationships/image" Target="../media/image75.svg"/></Relationships>
</file>

<file path=ppt/slides/_rels/slide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26" Type="http://schemas.openxmlformats.org/officeDocument/2006/relationships/image" Target="../media/image100.sv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notesSlide" Target="../notesSlides/notesSlide8.xml"/><Relationship Id="rId16" Type="http://schemas.openxmlformats.org/officeDocument/2006/relationships/image" Target="../media/image90.svg"/><Relationship Id="rId20" Type="http://schemas.openxmlformats.org/officeDocument/2006/relationships/image" Target="../media/image94.svg"/><Relationship Id="rId29"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80.svg"/><Relationship Id="rId11" Type="http://schemas.openxmlformats.org/officeDocument/2006/relationships/image" Target="../media/image85.png"/><Relationship Id="rId24" Type="http://schemas.openxmlformats.org/officeDocument/2006/relationships/image" Target="../media/image98.svg"/><Relationship Id="rId32" Type="http://schemas.openxmlformats.org/officeDocument/2006/relationships/image" Target="../media/image106.sv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svg"/><Relationship Id="rId10" Type="http://schemas.openxmlformats.org/officeDocument/2006/relationships/image" Target="../media/image84.svg"/><Relationship Id="rId19" Type="http://schemas.openxmlformats.org/officeDocument/2006/relationships/image" Target="../media/image93.png"/><Relationship Id="rId31" Type="http://schemas.openxmlformats.org/officeDocument/2006/relationships/image" Target="../media/image105.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 Id="rId22" Type="http://schemas.openxmlformats.org/officeDocument/2006/relationships/image" Target="../media/image96.svg"/><Relationship Id="rId27" Type="http://schemas.openxmlformats.org/officeDocument/2006/relationships/image" Target="../media/image101.png"/><Relationship Id="rId30" Type="http://schemas.openxmlformats.org/officeDocument/2006/relationships/image" Target="../media/image10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E9EB8D23-6F2B-A67A-6401-F6E8FC39CB68}"/>
              </a:ext>
            </a:extLst>
          </p:cNvPr>
          <p:cNvPicPr>
            <a:picLocks noChangeAspect="1"/>
          </p:cNvPicPr>
          <p:nvPr/>
        </p:nvPicPr>
        <p:blipFill>
          <a:blip r:embed="rId3"/>
          <a:stretch>
            <a:fillRect/>
          </a:stretch>
        </p:blipFill>
        <p:spPr>
          <a:xfrm>
            <a:off x="9192246" y="4006542"/>
            <a:ext cx="2890919" cy="2098638"/>
          </a:xfrm>
          <a:prstGeom prst="rect">
            <a:avLst/>
          </a:prstGeom>
        </p:spPr>
      </p:pic>
      <p:sp>
        <p:nvSpPr>
          <p:cNvPr id="2" name="Espace réservé du texte 1">
            <a:extLst>
              <a:ext uri="{FF2B5EF4-FFF2-40B4-BE49-F238E27FC236}">
                <a16:creationId xmlns:a16="http://schemas.microsoft.com/office/drawing/2014/main" id="{3A552B7B-EDE4-4B65-BD59-9134C0AD57F6}"/>
              </a:ext>
            </a:extLst>
          </p:cNvPr>
          <p:cNvSpPr>
            <a:spLocks noGrp="1"/>
          </p:cNvSpPr>
          <p:nvPr>
            <p:ph type="body" sz="quarter" idx="10"/>
          </p:nvPr>
        </p:nvSpPr>
        <p:spPr>
          <a:xfrm>
            <a:off x="4837318" y="1545943"/>
            <a:ext cx="6708775" cy="1421250"/>
          </a:xfrm>
        </p:spPr>
        <p:txBody>
          <a:bodyPr>
            <a:normAutofit fontScale="92500"/>
          </a:bodyPr>
          <a:lstStyle/>
          <a:p>
            <a:r>
              <a:rPr lang="en-GB" sz="3600" b="0" dirty="0"/>
              <a:t>The use of environmental data through the reporting process </a:t>
            </a:r>
            <a:r>
              <a:rPr lang="fr-BE" sz="3600" b="0" dirty="0"/>
              <a:t>:</a:t>
            </a:r>
          </a:p>
        </p:txBody>
      </p:sp>
      <p:sp>
        <p:nvSpPr>
          <p:cNvPr id="3" name="Espace réservé du texte 2">
            <a:extLst>
              <a:ext uri="{FF2B5EF4-FFF2-40B4-BE49-F238E27FC236}">
                <a16:creationId xmlns:a16="http://schemas.microsoft.com/office/drawing/2014/main" id="{58F190B3-8177-44A1-8FC1-B8022826A782}"/>
              </a:ext>
            </a:extLst>
          </p:cNvPr>
          <p:cNvSpPr>
            <a:spLocks noGrp="1"/>
          </p:cNvSpPr>
          <p:nvPr>
            <p:ph type="body" sz="quarter" idx="11"/>
          </p:nvPr>
        </p:nvSpPr>
        <p:spPr>
          <a:xfrm>
            <a:off x="4837316" y="5331742"/>
            <a:ext cx="6708775" cy="383618"/>
          </a:xfrm>
        </p:spPr>
        <p:txBody>
          <a:bodyPr>
            <a:normAutofit fontScale="77500" lnSpcReduction="20000"/>
          </a:bodyPr>
          <a:lstStyle/>
          <a:p>
            <a:r>
              <a:rPr lang="fr-BE" dirty="0"/>
              <a:t>Interreg Europe - </a:t>
            </a:r>
            <a:r>
              <a:rPr lang="fr-BE" dirty="0" err="1"/>
              <a:t>CIBioGo</a:t>
            </a:r>
            <a:endParaRPr lang="fr-BE" dirty="0"/>
          </a:p>
        </p:txBody>
      </p:sp>
      <p:sp>
        <p:nvSpPr>
          <p:cNvPr id="4" name="Espace réservé du texte 3">
            <a:extLst>
              <a:ext uri="{FF2B5EF4-FFF2-40B4-BE49-F238E27FC236}">
                <a16:creationId xmlns:a16="http://schemas.microsoft.com/office/drawing/2014/main" id="{80A8286E-3D03-473F-A658-3105A6B555FA}"/>
              </a:ext>
            </a:extLst>
          </p:cNvPr>
          <p:cNvSpPr>
            <a:spLocks noGrp="1"/>
          </p:cNvSpPr>
          <p:nvPr>
            <p:ph type="body" sz="quarter" idx="12"/>
          </p:nvPr>
        </p:nvSpPr>
        <p:spPr/>
        <p:txBody>
          <a:bodyPr/>
          <a:lstStyle/>
          <a:p>
            <a:r>
              <a:rPr lang="fr-BE" dirty="0"/>
              <a:t>SPW Agriculture, ressources naturelles et environnement</a:t>
            </a:r>
          </a:p>
        </p:txBody>
      </p:sp>
      <p:sp>
        <p:nvSpPr>
          <p:cNvPr id="5" name="Espace réservé du texte 4">
            <a:extLst>
              <a:ext uri="{FF2B5EF4-FFF2-40B4-BE49-F238E27FC236}">
                <a16:creationId xmlns:a16="http://schemas.microsoft.com/office/drawing/2014/main" id="{428681BB-84B4-4D90-A9C9-99F5EFA32485}"/>
              </a:ext>
            </a:extLst>
          </p:cNvPr>
          <p:cNvSpPr>
            <a:spLocks noGrp="1"/>
          </p:cNvSpPr>
          <p:nvPr>
            <p:ph type="body" sz="quarter" idx="13"/>
          </p:nvPr>
        </p:nvSpPr>
        <p:spPr/>
        <p:txBody>
          <a:bodyPr/>
          <a:lstStyle/>
          <a:p>
            <a:r>
              <a:rPr lang="fr-BE" dirty="0"/>
              <a:t>Département de l’Étude du milieu naturel et agricole</a:t>
            </a:r>
          </a:p>
        </p:txBody>
      </p:sp>
      <p:sp>
        <p:nvSpPr>
          <p:cNvPr id="6" name="Espace réservé du texte 5">
            <a:extLst>
              <a:ext uri="{FF2B5EF4-FFF2-40B4-BE49-F238E27FC236}">
                <a16:creationId xmlns:a16="http://schemas.microsoft.com/office/drawing/2014/main" id="{BB27B592-A11E-49AB-8631-C91AA4C21F87}"/>
              </a:ext>
            </a:extLst>
          </p:cNvPr>
          <p:cNvSpPr>
            <a:spLocks noGrp="1"/>
          </p:cNvSpPr>
          <p:nvPr>
            <p:ph type="body" sz="quarter" idx="14"/>
          </p:nvPr>
        </p:nvSpPr>
        <p:spPr/>
        <p:txBody>
          <a:bodyPr/>
          <a:lstStyle/>
          <a:p>
            <a:r>
              <a:rPr lang="fr-BE" dirty="0"/>
              <a:t>19 mars 2024</a:t>
            </a:r>
          </a:p>
        </p:txBody>
      </p:sp>
      <p:sp>
        <p:nvSpPr>
          <p:cNvPr id="7" name="Espace réservé du texte 1">
            <a:extLst>
              <a:ext uri="{FF2B5EF4-FFF2-40B4-BE49-F238E27FC236}">
                <a16:creationId xmlns:a16="http://schemas.microsoft.com/office/drawing/2014/main" id="{62DF5907-82BD-1A68-9024-951090924D74}"/>
              </a:ext>
            </a:extLst>
          </p:cNvPr>
          <p:cNvSpPr txBox="1">
            <a:spLocks/>
          </p:cNvSpPr>
          <p:nvPr/>
        </p:nvSpPr>
        <p:spPr>
          <a:xfrm>
            <a:off x="4837317" y="2914855"/>
            <a:ext cx="6708775" cy="693019"/>
          </a:xfrm>
          <a:prstGeom prst="rect">
            <a:avLst/>
          </a:prstGeom>
        </p:spPr>
        <p:txBody>
          <a:bodyPr vert="horz" lIns="91440" tIns="45720" rIns="91440" bIns="45720" rtlCol="0" anchor="b">
            <a:normAutofit/>
          </a:bodyPr>
          <a:lstStyle>
            <a:lvl1pPr marL="0" indent="0" algn="l" defTabSz="914400" rtl="0" eaLnBrk="1" latinLnBrk="0" hangingPunct="1">
              <a:lnSpc>
                <a:spcPts val="4400"/>
              </a:lnSpc>
              <a:spcBef>
                <a:spcPts val="1000"/>
              </a:spcBef>
              <a:buFont typeface="Arial" panose="020B0604020202020204" pitchFamily="34" charset="0"/>
              <a:buNone/>
              <a:defRPr sz="4400" b="1" i="0" kern="1200">
                <a:solidFill>
                  <a:srgbClr val="7AB929"/>
                </a:solidFill>
                <a:latin typeface="Avenir Next LT Pro Demi"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400" b="0" dirty="0"/>
              <a:t>The State of </a:t>
            </a:r>
            <a:r>
              <a:rPr lang="en-GB" sz="2400" b="0" dirty="0"/>
              <a:t>Environment</a:t>
            </a:r>
            <a:r>
              <a:rPr lang="fr-BE" sz="2400" b="0" dirty="0"/>
              <a:t> Report - </a:t>
            </a:r>
            <a:r>
              <a:rPr lang="fr-BE" sz="2400" b="0" dirty="0" err="1"/>
              <a:t>Wallonia</a:t>
            </a:r>
            <a:endParaRPr lang="fr-BE" sz="2400" b="0" dirty="0"/>
          </a:p>
        </p:txBody>
      </p:sp>
      <p:pic>
        <p:nvPicPr>
          <p:cNvPr id="11" name="Image 10">
            <a:extLst>
              <a:ext uri="{FF2B5EF4-FFF2-40B4-BE49-F238E27FC236}">
                <a16:creationId xmlns:a16="http://schemas.microsoft.com/office/drawing/2014/main" id="{BE4E46C5-FDD6-EBEB-BA7A-8679B478209A}"/>
              </a:ext>
            </a:extLst>
          </p:cNvPr>
          <p:cNvPicPr>
            <a:picLocks noChangeAspect="1"/>
          </p:cNvPicPr>
          <p:nvPr/>
        </p:nvPicPr>
        <p:blipFill>
          <a:blip r:embed="rId4"/>
          <a:stretch>
            <a:fillRect/>
          </a:stretch>
        </p:blipFill>
        <p:spPr>
          <a:xfrm>
            <a:off x="9936889" y="4117030"/>
            <a:ext cx="778079" cy="755656"/>
          </a:xfrm>
          <a:prstGeom prst="rect">
            <a:avLst/>
          </a:prstGeom>
        </p:spPr>
      </p:pic>
      <p:pic>
        <p:nvPicPr>
          <p:cNvPr id="13" name="Image 12">
            <a:extLst>
              <a:ext uri="{FF2B5EF4-FFF2-40B4-BE49-F238E27FC236}">
                <a16:creationId xmlns:a16="http://schemas.microsoft.com/office/drawing/2014/main" id="{8C9F382A-0395-C982-D67D-61195167E094}"/>
              </a:ext>
            </a:extLst>
          </p:cNvPr>
          <p:cNvPicPr>
            <a:picLocks noChangeAspect="1"/>
          </p:cNvPicPr>
          <p:nvPr/>
        </p:nvPicPr>
        <p:blipFill>
          <a:blip r:embed="rId5"/>
          <a:stretch>
            <a:fillRect/>
          </a:stretch>
        </p:blipFill>
        <p:spPr>
          <a:xfrm>
            <a:off x="10863651" y="4835155"/>
            <a:ext cx="1124257" cy="1124257"/>
          </a:xfrm>
          <a:prstGeom prst="rect">
            <a:avLst/>
          </a:prstGeom>
        </p:spPr>
      </p:pic>
      <p:pic>
        <p:nvPicPr>
          <p:cNvPr id="12" name="Image 11">
            <a:extLst>
              <a:ext uri="{FF2B5EF4-FFF2-40B4-BE49-F238E27FC236}">
                <a16:creationId xmlns:a16="http://schemas.microsoft.com/office/drawing/2014/main" id="{DD40E1CA-578E-89F7-C19F-B14724E1E895}"/>
              </a:ext>
            </a:extLst>
          </p:cNvPr>
          <p:cNvPicPr>
            <a:picLocks noChangeAspect="1"/>
          </p:cNvPicPr>
          <p:nvPr/>
        </p:nvPicPr>
        <p:blipFill>
          <a:blip r:embed="rId6"/>
          <a:stretch>
            <a:fillRect/>
          </a:stretch>
        </p:blipFill>
        <p:spPr>
          <a:xfrm>
            <a:off x="11018215" y="3870610"/>
            <a:ext cx="761702" cy="892084"/>
          </a:xfrm>
          <a:prstGeom prst="rect">
            <a:avLst/>
          </a:prstGeom>
        </p:spPr>
      </p:pic>
      <p:sp>
        <p:nvSpPr>
          <p:cNvPr id="14" name="Espace réservé du texte 1">
            <a:extLst>
              <a:ext uri="{FF2B5EF4-FFF2-40B4-BE49-F238E27FC236}">
                <a16:creationId xmlns:a16="http://schemas.microsoft.com/office/drawing/2014/main" id="{01FBA666-0AC7-F83D-02AE-BFCA8F9889EA}"/>
              </a:ext>
            </a:extLst>
          </p:cNvPr>
          <p:cNvSpPr txBox="1">
            <a:spLocks/>
          </p:cNvSpPr>
          <p:nvPr/>
        </p:nvSpPr>
        <p:spPr>
          <a:xfrm>
            <a:off x="4837317" y="3844095"/>
            <a:ext cx="4288814" cy="312256"/>
          </a:xfrm>
          <a:prstGeom prst="rect">
            <a:avLst/>
          </a:prstGeom>
        </p:spPr>
        <p:txBody>
          <a:bodyPr vert="horz" lIns="91440" tIns="45720" rIns="91440" bIns="4572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1600" dirty="0"/>
              <a:t>Violaine THIRY and Benoît THEYSKENS</a:t>
            </a:r>
          </a:p>
        </p:txBody>
      </p:sp>
      <p:pic>
        <p:nvPicPr>
          <p:cNvPr id="20" name="Image 19">
            <a:extLst>
              <a:ext uri="{FF2B5EF4-FFF2-40B4-BE49-F238E27FC236}">
                <a16:creationId xmlns:a16="http://schemas.microsoft.com/office/drawing/2014/main" id="{48C82C41-5AEE-360C-96B0-F8FE60D2751C}"/>
              </a:ext>
            </a:extLst>
          </p:cNvPr>
          <p:cNvPicPr>
            <a:picLocks noChangeAspect="1"/>
          </p:cNvPicPr>
          <p:nvPr/>
        </p:nvPicPr>
        <p:blipFill>
          <a:blip r:embed="rId7"/>
          <a:stretch>
            <a:fillRect/>
          </a:stretch>
        </p:blipFill>
        <p:spPr>
          <a:xfrm>
            <a:off x="9014482" y="5010141"/>
            <a:ext cx="1671405" cy="731393"/>
          </a:xfrm>
          <a:prstGeom prst="rect">
            <a:avLst/>
          </a:prstGeom>
        </p:spPr>
      </p:pic>
    </p:spTree>
    <p:extLst>
      <p:ext uri="{BB962C8B-B14F-4D97-AF65-F5344CB8AC3E}">
        <p14:creationId xmlns:p14="http://schemas.microsoft.com/office/powerpoint/2010/main" val="2106548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296969" y="1948001"/>
            <a:ext cx="10993465"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BE" dirty="0" err="1">
                <a:solidFill>
                  <a:prstClr val="black"/>
                </a:solidFill>
              </a:rPr>
              <a:t>Initiated</a:t>
            </a:r>
            <a:r>
              <a:rPr lang="fr-BE" dirty="0">
                <a:solidFill>
                  <a:prstClr val="black"/>
                </a:solidFill>
              </a:rPr>
              <a:t> by the association Natagora </a:t>
            </a:r>
            <a:r>
              <a:rPr lang="fr-BE" dirty="0" err="1">
                <a:solidFill>
                  <a:prstClr val="black"/>
                </a:solidFill>
              </a:rPr>
              <a:t>with</a:t>
            </a:r>
            <a:r>
              <a:rPr lang="fr-BE" dirty="0">
                <a:solidFill>
                  <a:prstClr val="black"/>
                </a:solidFill>
              </a:rPr>
              <a:t> the support of the </a:t>
            </a:r>
            <a:r>
              <a:rPr lang="en-US" dirty="0">
                <a:solidFill>
                  <a:prstClr val="black"/>
                </a:solidFill>
              </a:rPr>
              <a:t>of the </a:t>
            </a:r>
            <a:r>
              <a:rPr lang="fr-BE" dirty="0" err="1">
                <a:solidFill>
                  <a:prstClr val="black"/>
                </a:solidFill>
              </a:rPr>
              <a:t>Walloon</a:t>
            </a:r>
            <a:r>
              <a:rPr lang="fr-BE" dirty="0">
                <a:solidFill>
                  <a:prstClr val="black"/>
                </a:solidFill>
              </a:rPr>
              <a:t> </a:t>
            </a:r>
            <a:r>
              <a:rPr lang="fr-BE" dirty="0" err="1">
                <a:solidFill>
                  <a:prstClr val="black"/>
                </a:solidFill>
              </a:rPr>
              <a:t>environmental</a:t>
            </a:r>
            <a:r>
              <a:rPr lang="fr-BE" dirty="0">
                <a:solidFill>
                  <a:prstClr val="black"/>
                </a:solidFill>
              </a:rPr>
              <a:t> administration (SPW ARNE)</a:t>
            </a:r>
          </a:p>
          <a:p>
            <a:pPr>
              <a:defRPr/>
            </a:pPr>
            <a:endParaRPr lang="fr-BE" dirty="0">
              <a:solidFill>
                <a:prstClr val="black"/>
              </a:solidFill>
            </a:endParaRPr>
          </a:p>
          <a:p>
            <a:pPr>
              <a:defRPr/>
            </a:pPr>
            <a:r>
              <a:rPr lang="fr-BE" dirty="0">
                <a:solidFill>
                  <a:prstClr val="black"/>
                </a:solidFill>
              </a:rPr>
              <a:t>Citizen participation </a:t>
            </a:r>
            <a:r>
              <a:rPr lang="fr-BE" dirty="0">
                <a:solidFill>
                  <a:schemeClr val="tx1"/>
                </a:solidFill>
              </a:rPr>
              <a:t>: </a:t>
            </a:r>
            <a:r>
              <a:rPr lang="en-US" dirty="0">
                <a:solidFill>
                  <a:schemeClr val="tx1"/>
                </a:solidFill>
              </a:rPr>
              <a:t>the</a:t>
            </a:r>
            <a:r>
              <a:rPr lang="en-US" sz="2400" dirty="0">
                <a:solidFill>
                  <a:schemeClr val="tx1"/>
                </a:solidFill>
              </a:rPr>
              <a:t> monitoring involves a large number of amateur ornithologists</a:t>
            </a:r>
          </a:p>
          <a:p>
            <a:pPr>
              <a:defRPr/>
            </a:pPr>
            <a:endParaRPr lang="en-US" dirty="0">
              <a:solidFill>
                <a:schemeClr val="tx1"/>
              </a:solidFill>
            </a:endParaRPr>
          </a:p>
          <a:p>
            <a:pPr>
              <a:defRPr/>
            </a:pPr>
            <a:r>
              <a:rPr lang="en-US" dirty="0">
                <a:solidFill>
                  <a:schemeClr val="tx1"/>
                </a:solidFill>
              </a:rPr>
              <a:t>Encoding of observation data in a special page of the “Observations.be” website</a:t>
            </a:r>
          </a:p>
          <a:p>
            <a:pPr>
              <a:defRPr/>
            </a:pPr>
            <a:endParaRPr lang="fr-BE" dirty="0">
              <a:solidFill>
                <a:prstClr val="black"/>
              </a:solidFill>
            </a:endParaRP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8" y="1228531"/>
            <a:ext cx="4216941"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a:latin typeface="Avenir Next LT Pro Demi" panose="020B0504020202020204" pitchFamily="34" charset="77"/>
              </a:rPr>
              <a:t>Source data</a:t>
            </a:r>
          </a:p>
        </p:txBody>
      </p:sp>
    </p:spTree>
    <p:extLst>
      <p:ext uri="{BB962C8B-B14F-4D97-AF65-F5344CB8AC3E}">
        <p14:creationId xmlns:p14="http://schemas.microsoft.com/office/powerpoint/2010/main" val="2298284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296969" y="1948001"/>
            <a:ext cx="4216941"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fr-BE"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t>
            </a: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8" y="1228531"/>
            <a:ext cx="4216941"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err="1">
                <a:latin typeface="Avenir Next LT Pro Demi" panose="020B0504020202020204" pitchFamily="34" charset="77"/>
              </a:rPr>
              <a:t>Processing</a:t>
            </a:r>
            <a:endParaRPr lang="fr-BE" sz="2800" dirty="0">
              <a:latin typeface="Avenir Next LT Pro Demi" panose="020B0504020202020204" pitchFamily="34" charset="77"/>
            </a:endParaRPr>
          </a:p>
        </p:txBody>
      </p:sp>
      <p:pic>
        <p:nvPicPr>
          <p:cNvPr id="3" name="Image 2">
            <a:extLst>
              <a:ext uri="{FF2B5EF4-FFF2-40B4-BE49-F238E27FC236}">
                <a16:creationId xmlns:a16="http://schemas.microsoft.com/office/drawing/2014/main" id="{012B9E5E-5188-F7FE-3063-BA6766367CFC}"/>
              </a:ext>
            </a:extLst>
          </p:cNvPr>
          <p:cNvPicPr>
            <a:picLocks noChangeAspect="1"/>
          </p:cNvPicPr>
          <p:nvPr/>
        </p:nvPicPr>
        <p:blipFill>
          <a:blip r:embed="rId3"/>
          <a:stretch>
            <a:fillRect/>
          </a:stretch>
        </p:blipFill>
        <p:spPr>
          <a:xfrm>
            <a:off x="0" y="1729215"/>
            <a:ext cx="12192000" cy="5128785"/>
          </a:xfrm>
          <a:prstGeom prst="rect">
            <a:avLst/>
          </a:prstGeom>
        </p:spPr>
      </p:pic>
      <p:sp>
        <p:nvSpPr>
          <p:cNvPr id="4" name="Espace réservé du texte 6">
            <a:extLst>
              <a:ext uri="{FF2B5EF4-FFF2-40B4-BE49-F238E27FC236}">
                <a16:creationId xmlns:a16="http://schemas.microsoft.com/office/drawing/2014/main" id="{876CB7CE-A8E5-A3ED-BC32-E6704CA0268C}"/>
              </a:ext>
            </a:extLst>
          </p:cNvPr>
          <p:cNvSpPr txBox="1">
            <a:spLocks/>
          </p:cNvSpPr>
          <p:nvPr/>
        </p:nvSpPr>
        <p:spPr>
          <a:xfrm>
            <a:off x="897252" y="4273848"/>
            <a:ext cx="10993465" cy="1582034"/>
          </a:xfrm>
          <a:prstGeom prst="rect">
            <a:avLst/>
          </a:prstGeom>
          <a:solidFill>
            <a:schemeClr val="bg1">
              <a:lumMod val="95000"/>
            </a:schemeClr>
          </a:solidFill>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FR" altLang="fr-FR" dirty="0" err="1">
                <a:solidFill>
                  <a:schemeClr val="tx1"/>
                </a:solidFill>
              </a:rPr>
              <a:t>Based</a:t>
            </a:r>
            <a:r>
              <a:rPr lang="fr-FR" altLang="fr-FR" dirty="0">
                <a:solidFill>
                  <a:schemeClr val="tx1"/>
                </a:solidFill>
              </a:rPr>
              <a:t> on the </a:t>
            </a:r>
            <a:r>
              <a:rPr lang="fr-FR" altLang="fr-FR" dirty="0" err="1">
                <a:solidFill>
                  <a:schemeClr val="tx1"/>
                </a:solidFill>
              </a:rPr>
              <a:t>results</a:t>
            </a:r>
            <a:r>
              <a:rPr lang="fr-FR" altLang="fr-FR" dirty="0">
                <a:solidFill>
                  <a:schemeClr val="tx1"/>
                </a:solidFill>
              </a:rPr>
              <a:t> of a large </a:t>
            </a:r>
            <a:r>
              <a:rPr lang="fr-FR" altLang="fr-FR" dirty="0" err="1">
                <a:solidFill>
                  <a:schemeClr val="tx1"/>
                </a:solidFill>
              </a:rPr>
              <a:t>number</a:t>
            </a:r>
            <a:r>
              <a:rPr lang="fr-FR" altLang="fr-FR" dirty="0">
                <a:solidFill>
                  <a:schemeClr val="tx1"/>
                </a:solidFill>
              </a:rPr>
              <a:t> of </a:t>
            </a:r>
            <a:r>
              <a:rPr lang="fr-FR" altLang="fr-FR" dirty="0" err="1">
                <a:solidFill>
                  <a:schemeClr val="tx1"/>
                </a:solidFill>
              </a:rPr>
              <a:t>surveys</a:t>
            </a:r>
            <a:r>
              <a:rPr lang="fr-FR" altLang="fr-FR" dirty="0">
                <a:solidFill>
                  <a:schemeClr val="tx1"/>
                </a:solidFill>
              </a:rPr>
              <a:t> </a:t>
            </a:r>
            <a:r>
              <a:rPr lang="fr-FR" altLang="fr-FR" dirty="0" err="1">
                <a:solidFill>
                  <a:schemeClr val="tx1"/>
                </a:solidFill>
              </a:rPr>
              <a:t>distributed</a:t>
            </a:r>
            <a:r>
              <a:rPr lang="fr-FR" altLang="fr-FR" dirty="0">
                <a:solidFill>
                  <a:schemeClr val="tx1"/>
                </a:solidFill>
              </a:rPr>
              <a:t> </a:t>
            </a:r>
            <a:r>
              <a:rPr lang="fr-FR" altLang="fr-FR" dirty="0" err="1">
                <a:solidFill>
                  <a:schemeClr val="tx1"/>
                </a:solidFill>
              </a:rPr>
              <a:t>throughout</a:t>
            </a:r>
            <a:r>
              <a:rPr lang="fr-FR" altLang="fr-FR" dirty="0">
                <a:solidFill>
                  <a:schemeClr val="tx1"/>
                </a:solidFill>
              </a:rPr>
              <a:t> </a:t>
            </a:r>
            <a:r>
              <a:rPr lang="fr-FR" altLang="fr-FR" dirty="0" err="1">
                <a:solidFill>
                  <a:schemeClr val="tx1"/>
                </a:solidFill>
              </a:rPr>
              <a:t>Wallonia</a:t>
            </a:r>
            <a:r>
              <a:rPr lang="fr-FR" altLang="fr-FR" dirty="0">
                <a:solidFill>
                  <a:schemeClr val="tx1"/>
                </a:solidFill>
              </a:rPr>
              <a:t>, a relative </a:t>
            </a:r>
            <a:r>
              <a:rPr lang="fr-FR" altLang="fr-FR" b="1" dirty="0" err="1">
                <a:solidFill>
                  <a:srgbClr val="00B0F0"/>
                </a:solidFill>
              </a:rPr>
              <a:t>annual</a:t>
            </a:r>
            <a:r>
              <a:rPr lang="fr-FR" altLang="fr-FR" b="1" dirty="0">
                <a:solidFill>
                  <a:srgbClr val="00B0F0"/>
                </a:solidFill>
              </a:rPr>
              <a:t> population </a:t>
            </a:r>
            <a:r>
              <a:rPr lang="fr-FR" altLang="fr-FR" b="1" dirty="0" err="1">
                <a:solidFill>
                  <a:srgbClr val="00B0F0"/>
                </a:solidFill>
              </a:rPr>
              <a:t>abundance</a:t>
            </a:r>
            <a:r>
              <a:rPr lang="fr-FR" altLang="fr-FR" b="1" dirty="0">
                <a:solidFill>
                  <a:srgbClr val="00B0F0"/>
                </a:solidFill>
              </a:rPr>
              <a:t> index</a:t>
            </a:r>
            <a:r>
              <a:rPr lang="fr-FR" altLang="fr-FR" b="1" dirty="0">
                <a:solidFill>
                  <a:schemeClr val="tx1"/>
                </a:solidFill>
              </a:rPr>
              <a:t> </a:t>
            </a:r>
            <a:r>
              <a:rPr lang="fr-FR" altLang="fr-FR" dirty="0">
                <a:solidFill>
                  <a:schemeClr val="tx1"/>
                </a:solidFill>
              </a:rPr>
              <a:t>for </a:t>
            </a:r>
            <a:r>
              <a:rPr lang="fr-FR" altLang="fr-FR" dirty="0" err="1">
                <a:solidFill>
                  <a:schemeClr val="tx1"/>
                </a:solidFill>
              </a:rPr>
              <a:t>each</a:t>
            </a:r>
            <a:r>
              <a:rPr lang="fr-FR" altLang="fr-FR" dirty="0">
                <a:solidFill>
                  <a:schemeClr val="tx1"/>
                </a:solidFill>
              </a:rPr>
              <a:t> </a:t>
            </a:r>
            <a:r>
              <a:rPr lang="fr-FR" altLang="fr-FR" dirty="0" err="1">
                <a:solidFill>
                  <a:schemeClr val="tx1"/>
                </a:solidFill>
              </a:rPr>
              <a:t>species</a:t>
            </a:r>
            <a:r>
              <a:rPr lang="fr-FR" altLang="fr-FR" dirty="0">
                <a:solidFill>
                  <a:schemeClr val="tx1"/>
                </a:solidFill>
              </a:rPr>
              <a:t> </a:t>
            </a:r>
            <a:r>
              <a:rPr lang="fr-FR" altLang="fr-FR" dirty="0" err="1">
                <a:solidFill>
                  <a:schemeClr val="tx1"/>
                </a:solidFill>
              </a:rPr>
              <a:t>is</a:t>
            </a:r>
            <a:r>
              <a:rPr lang="fr-FR" altLang="fr-FR" dirty="0">
                <a:solidFill>
                  <a:schemeClr val="tx1"/>
                </a:solidFill>
              </a:rPr>
              <a:t> </a:t>
            </a:r>
            <a:r>
              <a:rPr lang="fr-FR" altLang="fr-FR" dirty="0" err="1">
                <a:solidFill>
                  <a:schemeClr val="tx1"/>
                </a:solidFill>
              </a:rPr>
              <a:t>calculated</a:t>
            </a:r>
            <a:r>
              <a:rPr lang="fr-FR" altLang="fr-FR" dirty="0">
                <a:solidFill>
                  <a:schemeClr val="tx1"/>
                </a:solidFill>
              </a:rPr>
              <a:t> and a </a:t>
            </a:r>
            <a:r>
              <a:rPr lang="fr-FR" altLang="fr-FR" b="1" dirty="0">
                <a:solidFill>
                  <a:srgbClr val="EE4C88"/>
                </a:solidFill>
              </a:rPr>
              <a:t>long-</a:t>
            </a:r>
            <a:r>
              <a:rPr lang="fr-FR" altLang="fr-FR" b="1" dirty="0" err="1">
                <a:solidFill>
                  <a:srgbClr val="EE4C88"/>
                </a:solidFill>
              </a:rPr>
              <a:t>term</a:t>
            </a:r>
            <a:r>
              <a:rPr lang="fr-FR" altLang="fr-FR" b="1" dirty="0">
                <a:solidFill>
                  <a:srgbClr val="EE4C88"/>
                </a:solidFill>
              </a:rPr>
              <a:t> trend </a:t>
            </a:r>
            <a:r>
              <a:rPr lang="fr-FR" altLang="fr-FR" dirty="0">
                <a:solidFill>
                  <a:schemeClr val="tx1"/>
                </a:solidFill>
              </a:rPr>
              <a:t>can </a:t>
            </a:r>
            <a:r>
              <a:rPr lang="fr-FR" altLang="fr-FR" dirty="0" err="1">
                <a:solidFill>
                  <a:schemeClr val="tx1"/>
                </a:solidFill>
              </a:rPr>
              <a:t>be</a:t>
            </a:r>
            <a:r>
              <a:rPr lang="fr-FR" altLang="fr-FR" dirty="0">
                <a:solidFill>
                  <a:schemeClr val="tx1"/>
                </a:solidFill>
              </a:rPr>
              <a:t> </a:t>
            </a:r>
            <a:r>
              <a:rPr lang="fr-FR" altLang="fr-FR" dirty="0" err="1">
                <a:solidFill>
                  <a:schemeClr val="tx1"/>
                </a:solidFill>
              </a:rPr>
              <a:t>estimated</a:t>
            </a:r>
            <a:endParaRPr lang="en-US" dirty="0">
              <a:solidFill>
                <a:schemeClr val="tx1"/>
              </a:solidFill>
            </a:endParaRPr>
          </a:p>
          <a:p>
            <a:pPr>
              <a:defRPr/>
            </a:pPr>
            <a:endParaRPr lang="fr-BE" dirty="0">
              <a:solidFill>
                <a:prstClr val="black"/>
              </a:solidFill>
            </a:endParaRPr>
          </a:p>
        </p:txBody>
      </p:sp>
      <p:sp>
        <p:nvSpPr>
          <p:cNvPr id="5" name="Ellipse 4">
            <a:extLst>
              <a:ext uri="{FF2B5EF4-FFF2-40B4-BE49-F238E27FC236}">
                <a16:creationId xmlns:a16="http://schemas.microsoft.com/office/drawing/2014/main" id="{3CB89200-331C-4B97-9830-9821AE4B1019}"/>
              </a:ext>
            </a:extLst>
          </p:cNvPr>
          <p:cNvSpPr/>
          <p:nvPr/>
        </p:nvSpPr>
        <p:spPr>
          <a:xfrm>
            <a:off x="9119528" y="1487739"/>
            <a:ext cx="2897204" cy="920523"/>
          </a:xfrm>
          <a:prstGeom prst="ellipse">
            <a:avLst/>
          </a:prstGeom>
          <a:noFill/>
          <a:ln w="31750" cmpd="sng">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a:extLst>
              <a:ext uri="{FF2B5EF4-FFF2-40B4-BE49-F238E27FC236}">
                <a16:creationId xmlns:a16="http://schemas.microsoft.com/office/drawing/2014/main" id="{FEA142DC-5543-CC9F-E7E9-BCDDAEB055D5}"/>
              </a:ext>
            </a:extLst>
          </p:cNvPr>
          <p:cNvSpPr/>
          <p:nvPr/>
        </p:nvSpPr>
        <p:spPr>
          <a:xfrm>
            <a:off x="6606549" y="1729215"/>
            <a:ext cx="948600" cy="636895"/>
          </a:xfrm>
          <a:prstGeom prst="ellipse">
            <a:avLst/>
          </a:prstGeom>
          <a:noFill/>
          <a:ln w="31750" cmpd="sng">
            <a:solidFill>
              <a:srgbClr val="EE4C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72913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296969" y="2415941"/>
            <a:ext cx="3793768" cy="4320857"/>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en-US" dirty="0">
                <a:solidFill>
                  <a:schemeClr val="tx1"/>
                </a:solidFill>
              </a:rPr>
              <a:t>G</a:t>
            </a:r>
            <a:r>
              <a:rPr lang="en-US" sz="2400" dirty="0">
                <a:solidFill>
                  <a:schemeClr val="tx1"/>
                </a:solidFill>
              </a:rPr>
              <a:t>eneral trend of the common avifauna can be assessed using a single curve, summarizing the information for all species by a geometric mean of the annual abundance indices</a:t>
            </a:r>
            <a:endParaRPr kumimoji="0" lang="fr-BE" sz="2400" b="0" i="0" u="none" strike="noStrike" kern="1200" cap="none" spc="0" normalizeH="0" baseline="0" noProof="0" dirty="0">
              <a:ln>
                <a:noFill/>
              </a:ln>
              <a:solidFill>
                <a:schemeClr val="tx1"/>
              </a:solidFill>
              <a:effectLst/>
              <a:uLnTx/>
              <a:uFillTx/>
              <a:latin typeface="Avenir Next LT Pro" panose="020B0504020202020204" pitchFamily="34" charset="0"/>
              <a:ea typeface="+mn-ea"/>
              <a:cs typeface="+mn-cs"/>
            </a:endParaRP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8" y="1228531"/>
            <a:ext cx="4216941"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err="1">
                <a:latin typeface="Avenir Next LT Pro Demi" panose="020B0504020202020204" pitchFamily="34" charset="77"/>
              </a:rPr>
              <a:t>Processing</a:t>
            </a:r>
            <a:endParaRPr lang="fr-BE" sz="2800" dirty="0">
              <a:latin typeface="Avenir Next LT Pro Demi" panose="020B0504020202020204" pitchFamily="34" charset="77"/>
            </a:endParaRPr>
          </a:p>
        </p:txBody>
      </p:sp>
      <p:pic>
        <p:nvPicPr>
          <p:cNvPr id="8" name="Image 7">
            <a:extLst>
              <a:ext uri="{FF2B5EF4-FFF2-40B4-BE49-F238E27FC236}">
                <a16:creationId xmlns:a16="http://schemas.microsoft.com/office/drawing/2014/main" id="{0D4E5ED1-5050-9857-F01D-99334E47E49E}"/>
              </a:ext>
            </a:extLst>
          </p:cNvPr>
          <p:cNvPicPr>
            <a:picLocks noChangeAspect="1"/>
          </p:cNvPicPr>
          <p:nvPr/>
        </p:nvPicPr>
        <p:blipFill>
          <a:blip r:embed="rId3"/>
          <a:stretch>
            <a:fillRect/>
          </a:stretch>
        </p:blipFill>
        <p:spPr>
          <a:xfrm>
            <a:off x="4196615" y="2467956"/>
            <a:ext cx="7995385" cy="4338440"/>
          </a:xfrm>
          <a:prstGeom prst="rect">
            <a:avLst/>
          </a:prstGeom>
        </p:spPr>
      </p:pic>
    </p:spTree>
    <p:extLst>
      <p:ext uri="{BB962C8B-B14F-4D97-AF65-F5344CB8AC3E}">
        <p14:creationId xmlns:p14="http://schemas.microsoft.com/office/powerpoint/2010/main" val="3915223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FA5B114-2791-2BE3-75AC-C74771219F55}"/>
              </a:ext>
            </a:extLst>
          </p:cNvPr>
          <p:cNvPicPr>
            <a:picLocks noChangeAspect="1"/>
          </p:cNvPicPr>
          <p:nvPr/>
        </p:nvPicPr>
        <p:blipFill>
          <a:blip r:embed="rId3"/>
          <a:stretch>
            <a:fillRect/>
          </a:stretch>
        </p:blipFill>
        <p:spPr>
          <a:xfrm>
            <a:off x="4360244" y="2422744"/>
            <a:ext cx="7561106" cy="4383340"/>
          </a:xfrm>
          <a:prstGeom prst="rect">
            <a:avLst/>
          </a:prstGeom>
        </p:spPr>
      </p:pic>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296969" y="2415941"/>
            <a:ext cx="3793768" cy="4320857"/>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5000"/>
              </a:lnSpc>
              <a:spcBef>
                <a:spcPts val="0"/>
              </a:spcBef>
              <a:spcAft>
                <a:spcPts val="0"/>
              </a:spcAft>
              <a:buClrTx/>
              <a:buSzTx/>
              <a:buFontTx/>
              <a:buNone/>
              <a:tabLst/>
              <a:defRPr/>
            </a:pPr>
            <a:r>
              <a:rPr lang="en-US" sz="3800" dirty="0">
                <a:solidFill>
                  <a:schemeClr val="tx1"/>
                </a:solidFill>
              </a:rPr>
              <a:t>Species can be grouped according to the type of environments in which they prefer to live. </a:t>
            </a:r>
          </a:p>
          <a:p>
            <a:pPr marL="0" marR="0" lvl="0" indent="0" defTabSz="914400" rtl="0" eaLnBrk="1" fontAlgn="auto" latinLnBrk="0" hangingPunct="1">
              <a:lnSpc>
                <a:spcPct val="115000"/>
              </a:lnSpc>
              <a:spcBef>
                <a:spcPts val="0"/>
              </a:spcBef>
              <a:spcAft>
                <a:spcPts val="0"/>
              </a:spcAft>
              <a:buClrTx/>
              <a:buSzTx/>
              <a:buFontTx/>
              <a:buNone/>
              <a:tabLst/>
              <a:defRPr/>
            </a:pPr>
            <a:r>
              <a:rPr lang="en-US" sz="38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4000" dirty="0"/>
              <a:t> provides a picture of the evolution of the avifauna specific to each type of environment</a:t>
            </a: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8" y="1228531"/>
            <a:ext cx="4216941"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err="1">
                <a:latin typeface="Avenir Next LT Pro Demi" panose="020B0504020202020204" pitchFamily="34" charset="77"/>
              </a:rPr>
              <a:t>Processing</a:t>
            </a:r>
            <a:endParaRPr lang="fr-BE" sz="2800" dirty="0">
              <a:latin typeface="Avenir Next LT Pro Demi" panose="020B0504020202020204" pitchFamily="34" charset="77"/>
            </a:endParaRPr>
          </a:p>
        </p:txBody>
      </p:sp>
      <p:sp>
        <p:nvSpPr>
          <p:cNvPr id="4" name="Espace réservé du texte 6">
            <a:extLst>
              <a:ext uri="{FF2B5EF4-FFF2-40B4-BE49-F238E27FC236}">
                <a16:creationId xmlns:a16="http://schemas.microsoft.com/office/drawing/2014/main" id="{92DEF29D-3AB5-7654-A74E-28C222149321}"/>
              </a:ext>
            </a:extLst>
          </p:cNvPr>
          <p:cNvSpPr txBox="1">
            <a:spLocks/>
          </p:cNvSpPr>
          <p:nvPr/>
        </p:nvSpPr>
        <p:spPr>
          <a:xfrm>
            <a:off x="7398960" y="5061286"/>
            <a:ext cx="2871347" cy="973754"/>
          </a:xfrm>
          <a:prstGeom prst="rect">
            <a:avLst/>
          </a:prstGeom>
          <a:solidFill>
            <a:schemeClr val="bg1">
              <a:lumMod val="95000"/>
            </a:schemeClr>
          </a:solidFill>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5000"/>
              </a:lnSpc>
              <a:spcBef>
                <a:spcPts val="0"/>
              </a:spcBef>
              <a:spcAft>
                <a:spcPts val="0"/>
              </a:spcAft>
              <a:buClrTx/>
              <a:buSzTx/>
              <a:buFontTx/>
              <a:buNone/>
              <a:tabLst/>
              <a:defRPr/>
            </a:pPr>
            <a:r>
              <a:rPr lang="en-US" dirty="0">
                <a:solidFill>
                  <a:schemeClr val="accent6">
                    <a:lumMod val="50000"/>
                  </a:schemeClr>
                </a:solidFill>
              </a:rPr>
              <a:t>Species of forest environments</a:t>
            </a:r>
          </a:p>
        </p:txBody>
      </p:sp>
    </p:spTree>
    <p:extLst>
      <p:ext uri="{BB962C8B-B14F-4D97-AF65-F5344CB8AC3E}">
        <p14:creationId xmlns:p14="http://schemas.microsoft.com/office/powerpoint/2010/main" val="937945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DFAEE17-43BA-53B5-27B5-6E20234BAB20}"/>
              </a:ext>
            </a:extLst>
          </p:cNvPr>
          <p:cNvPicPr>
            <a:picLocks noChangeAspect="1"/>
          </p:cNvPicPr>
          <p:nvPr/>
        </p:nvPicPr>
        <p:blipFill>
          <a:blip r:embed="rId3"/>
          <a:stretch>
            <a:fillRect/>
          </a:stretch>
        </p:blipFill>
        <p:spPr>
          <a:xfrm>
            <a:off x="4484993" y="2300438"/>
            <a:ext cx="7707007" cy="4553277"/>
          </a:xfrm>
          <a:prstGeom prst="rect">
            <a:avLst/>
          </a:prstGeom>
        </p:spPr>
      </p:pic>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8" y="1228531"/>
            <a:ext cx="4216941"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err="1">
                <a:latin typeface="Avenir Next LT Pro Demi" panose="020B0504020202020204" pitchFamily="34" charset="77"/>
              </a:rPr>
              <a:t>Processing</a:t>
            </a:r>
            <a:endParaRPr lang="fr-BE" sz="2800" dirty="0">
              <a:latin typeface="Avenir Next LT Pro Demi" panose="020B0504020202020204" pitchFamily="34" charset="77"/>
            </a:endParaRPr>
          </a:p>
        </p:txBody>
      </p:sp>
      <p:sp>
        <p:nvSpPr>
          <p:cNvPr id="4" name="Espace réservé du texte 6">
            <a:extLst>
              <a:ext uri="{FF2B5EF4-FFF2-40B4-BE49-F238E27FC236}">
                <a16:creationId xmlns:a16="http://schemas.microsoft.com/office/drawing/2014/main" id="{92DEF29D-3AB5-7654-A74E-28C222149321}"/>
              </a:ext>
            </a:extLst>
          </p:cNvPr>
          <p:cNvSpPr txBox="1">
            <a:spLocks/>
          </p:cNvSpPr>
          <p:nvPr/>
        </p:nvSpPr>
        <p:spPr>
          <a:xfrm>
            <a:off x="7488454" y="4726003"/>
            <a:ext cx="2184935" cy="1246745"/>
          </a:xfrm>
          <a:prstGeom prst="rect">
            <a:avLst/>
          </a:prstGeom>
          <a:solidFill>
            <a:schemeClr val="bg1">
              <a:lumMod val="95000"/>
            </a:schemeClr>
          </a:solidFill>
        </p:spPr>
        <p:txBody>
          <a:bodyPr vert="horz" lIns="91440" tIns="45720" rIns="91440" bIns="4572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5000"/>
              </a:lnSpc>
              <a:spcBef>
                <a:spcPts val="0"/>
              </a:spcBef>
              <a:spcAft>
                <a:spcPts val="0"/>
              </a:spcAft>
              <a:buClrTx/>
              <a:buSzTx/>
              <a:buFontTx/>
              <a:buNone/>
              <a:tabLst/>
              <a:defRPr/>
            </a:pPr>
            <a:r>
              <a:rPr lang="en-US" dirty="0">
                <a:solidFill>
                  <a:srgbClr val="FFC000"/>
                </a:solidFill>
              </a:rPr>
              <a:t>Species of </a:t>
            </a:r>
          </a:p>
          <a:p>
            <a:pPr marL="0" marR="0" lvl="0" indent="0" defTabSz="914400" rtl="0" eaLnBrk="1" fontAlgn="auto" latinLnBrk="0" hangingPunct="1">
              <a:lnSpc>
                <a:spcPct val="115000"/>
              </a:lnSpc>
              <a:spcBef>
                <a:spcPts val="0"/>
              </a:spcBef>
              <a:spcAft>
                <a:spcPts val="0"/>
              </a:spcAft>
              <a:buClrTx/>
              <a:buSzTx/>
              <a:buFontTx/>
              <a:buNone/>
              <a:tabLst/>
              <a:defRPr/>
            </a:pPr>
            <a:r>
              <a:rPr lang="en-US" dirty="0">
                <a:solidFill>
                  <a:srgbClr val="FFC000"/>
                </a:solidFill>
              </a:rPr>
              <a:t>agricultural environments</a:t>
            </a:r>
          </a:p>
        </p:txBody>
      </p:sp>
      <p:sp>
        <p:nvSpPr>
          <p:cNvPr id="2" name="Espace réservé du texte 6">
            <a:extLst>
              <a:ext uri="{FF2B5EF4-FFF2-40B4-BE49-F238E27FC236}">
                <a16:creationId xmlns:a16="http://schemas.microsoft.com/office/drawing/2014/main" id="{FB670755-E79E-E2FE-CFC5-931949636E67}"/>
              </a:ext>
            </a:extLst>
          </p:cNvPr>
          <p:cNvSpPr txBox="1">
            <a:spLocks/>
          </p:cNvSpPr>
          <p:nvPr/>
        </p:nvSpPr>
        <p:spPr>
          <a:xfrm>
            <a:off x="296969" y="2415941"/>
            <a:ext cx="3793768" cy="4320857"/>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5000"/>
              </a:lnSpc>
              <a:spcBef>
                <a:spcPts val="0"/>
              </a:spcBef>
              <a:spcAft>
                <a:spcPts val="0"/>
              </a:spcAft>
              <a:buClrTx/>
              <a:buSzTx/>
              <a:buFontTx/>
              <a:buNone/>
              <a:tabLst/>
              <a:defRPr/>
            </a:pPr>
            <a:r>
              <a:rPr lang="en-US" sz="3800" dirty="0">
                <a:solidFill>
                  <a:schemeClr val="tx1"/>
                </a:solidFill>
              </a:rPr>
              <a:t>Species can be grouped according to the type of environments in which they prefer to live. </a:t>
            </a:r>
          </a:p>
          <a:p>
            <a:pPr marL="0" marR="0" lvl="0" indent="0" defTabSz="914400" rtl="0" eaLnBrk="1" fontAlgn="auto" latinLnBrk="0" hangingPunct="1">
              <a:lnSpc>
                <a:spcPct val="115000"/>
              </a:lnSpc>
              <a:spcBef>
                <a:spcPts val="0"/>
              </a:spcBef>
              <a:spcAft>
                <a:spcPts val="0"/>
              </a:spcAft>
              <a:buClrTx/>
              <a:buSzTx/>
              <a:buFontTx/>
              <a:buNone/>
              <a:tabLst/>
              <a:defRPr/>
            </a:pPr>
            <a:r>
              <a:rPr lang="en-US" sz="38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4000" dirty="0"/>
              <a:t> provides a picture of the evolution of the avifauna specific to each type of environment</a:t>
            </a:r>
          </a:p>
        </p:txBody>
      </p:sp>
    </p:spTree>
    <p:extLst>
      <p:ext uri="{BB962C8B-B14F-4D97-AF65-F5344CB8AC3E}">
        <p14:creationId xmlns:p14="http://schemas.microsoft.com/office/powerpoint/2010/main" val="360641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15120A-749E-C3F8-ACF8-B00529CF3C0A}"/>
              </a:ext>
            </a:extLst>
          </p:cNvPr>
          <p:cNvPicPr>
            <a:picLocks noChangeAspect="1"/>
          </p:cNvPicPr>
          <p:nvPr/>
        </p:nvPicPr>
        <p:blipFill>
          <a:blip r:embed="rId3"/>
          <a:stretch>
            <a:fillRect/>
          </a:stretch>
        </p:blipFill>
        <p:spPr>
          <a:xfrm>
            <a:off x="4513908" y="2310882"/>
            <a:ext cx="7678091" cy="4519141"/>
          </a:xfrm>
          <a:prstGeom prst="rect">
            <a:avLst/>
          </a:prstGeom>
        </p:spPr>
      </p:pic>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8" y="1228531"/>
            <a:ext cx="4216941"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err="1">
                <a:latin typeface="Avenir Next LT Pro Demi" panose="020B0504020202020204" pitchFamily="34" charset="77"/>
              </a:rPr>
              <a:t>Processing</a:t>
            </a:r>
            <a:endParaRPr lang="fr-BE" sz="2800" dirty="0">
              <a:latin typeface="Avenir Next LT Pro Demi" panose="020B0504020202020204" pitchFamily="34" charset="77"/>
            </a:endParaRPr>
          </a:p>
        </p:txBody>
      </p:sp>
      <p:sp>
        <p:nvSpPr>
          <p:cNvPr id="4" name="Espace réservé du texte 6">
            <a:extLst>
              <a:ext uri="{FF2B5EF4-FFF2-40B4-BE49-F238E27FC236}">
                <a16:creationId xmlns:a16="http://schemas.microsoft.com/office/drawing/2014/main" id="{92DEF29D-3AB5-7654-A74E-28C222149321}"/>
              </a:ext>
            </a:extLst>
          </p:cNvPr>
          <p:cNvSpPr txBox="1">
            <a:spLocks/>
          </p:cNvSpPr>
          <p:nvPr/>
        </p:nvSpPr>
        <p:spPr>
          <a:xfrm>
            <a:off x="7524089" y="4395267"/>
            <a:ext cx="2871347" cy="1617043"/>
          </a:xfrm>
          <a:prstGeom prst="rect">
            <a:avLst/>
          </a:prstGeom>
          <a:solidFill>
            <a:schemeClr val="bg1">
              <a:lumMod val="95000"/>
            </a:schemeClr>
          </a:solidFill>
        </p:spPr>
        <p:txBody>
          <a:bodyPr vert="horz" lIns="91440" tIns="45720" rIns="91440" bIns="45720" rtlCol="0" anchor="t">
            <a:normAutofit fontScale="92500" lnSpcReduction="10000"/>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5000"/>
              </a:lnSpc>
              <a:spcBef>
                <a:spcPts val="0"/>
              </a:spcBef>
              <a:spcAft>
                <a:spcPts val="0"/>
              </a:spcAft>
              <a:buClrTx/>
              <a:buSzTx/>
              <a:buFontTx/>
              <a:buNone/>
              <a:tabLst/>
              <a:defRPr/>
            </a:pPr>
            <a:r>
              <a:rPr lang="en-US" sz="2600" dirty="0">
                <a:solidFill>
                  <a:schemeClr val="bg1">
                    <a:lumMod val="50000"/>
                  </a:schemeClr>
                </a:solidFill>
              </a:rPr>
              <a:t>Other species</a:t>
            </a:r>
          </a:p>
          <a:p>
            <a:pPr marL="0" marR="0" lvl="0" indent="0" defTabSz="914400" rtl="0" eaLnBrk="1" fontAlgn="auto" latinLnBrk="0" hangingPunct="1">
              <a:lnSpc>
                <a:spcPct val="115000"/>
              </a:lnSpc>
              <a:spcBef>
                <a:spcPts val="0"/>
              </a:spcBef>
              <a:spcAft>
                <a:spcPts val="0"/>
              </a:spcAft>
              <a:buClrTx/>
              <a:buSzTx/>
              <a:buFontTx/>
              <a:buNone/>
              <a:tabLst/>
              <a:defRPr/>
            </a:pPr>
            <a:r>
              <a:rPr lang="en-US" sz="1500" dirty="0">
                <a:solidFill>
                  <a:schemeClr val="tx1"/>
                </a:solidFill>
              </a:rPr>
              <a:t>species neither strictly associated with forest environments, nor strictly associated with agricultural environments</a:t>
            </a:r>
            <a:endParaRPr lang="en-US" sz="1500" dirty="0">
              <a:solidFill>
                <a:schemeClr val="accent6">
                  <a:lumMod val="50000"/>
                </a:schemeClr>
              </a:solidFill>
            </a:endParaRPr>
          </a:p>
        </p:txBody>
      </p:sp>
      <p:sp>
        <p:nvSpPr>
          <p:cNvPr id="2" name="Espace réservé du texte 6">
            <a:extLst>
              <a:ext uri="{FF2B5EF4-FFF2-40B4-BE49-F238E27FC236}">
                <a16:creationId xmlns:a16="http://schemas.microsoft.com/office/drawing/2014/main" id="{CD8A969D-59B9-77BB-7B4E-9EDBC622A6A4}"/>
              </a:ext>
            </a:extLst>
          </p:cNvPr>
          <p:cNvSpPr txBox="1">
            <a:spLocks/>
          </p:cNvSpPr>
          <p:nvPr/>
        </p:nvSpPr>
        <p:spPr>
          <a:xfrm>
            <a:off x="296969" y="2415941"/>
            <a:ext cx="3793768" cy="4320857"/>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5000"/>
              </a:lnSpc>
              <a:spcBef>
                <a:spcPts val="0"/>
              </a:spcBef>
              <a:spcAft>
                <a:spcPts val="0"/>
              </a:spcAft>
              <a:buClrTx/>
              <a:buSzTx/>
              <a:buFontTx/>
              <a:buNone/>
              <a:tabLst/>
              <a:defRPr/>
            </a:pPr>
            <a:r>
              <a:rPr lang="en-US" sz="3800" dirty="0">
                <a:solidFill>
                  <a:schemeClr val="tx1"/>
                </a:solidFill>
              </a:rPr>
              <a:t>Species can be grouped according to the type of environments in which they prefer to live. </a:t>
            </a:r>
          </a:p>
          <a:p>
            <a:pPr marL="0" marR="0" lvl="0" indent="0" defTabSz="914400" rtl="0" eaLnBrk="1" fontAlgn="auto" latinLnBrk="0" hangingPunct="1">
              <a:lnSpc>
                <a:spcPct val="115000"/>
              </a:lnSpc>
              <a:spcBef>
                <a:spcPts val="0"/>
              </a:spcBef>
              <a:spcAft>
                <a:spcPts val="0"/>
              </a:spcAft>
              <a:buClrTx/>
              <a:buSzTx/>
              <a:buFontTx/>
              <a:buNone/>
              <a:tabLst/>
              <a:defRPr/>
            </a:pPr>
            <a:r>
              <a:rPr lang="en-US" sz="38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4000" dirty="0"/>
              <a:t> provides a picture of the evolution of the avifauna specific to each type of environment</a:t>
            </a:r>
          </a:p>
        </p:txBody>
      </p:sp>
    </p:spTree>
    <p:extLst>
      <p:ext uri="{BB962C8B-B14F-4D97-AF65-F5344CB8AC3E}">
        <p14:creationId xmlns:p14="http://schemas.microsoft.com/office/powerpoint/2010/main" val="2285664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296969" y="2415942"/>
            <a:ext cx="9722930" cy="1617044"/>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5000"/>
              </a:lnSpc>
              <a:spcBef>
                <a:spcPts val="0"/>
              </a:spcBef>
              <a:spcAft>
                <a:spcPts val="0"/>
              </a:spcAft>
              <a:buClrTx/>
              <a:buSzTx/>
              <a:buFontTx/>
              <a:buNone/>
              <a:tabLst/>
              <a:defRPr/>
            </a:pPr>
            <a:r>
              <a:rPr lang="en-US" sz="2700" dirty="0">
                <a:solidFill>
                  <a:schemeClr val="tx1"/>
                </a:solidFill>
              </a:rPr>
              <a:t>We </a:t>
            </a:r>
            <a:r>
              <a:rPr lang="en-US" sz="2700" dirty="0" err="1">
                <a:solidFill>
                  <a:schemeClr val="tx1"/>
                </a:solidFill>
              </a:rPr>
              <a:t>summarise</a:t>
            </a:r>
            <a:r>
              <a:rPr lang="en-US" sz="2700" dirty="0">
                <a:solidFill>
                  <a:schemeClr val="tx1"/>
                </a:solidFill>
              </a:rPr>
              <a:t> the data, with varying degrees of processing depending on the case, and create interactive graphics for communication purposes.</a:t>
            </a: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8" y="1228531"/>
            <a:ext cx="4216941"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err="1">
                <a:latin typeface="Avenir Next LT Pro Demi" panose="020B0504020202020204" pitchFamily="34" charset="77"/>
              </a:rPr>
              <a:t>Synthesis</a:t>
            </a:r>
            <a:endParaRPr lang="fr-BE" sz="2800" dirty="0">
              <a:latin typeface="Avenir Next LT Pro Demi" panose="020B0504020202020204" pitchFamily="34" charset="77"/>
            </a:endParaRPr>
          </a:p>
        </p:txBody>
      </p:sp>
    </p:spTree>
    <p:extLst>
      <p:ext uri="{BB962C8B-B14F-4D97-AF65-F5344CB8AC3E}">
        <p14:creationId xmlns:p14="http://schemas.microsoft.com/office/powerpoint/2010/main" val="438071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2693006-D2DB-59B9-A220-BDABF7ABF933}"/>
              </a:ext>
            </a:extLst>
          </p:cNvPr>
          <p:cNvPicPr>
            <a:picLocks noChangeAspect="1"/>
          </p:cNvPicPr>
          <p:nvPr/>
        </p:nvPicPr>
        <p:blipFill>
          <a:blip r:embed="rId3"/>
          <a:stretch>
            <a:fillRect/>
          </a:stretch>
        </p:blipFill>
        <p:spPr>
          <a:xfrm>
            <a:off x="3818356" y="0"/>
            <a:ext cx="8373644" cy="6830378"/>
          </a:xfrm>
          <a:prstGeom prst="rect">
            <a:avLst/>
          </a:prstGeom>
        </p:spPr>
      </p:pic>
      <p:sp>
        <p:nvSpPr>
          <p:cNvPr id="5" name="Espace réservé du texte 6">
            <a:extLst>
              <a:ext uri="{FF2B5EF4-FFF2-40B4-BE49-F238E27FC236}">
                <a16:creationId xmlns:a16="http://schemas.microsoft.com/office/drawing/2014/main" id="{17906462-4469-8D8C-C7C1-7E759EB3D05D}"/>
              </a:ext>
            </a:extLst>
          </p:cNvPr>
          <p:cNvSpPr txBox="1">
            <a:spLocks/>
          </p:cNvSpPr>
          <p:nvPr/>
        </p:nvSpPr>
        <p:spPr>
          <a:xfrm>
            <a:off x="296969" y="368067"/>
            <a:ext cx="3303481" cy="1956034"/>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Evolution of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rPr>
              <a:t>81 species of common birds in Wallonia</a:t>
            </a:r>
          </a:p>
        </p:txBody>
      </p:sp>
    </p:spTree>
    <p:extLst>
      <p:ext uri="{BB962C8B-B14F-4D97-AF65-F5344CB8AC3E}">
        <p14:creationId xmlns:p14="http://schemas.microsoft.com/office/powerpoint/2010/main" val="1646973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90EC668-7D38-BCE9-15F0-877C57A09E78}"/>
              </a:ext>
            </a:extLst>
          </p:cNvPr>
          <p:cNvPicPr>
            <a:picLocks noChangeAspect="1"/>
          </p:cNvPicPr>
          <p:nvPr/>
        </p:nvPicPr>
        <p:blipFill>
          <a:blip r:embed="rId3"/>
          <a:stretch>
            <a:fillRect/>
          </a:stretch>
        </p:blipFill>
        <p:spPr>
          <a:xfrm>
            <a:off x="3503222" y="0"/>
            <a:ext cx="8688778" cy="6857999"/>
          </a:xfrm>
          <a:prstGeom prst="rect">
            <a:avLst/>
          </a:prstGeom>
        </p:spPr>
      </p:pic>
      <p:sp>
        <p:nvSpPr>
          <p:cNvPr id="5" name="Espace réservé du texte 6">
            <a:extLst>
              <a:ext uri="{FF2B5EF4-FFF2-40B4-BE49-F238E27FC236}">
                <a16:creationId xmlns:a16="http://schemas.microsoft.com/office/drawing/2014/main" id="{CDFEADDC-AFA4-5ED5-49AC-27E65CB3282A}"/>
              </a:ext>
            </a:extLst>
          </p:cNvPr>
          <p:cNvSpPr txBox="1">
            <a:spLocks/>
          </p:cNvSpPr>
          <p:nvPr/>
        </p:nvSpPr>
        <p:spPr>
          <a:xfrm>
            <a:off x="296970" y="368066"/>
            <a:ext cx="3008206" cy="3918184"/>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tx1"/>
                </a:solidFill>
              </a:rPr>
              <a:t>Population</a:t>
            </a:r>
          </a:p>
          <a:p>
            <a:r>
              <a:rPr lang="en-US" sz="2800" dirty="0">
                <a:solidFill>
                  <a:schemeClr val="tx1"/>
                </a:solidFill>
              </a:rPr>
              <a:t>trends of the </a:t>
            </a:r>
          </a:p>
          <a:p>
            <a:r>
              <a:rPr lang="en-US" sz="2800" dirty="0">
                <a:solidFill>
                  <a:schemeClr val="tx1"/>
                </a:solidFill>
              </a:rPr>
              <a:t>81 common bird </a:t>
            </a:r>
          </a:p>
          <a:p>
            <a:r>
              <a:rPr lang="en-US" sz="2800" dirty="0">
                <a:solidFill>
                  <a:schemeClr val="tx1"/>
                </a:solidFill>
              </a:rPr>
              <a:t>species in </a:t>
            </a:r>
          </a:p>
          <a:p>
            <a:r>
              <a:rPr lang="en-US" sz="2800" dirty="0">
                <a:solidFill>
                  <a:schemeClr val="tx1"/>
                </a:solidFill>
              </a:rPr>
              <a:t>Wallonia, by type </a:t>
            </a:r>
          </a:p>
          <a:p>
            <a:r>
              <a:rPr lang="en-US" sz="2800" dirty="0">
                <a:solidFill>
                  <a:schemeClr val="tx1"/>
                </a:solidFill>
              </a:rPr>
              <a:t>of environment </a:t>
            </a:r>
          </a:p>
          <a:p>
            <a:r>
              <a:rPr lang="en-US" sz="2800" dirty="0">
                <a:solidFill>
                  <a:schemeClr val="tx1"/>
                </a:solidFill>
              </a:rPr>
              <a:t>(1990 - 2021)</a:t>
            </a:r>
            <a:endParaRPr lang="fr-BE" sz="2800" dirty="0">
              <a:solidFill>
                <a:schemeClr val="tx1"/>
              </a:solidFill>
            </a:endParaRPr>
          </a:p>
        </p:txBody>
      </p:sp>
      <p:sp>
        <p:nvSpPr>
          <p:cNvPr id="6" name="Espace réservé du texte 6">
            <a:extLst>
              <a:ext uri="{FF2B5EF4-FFF2-40B4-BE49-F238E27FC236}">
                <a16:creationId xmlns:a16="http://schemas.microsoft.com/office/drawing/2014/main" id="{43F25DF2-03C6-9F46-13F9-262977DE2681}"/>
              </a:ext>
            </a:extLst>
          </p:cNvPr>
          <p:cNvSpPr txBox="1">
            <a:spLocks/>
          </p:cNvSpPr>
          <p:nvPr/>
        </p:nvSpPr>
        <p:spPr>
          <a:xfrm>
            <a:off x="6607397" y="2718135"/>
            <a:ext cx="1240214" cy="710864"/>
          </a:xfrm>
          <a:prstGeom prst="rect">
            <a:avLst/>
          </a:prstGeom>
          <a:solidFill>
            <a:schemeClr val="bg1">
              <a:lumMod val="95000"/>
            </a:schemeClr>
          </a:solidFill>
        </p:spPr>
        <p:txBody>
          <a:bodyPr vert="horz" lIns="91440" tIns="45720" rIns="91440" bIns="45720" rtlCol="0" anchor="t">
            <a:normAutofit fontScale="55000" lnSpcReduction="20000"/>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dirty="0">
                <a:solidFill>
                  <a:schemeClr val="accent6">
                    <a:lumMod val="50000"/>
                  </a:schemeClr>
                </a:solidFill>
              </a:rPr>
              <a:t>Species of forest environments</a:t>
            </a:r>
          </a:p>
        </p:txBody>
      </p:sp>
      <p:sp>
        <p:nvSpPr>
          <p:cNvPr id="7" name="Espace réservé du texte 6">
            <a:extLst>
              <a:ext uri="{FF2B5EF4-FFF2-40B4-BE49-F238E27FC236}">
                <a16:creationId xmlns:a16="http://schemas.microsoft.com/office/drawing/2014/main" id="{A96D7BFF-6F16-AECA-89FE-B468C3FEC53C}"/>
              </a:ext>
            </a:extLst>
          </p:cNvPr>
          <p:cNvSpPr txBox="1">
            <a:spLocks/>
          </p:cNvSpPr>
          <p:nvPr/>
        </p:nvSpPr>
        <p:spPr>
          <a:xfrm>
            <a:off x="5003533" y="2801379"/>
            <a:ext cx="1240215" cy="780021"/>
          </a:xfrm>
          <a:prstGeom prst="rect">
            <a:avLst/>
          </a:prstGeom>
          <a:solidFill>
            <a:schemeClr val="bg1">
              <a:lumMod val="95000"/>
            </a:schemeClr>
          </a:solidFill>
        </p:spPr>
        <p:txBody>
          <a:bodyPr vert="horz" lIns="91440" tIns="45720" rIns="91440" bIns="45720" rtlCol="0" anchor="t">
            <a:no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300" dirty="0">
                <a:solidFill>
                  <a:srgbClr val="FFC000"/>
                </a:solidFill>
              </a:rPr>
              <a:t>Species of </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300" dirty="0">
                <a:solidFill>
                  <a:srgbClr val="FFC000"/>
                </a:solidFill>
              </a:rPr>
              <a:t>agricultural environments</a:t>
            </a:r>
          </a:p>
        </p:txBody>
      </p:sp>
      <p:sp>
        <p:nvSpPr>
          <p:cNvPr id="8" name="Espace réservé du texte 6">
            <a:extLst>
              <a:ext uri="{FF2B5EF4-FFF2-40B4-BE49-F238E27FC236}">
                <a16:creationId xmlns:a16="http://schemas.microsoft.com/office/drawing/2014/main" id="{F22EB953-2B56-E84C-F910-D8B2309031C1}"/>
              </a:ext>
            </a:extLst>
          </p:cNvPr>
          <p:cNvSpPr txBox="1">
            <a:spLocks/>
          </p:cNvSpPr>
          <p:nvPr/>
        </p:nvSpPr>
        <p:spPr>
          <a:xfrm>
            <a:off x="8404326" y="2182231"/>
            <a:ext cx="882549" cy="535904"/>
          </a:xfrm>
          <a:prstGeom prst="rect">
            <a:avLst/>
          </a:prstGeom>
          <a:solidFill>
            <a:schemeClr val="bg1">
              <a:lumMod val="95000"/>
            </a:schemeClr>
          </a:solidFill>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300" dirty="0">
                <a:solidFill>
                  <a:schemeClr val="bg1">
                    <a:lumMod val="50000"/>
                  </a:schemeClr>
                </a:solidFill>
              </a:rPr>
              <a:t>Other species</a:t>
            </a:r>
          </a:p>
        </p:txBody>
      </p:sp>
      <p:sp>
        <p:nvSpPr>
          <p:cNvPr id="9" name="Espace réservé du texte 6">
            <a:extLst>
              <a:ext uri="{FF2B5EF4-FFF2-40B4-BE49-F238E27FC236}">
                <a16:creationId xmlns:a16="http://schemas.microsoft.com/office/drawing/2014/main" id="{CCE32434-02B6-A45C-7956-5A3511B4E7E2}"/>
              </a:ext>
            </a:extLst>
          </p:cNvPr>
          <p:cNvSpPr txBox="1">
            <a:spLocks/>
          </p:cNvSpPr>
          <p:nvPr/>
        </p:nvSpPr>
        <p:spPr>
          <a:xfrm>
            <a:off x="10071201" y="915406"/>
            <a:ext cx="882549" cy="535904"/>
          </a:xfrm>
          <a:prstGeom prst="rect">
            <a:avLst/>
          </a:prstGeom>
          <a:solidFill>
            <a:schemeClr val="bg1">
              <a:lumMod val="95000"/>
            </a:schemeClr>
          </a:solidFill>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300" dirty="0">
                <a:solidFill>
                  <a:srgbClr val="0070C0"/>
                </a:solidFill>
              </a:rPr>
              <a:t>All species</a:t>
            </a:r>
          </a:p>
        </p:txBody>
      </p:sp>
    </p:spTree>
    <p:extLst>
      <p:ext uri="{BB962C8B-B14F-4D97-AF65-F5344CB8AC3E}">
        <p14:creationId xmlns:p14="http://schemas.microsoft.com/office/powerpoint/2010/main" val="280066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296969" y="2219325"/>
            <a:ext cx="9722930" cy="4543425"/>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tx1"/>
                </a:solidFill>
              </a:rPr>
              <a:t>We draft analysis texts related to the indicators, which include the following elements</a:t>
            </a:r>
          </a:p>
          <a:p>
            <a:pPr marL="457200" indent="-457200">
              <a:buFont typeface="Arial" panose="020B0604020202020204" pitchFamily="34" charset="0"/>
              <a:buChar char="•"/>
            </a:pPr>
            <a:r>
              <a:rPr lang="en-US" sz="2800" dirty="0">
                <a:solidFill>
                  <a:schemeClr val="tx1"/>
                </a:solidFill>
              </a:rPr>
              <a:t>environmental context and/or issues</a:t>
            </a:r>
          </a:p>
          <a:p>
            <a:pPr marL="457200" indent="-457200">
              <a:buFont typeface="Arial" panose="020B0604020202020204" pitchFamily="34" charset="0"/>
              <a:buChar char="•"/>
            </a:pPr>
            <a:r>
              <a:rPr lang="en-US" sz="2800" dirty="0">
                <a:solidFill>
                  <a:schemeClr val="tx1"/>
                </a:solidFill>
              </a:rPr>
              <a:t>summary of the essential elements: current situation (state) and trends, explanatory factors, policies implemented and outlook.</a:t>
            </a:r>
          </a:p>
          <a:p>
            <a:endParaRPr lang="en-US" sz="2800" dirty="0">
              <a:solidFill>
                <a:schemeClr val="tx1"/>
              </a:solidFill>
            </a:endParaRPr>
          </a:p>
          <a:p>
            <a:r>
              <a:rPr lang="en-US" sz="2800" dirty="0">
                <a:solidFill>
                  <a:schemeClr val="tx1"/>
                </a:solidFill>
              </a:rPr>
              <a:t>We add :</a:t>
            </a:r>
          </a:p>
          <a:p>
            <a:pPr marL="457200" indent="-457200">
              <a:buFont typeface="Arial" panose="020B0604020202020204" pitchFamily="34" charset="0"/>
              <a:buChar char="•"/>
            </a:pPr>
            <a:r>
              <a:rPr lang="en-US" sz="2800" dirty="0">
                <a:solidFill>
                  <a:schemeClr val="tx1"/>
                </a:solidFill>
              </a:rPr>
              <a:t>explanatory notes, legal and bibliographical references, and any references to other indicators</a:t>
            </a:r>
          </a:p>
          <a:p>
            <a:pPr marL="457200" indent="-457200">
              <a:buFont typeface="Arial" panose="020B0604020202020204" pitchFamily="34" charset="0"/>
              <a:buChar char="•"/>
            </a:pPr>
            <a:r>
              <a:rPr lang="en-US" sz="2800" dirty="0">
                <a:solidFill>
                  <a:schemeClr val="tx1"/>
                </a:solidFill>
              </a:rPr>
              <a:t>access to source data and methodology sheets</a:t>
            </a: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8" y="1228531"/>
            <a:ext cx="4216941"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err="1">
                <a:latin typeface="Avenir Next LT Pro Demi" panose="020B0504020202020204" pitchFamily="34" charset="77"/>
              </a:rPr>
              <a:t>Synthesis</a:t>
            </a:r>
            <a:endParaRPr lang="fr-BE" sz="2800" dirty="0">
              <a:latin typeface="Avenir Next LT Pro Demi" panose="020B0504020202020204" pitchFamily="34" charset="77"/>
            </a:endParaRPr>
          </a:p>
        </p:txBody>
      </p:sp>
    </p:spTree>
    <p:extLst>
      <p:ext uri="{BB962C8B-B14F-4D97-AF65-F5344CB8AC3E}">
        <p14:creationId xmlns:p14="http://schemas.microsoft.com/office/powerpoint/2010/main" val="82140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5CD2A29-1F40-5F35-6758-0042A4496407}"/>
              </a:ext>
            </a:extLst>
          </p:cNvPr>
          <p:cNvSpPr>
            <a:spLocks noGrp="1"/>
          </p:cNvSpPr>
          <p:nvPr>
            <p:ph type="body" sz="quarter" idx="11"/>
          </p:nvPr>
        </p:nvSpPr>
        <p:spPr>
          <a:xfrm>
            <a:off x="4873573" y="3592284"/>
            <a:ext cx="6708775" cy="383618"/>
          </a:xfrm>
        </p:spPr>
        <p:txBody>
          <a:bodyPr>
            <a:normAutofit fontScale="77500" lnSpcReduction="20000"/>
          </a:bodyPr>
          <a:lstStyle/>
          <a:p>
            <a:endParaRPr lang="fr-BE"/>
          </a:p>
        </p:txBody>
      </p:sp>
      <p:sp>
        <p:nvSpPr>
          <p:cNvPr id="4" name="Espace réservé du texte 3">
            <a:extLst>
              <a:ext uri="{FF2B5EF4-FFF2-40B4-BE49-F238E27FC236}">
                <a16:creationId xmlns:a16="http://schemas.microsoft.com/office/drawing/2014/main" id="{8207554C-84A9-94B9-5C92-67D7BA881EF2}"/>
              </a:ext>
            </a:extLst>
          </p:cNvPr>
          <p:cNvSpPr>
            <a:spLocks noGrp="1"/>
          </p:cNvSpPr>
          <p:nvPr>
            <p:ph type="body" sz="quarter" idx="15"/>
          </p:nvPr>
        </p:nvSpPr>
        <p:spPr>
          <a:xfrm>
            <a:off x="4873574" y="2844477"/>
            <a:ext cx="6708775" cy="704127"/>
          </a:xfrm>
        </p:spPr>
        <p:txBody>
          <a:bodyPr/>
          <a:lstStyle/>
          <a:p>
            <a:endParaRPr lang="fr-BE"/>
          </a:p>
        </p:txBody>
      </p:sp>
      <p:pic>
        <p:nvPicPr>
          <p:cNvPr id="5" name="Picture 11">
            <a:extLst>
              <a:ext uri="{FF2B5EF4-FFF2-40B4-BE49-F238E27FC236}">
                <a16:creationId xmlns:a16="http://schemas.microsoft.com/office/drawing/2014/main" id="{44780E03-FAD5-CA2C-1EB3-DB65AC65E13C}"/>
              </a:ext>
            </a:extLst>
          </p:cNvPr>
          <p:cNvPicPr>
            <a:picLocks noChangeAspect="1" noChangeArrowheads="1"/>
          </p:cNvPicPr>
          <p:nvPr/>
        </p:nvPicPr>
        <p:blipFill>
          <a:blip r:embed="rId3"/>
          <a:srcRect/>
          <a:stretch>
            <a:fillRect/>
          </a:stretch>
        </p:blipFill>
        <p:spPr bwMode="auto">
          <a:xfrm>
            <a:off x="142244" y="2461514"/>
            <a:ext cx="2210429" cy="3185942"/>
          </a:xfrm>
          <a:prstGeom prst="rect">
            <a:avLst/>
          </a:prstGeom>
          <a:noFill/>
          <a:ln w="3175">
            <a:solidFill>
              <a:schemeClr val="bg1">
                <a:lumMod val="50000"/>
              </a:schemeClr>
            </a:solidFill>
            <a:miter lim="800000"/>
            <a:headEnd/>
            <a:tailEnd/>
          </a:ln>
        </p:spPr>
      </p:pic>
      <p:pic>
        <p:nvPicPr>
          <p:cNvPr id="6" name="Picture 8">
            <a:extLst>
              <a:ext uri="{FF2B5EF4-FFF2-40B4-BE49-F238E27FC236}">
                <a16:creationId xmlns:a16="http://schemas.microsoft.com/office/drawing/2014/main" id="{7D444F6E-553C-F938-F8A8-F33CC8E9AC11}"/>
              </a:ext>
            </a:extLst>
          </p:cNvPr>
          <p:cNvPicPr>
            <a:picLocks noChangeAspect="1" noChangeArrowheads="1"/>
          </p:cNvPicPr>
          <p:nvPr/>
        </p:nvPicPr>
        <p:blipFill>
          <a:blip r:embed="rId4"/>
          <a:srcRect/>
          <a:stretch>
            <a:fillRect/>
          </a:stretch>
        </p:blipFill>
        <p:spPr bwMode="auto">
          <a:xfrm>
            <a:off x="324788" y="2535605"/>
            <a:ext cx="2193998" cy="3204921"/>
          </a:xfrm>
          <a:prstGeom prst="rect">
            <a:avLst/>
          </a:prstGeom>
          <a:noFill/>
          <a:ln w="3175">
            <a:solidFill>
              <a:schemeClr val="bg1">
                <a:lumMod val="50000"/>
              </a:schemeClr>
            </a:solidFill>
            <a:miter lim="800000"/>
            <a:headEnd/>
            <a:tailEnd/>
          </a:ln>
        </p:spPr>
      </p:pic>
      <p:pic>
        <p:nvPicPr>
          <p:cNvPr id="7" name="Picture 12">
            <a:extLst>
              <a:ext uri="{FF2B5EF4-FFF2-40B4-BE49-F238E27FC236}">
                <a16:creationId xmlns:a16="http://schemas.microsoft.com/office/drawing/2014/main" id="{96BA745B-57B5-8375-4396-86F525401E65}"/>
              </a:ext>
            </a:extLst>
          </p:cNvPr>
          <p:cNvPicPr>
            <a:picLocks noChangeAspect="1" noChangeArrowheads="1"/>
          </p:cNvPicPr>
          <p:nvPr/>
        </p:nvPicPr>
        <p:blipFill>
          <a:blip r:embed="rId5"/>
          <a:srcRect/>
          <a:stretch>
            <a:fillRect/>
          </a:stretch>
        </p:blipFill>
        <p:spPr bwMode="auto">
          <a:xfrm>
            <a:off x="464881" y="2627859"/>
            <a:ext cx="2252555" cy="3204922"/>
          </a:xfrm>
          <a:prstGeom prst="rect">
            <a:avLst/>
          </a:prstGeom>
          <a:noFill/>
          <a:ln w="3175">
            <a:solidFill>
              <a:schemeClr val="bg1">
                <a:lumMod val="50000"/>
              </a:schemeClr>
            </a:solidFill>
            <a:miter lim="800000"/>
            <a:headEnd/>
            <a:tailEnd/>
          </a:ln>
        </p:spPr>
      </p:pic>
      <p:pic>
        <p:nvPicPr>
          <p:cNvPr id="8" name="Picture 9">
            <a:extLst>
              <a:ext uri="{FF2B5EF4-FFF2-40B4-BE49-F238E27FC236}">
                <a16:creationId xmlns:a16="http://schemas.microsoft.com/office/drawing/2014/main" id="{50928F59-7D52-C2F2-4CC8-C3B630E3F832}"/>
              </a:ext>
            </a:extLst>
          </p:cNvPr>
          <p:cNvPicPr>
            <a:picLocks noChangeAspect="1" noChangeArrowheads="1"/>
          </p:cNvPicPr>
          <p:nvPr/>
        </p:nvPicPr>
        <p:blipFill>
          <a:blip r:embed="rId6"/>
          <a:srcRect/>
          <a:stretch>
            <a:fillRect/>
          </a:stretch>
        </p:blipFill>
        <p:spPr bwMode="auto">
          <a:xfrm>
            <a:off x="590439" y="2806554"/>
            <a:ext cx="2783552" cy="1957540"/>
          </a:xfrm>
          <a:prstGeom prst="rect">
            <a:avLst/>
          </a:prstGeom>
          <a:noFill/>
          <a:ln w="9525">
            <a:noFill/>
            <a:miter lim="800000"/>
            <a:headEnd/>
            <a:tailEnd/>
          </a:ln>
        </p:spPr>
      </p:pic>
      <p:pic>
        <p:nvPicPr>
          <p:cNvPr id="9" name="Picture 8">
            <a:extLst>
              <a:ext uri="{FF2B5EF4-FFF2-40B4-BE49-F238E27FC236}">
                <a16:creationId xmlns:a16="http://schemas.microsoft.com/office/drawing/2014/main" id="{EC9D0D69-607E-E12A-C2F6-875B6DCA49D7}"/>
              </a:ext>
            </a:extLst>
          </p:cNvPr>
          <p:cNvPicPr>
            <a:picLocks noChangeAspect="1" noChangeArrowheads="1"/>
          </p:cNvPicPr>
          <p:nvPr/>
        </p:nvPicPr>
        <p:blipFill>
          <a:blip r:embed="rId7"/>
          <a:srcRect/>
          <a:stretch>
            <a:fillRect/>
          </a:stretch>
        </p:blipFill>
        <p:spPr bwMode="auto">
          <a:xfrm>
            <a:off x="1004549" y="2461514"/>
            <a:ext cx="2251033" cy="3204922"/>
          </a:xfrm>
          <a:prstGeom prst="rect">
            <a:avLst/>
          </a:prstGeom>
          <a:noFill/>
          <a:ln w="3175">
            <a:solidFill>
              <a:schemeClr val="bg1">
                <a:lumMod val="50000"/>
              </a:schemeClr>
            </a:solidFill>
            <a:miter lim="800000"/>
            <a:headEnd/>
            <a:tailEnd/>
          </a:ln>
        </p:spPr>
      </p:pic>
      <p:pic>
        <p:nvPicPr>
          <p:cNvPr id="10" name="Picture 9">
            <a:extLst>
              <a:ext uri="{FF2B5EF4-FFF2-40B4-BE49-F238E27FC236}">
                <a16:creationId xmlns:a16="http://schemas.microsoft.com/office/drawing/2014/main" id="{46F5B8D9-1E6F-41F9-DE08-723F0574F9A9}"/>
              </a:ext>
            </a:extLst>
          </p:cNvPr>
          <p:cNvPicPr>
            <a:picLocks noChangeAspect="1" noChangeArrowheads="1"/>
          </p:cNvPicPr>
          <p:nvPr/>
        </p:nvPicPr>
        <p:blipFill>
          <a:blip r:embed="rId8"/>
          <a:srcRect/>
          <a:stretch>
            <a:fillRect/>
          </a:stretch>
        </p:blipFill>
        <p:spPr bwMode="auto">
          <a:xfrm>
            <a:off x="1098561" y="2535605"/>
            <a:ext cx="2214241" cy="3204921"/>
          </a:xfrm>
          <a:prstGeom prst="rect">
            <a:avLst/>
          </a:prstGeom>
          <a:noFill/>
          <a:ln w="9525">
            <a:noFill/>
            <a:miter lim="800000"/>
            <a:headEnd/>
            <a:tailEnd/>
          </a:ln>
        </p:spPr>
      </p:pic>
      <p:pic>
        <p:nvPicPr>
          <p:cNvPr id="11" name="Picture 10">
            <a:extLst>
              <a:ext uri="{FF2B5EF4-FFF2-40B4-BE49-F238E27FC236}">
                <a16:creationId xmlns:a16="http://schemas.microsoft.com/office/drawing/2014/main" id="{C28359DD-037A-2FF3-FBB6-4CEE88262C77}"/>
              </a:ext>
            </a:extLst>
          </p:cNvPr>
          <p:cNvPicPr>
            <a:picLocks noChangeAspect="1" noChangeArrowheads="1"/>
          </p:cNvPicPr>
          <p:nvPr/>
        </p:nvPicPr>
        <p:blipFill>
          <a:blip r:embed="rId9"/>
          <a:srcRect/>
          <a:stretch>
            <a:fillRect/>
          </a:stretch>
        </p:blipFill>
        <p:spPr bwMode="auto">
          <a:xfrm>
            <a:off x="1365105" y="2642970"/>
            <a:ext cx="2201545" cy="3204922"/>
          </a:xfrm>
          <a:prstGeom prst="rect">
            <a:avLst/>
          </a:prstGeom>
          <a:noFill/>
          <a:ln w="9525">
            <a:noFill/>
            <a:miter lim="800000"/>
            <a:headEnd/>
            <a:tailEnd/>
          </a:ln>
        </p:spPr>
      </p:pic>
      <p:pic>
        <p:nvPicPr>
          <p:cNvPr id="12" name="Picture 11">
            <a:extLst>
              <a:ext uri="{FF2B5EF4-FFF2-40B4-BE49-F238E27FC236}">
                <a16:creationId xmlns:a16="http://schemas.microsoft.com/office/drawing/2014/main" id="{F7755618-2A3E-B7F2-FAC6-355D46011347}"/>
              </a:ext>
            </a:extLst>
          </p:cNvPr>
          <p:cNvPicPr>
            <a:picLocks noChangeAspect="1" noChangeArrowheads="1"/>
          </p:cNvPicPr>
          <p:nvPr/>
        </p:nvPicPr>
        <p:blipFill>
          <a:blip r:embed="rId10"/>
          <a:srcRect/>
          <a:stretch>
            <a:fillRect/>
          </a:stretch>
        </p:blipFill>
        <p:spPr bwMode="auto">
          <a:xfrm>
            <a:off x="1489744" y="2773236"/>
            <a:ext cx="2197870" cy="3204922"/>
          </a:xfrm>
          <a:prstGeom prst="rect">
            <a:avLst/>
          </a:prstGeom>
          <a:noFill/>
          <a:ln w="9525">
            <a:noFill/>
            <a:miter lim="800000"/>
            <a:headEnd/>
            <a:tailEnd/>
          </a:ln>
        </p:spPr>
      </p:pic>
      <p:pic>
        <p:nvPicPr>
          <p:cNvPr id="13" name="Picture 12">
            <a:extLst>
              <a:ext uri="{FF2B5EF4-FFF2-40B4-BE49-F238E27FC236}">
                <a16:creationId xmlns:a16="http://schemas.microsoft.com/office/drawing/2014/main" id="{54A07C10-B5B4-042F-66AC-8029EFB320E0}"/>
              </a:ext>
            </a:extLst>
          </p:cNvPr>
          <p:cNvPicPr>
            <a:picLocks noChangeAspect="1" noChangeArrowheads="1"/>
          </p:cNvPicPr>
          <p:nvPr/>
        </p:nvPicPr>
        <p:blipFill>
          <a:blip r:embed="rId11"/>
          <a:srcRect/>
          <a:stretch>
            <a:fillRect/>
          </a:stretch>
        </p:blipFill>
        <p:spPr bwMode="auto">
          <a:xfrm>
            <a:off x="1589729" y="2865635"/>
            <a:ext cx="2234078" cy="3250916"/>
          </a:xfrm>
          <a:prstGeom prst="rect">
            <a:avLst/>
          </a:prstGeom>
          <a:noFill/>
          <a:ln w="9525">
            <a:noFill/>
            <a:miter lim="800000"/>
            <a:headEnd/>
            <a:tailEnd/>
          </a:ln>
        </p:spPr>
      </p:pic>
      <p:pic>
        <p:nvPicPr>
          <p:cNvPr id="14" name="Picture 13">
            <a:extLst>
              <a:ext uri="{FF2B5EF4-FFF2-40B4-BE49-F238E27FC236}">
                <a16:creationId xmlns:a16="http://schemas.microsoft.com/office/drawing/2014/main" id="{EFAF3C62-1471-E7FD-03AC-6940CE5EC3D0}"/>
              </a:ext>
            </a:extLst>
          </p:cNvPr>
          <p:cNvPicPr>
            <a:picLocks noChangeAspect="1" noChangeArrowheads="1"/>
          </p:cNvPicPr>
          <p:nvPr/>
        </p:nvPicPr>
        <p:blipFill>
          <a:blip r:embed="rId12"/>
          <a:srcRect/>
          <a:stretch>
            <a:fillRect/>
          </a:stretch>
        </p:blipFill>
        <p:spPr bwMode="auto">
          <a:xfrm>
            <a:off x="1747926" y="2943284"/>
            <a:ext cx="2265902" cy="3250915"/>
          </a:xfrm>
          <a:prstGeom prst="rect">
            <a:avLst/>
          </a:prstGeom>
          <a:noFill/>
          <a:ln w="9525">
            <a:noFill/>
            <a:miter lim="800000"/>
            <a:headEnd/>
            <a:tailEnd/>
          </a:ln>
        </p:spPr>
      </p:pic>
      <p:pic>
        <p:nvPicPr>
          <p:cNvPr id="15" name="Picture 14">
            <a:extLst>
              <a:ext uri="{FF2B5EF4-FFF2-40B4-BE49-F238E27FC236}">
                <a16:creationId xmlns:a16="http://schemas.microsoft.com/office/drawing/2014/main" id="{F275D8D4-589E-5966-745A-586C9EAA2C34}"/>
              </a:ext>
            </a:extLst>
          </p:cNvPr>
          <p:cNvPicPr>
            <a:picLocks noChangeAspect="1" noChangeArrowheads="1"/>
          </p:cNvPicPr>
          <p:nvPr/>
        </p:nvPicPr>
        <p:blipFill>
          <a:blip r:embed="rId13"/>
          <a:srcRect/>
          <a:stretch>
            <a:fillRect/>
          </a:stretch>
        </p:blipFill>
        <p:spPr bwMode="auto">
          <a:xfrm>
            <a:off x="1966953" y="3011741"/>
            <a:ext cx="2227299" cy="3227917"/>
          </a:xfrm>
          <a:prstGeom prst="rect">
            <a:avLst/>
          </a:prstGeom>
          <a:noFill/>
          <a:ln w="9525">
            <a:noFill/>
            <a:miter lim="800000"/>
            <a:headEnd/>
            <a:tailEnd/>
          </a:ln>
        </p:spPr>
      </p:pic>
      <p:pic>
        <p:nvPicPr>
          <p:cNvPr id="16" name="Picture 15">
            <a:extLst>
              <a:ext uri="{FF2B5EF4-FFF2-40B4-BE49-F238E27FC236}">
                <a16:creationId xmlns:a16="http://schemas.microsoft.com/office/drawing/2014/main" id="{0AACE4F6-C723-7273-DB21-7078C79E1D28}"/>
              </a:ext>
            </a:extLst>
          </p:cNvPr>
          <p:cNvPicPr>
            <a:picLocks noChangeAspect="1" noChangeArrowheads="1"/>
          </p:cNvPicPr>
          <p:nvPr/>
        </p:nvPicPr>
        <p:blipFill>
          <a:blip r:embed="rId14"/>
          <a:srcRect/>
          <a:stretch>
            <a:fillRect/>
          </a:stretch>
        </p:blipFill>
        <p:spPr bwMode="auto">
          <a:xfrm>
            <a:off x="2115320" y="3099063"/>
            <a:ext cx="2134168" cy="3204921"/>
          </a:xfrm>
          <a:prstGeom prst="rect">
            <a:avLst/>
          </a:prstGeom>
          <a:noFill/>
          <a:ln w="9525">
            <a:noFill/>
            <a:miter lim="800000"/>
            <a:headEnd/>
            <a:tailEnd/>
          </a:ln>
        </p:spPr>
      </p:pic>
      <p:pic>
        <p:nvPicPr>
          <p:cNvPr id="17" name="Picture 16">
            <a:extLst>
              <a:ext uri="{FF2B5EF4-FFF2-40B4-BE49-F238E27FC236}">
                <a16:creationId xmlns:a16="http://schemas.microsoft.com/office/drawing/2014/main" id="{76C7A90C-E8A4-DB18-E200-AFDF1F79D077}"/>
              </a:ext>
            </a:extLst>
          </p:cNvPr>
          <p:cNvPicPr>
            <a:picLocks noChangeAspect="1" noChangeArrowheads="1"/>
          </p:cNvPicPr>
          <p:nvPr/>
        </p:nvPicPr>
        <p:blipFill>
          <a:blip r:embed="rId15"/>
          <a:srcRect/>
          <a:stretch>
            <a:fillRect/>
          </a:stretch>
        </p:blipFill>
        <p:spPr bwMode="auto">
          <a:xfrm>
            <a:off x="2212242" y="3200420"/>
            <a:ext cx="2217657" cy="3204921"/>
          </a:xfrm>
          <a:prstGeom prst="rect">
            <a:avLst/>
          </a:prstGeom>
          <a:noFill/>
          <a:ln w="9525">
            <a:noFill/>
            <a:miter lim="800000"/>
            <a:headEnd/>
            <a:tailEnd/>
          </a:ln>
        </p:spPr>
      </p:pic>
      <p:graphicFrame>
        <p:nvGraphicFramePr>
          <p:cNvPr id="18" name="Object 1">
            <a:extLst>
              <a:ext uri="{FF2B5EF4-FFF2-40B4-BE49-F238E27FC236}">
                <a16:creationId xmlns:a16="http://schemas.microsoft.com/office/drawing/2014/main" id="{D961CBE6-49B2-973E-8DFC-232E73BCD440}"/>
              </a:ext>
            </a:extLst>
          </p:cNvPr>
          <p:cNvGraphicFramePr>
            <a:graphicFrameLocks noChangeAspect="1"/>
          </p:cNvGraphicFramePr>
          <p:nvPr>
            <p:extLst>
              <p:ext uri="{D42A27DB-BD31-4B8C-83A1-F6EECF244321}">
                <p14:modId xmlns:p14="http://schemas.microsoft.com/office/powerpoint/2010/main" val="3540056731"/>
              </p:ext>
            </p:extLst>
          </p:nvPr>
        </p:nvGraphicFramePr>
        <p:xfrm>
          <a:off x="2301042" y="3297056"/>
          <a:ext cx="2883897" cy="3030243"/>
        </p:xfrm>
        <a:graphic>
          <a:graphicData uri="http://schemas.openxmlformats.org/presentationml/2006/ole">
            <mc:AlternateContent xmlns:mc="http://schemas.openxmlformats.org/markup-compatibility/2006">
              <mc:Choice xmlns:v="urn:schemas-microsoft-com:vml" Requires="v">
                <p:oleObj name="Image Photo Editor" r:id="rId16" imgW="1905266" imgH="2723810" progId="">
                  <p:embed/>
                </p:oleObj>
              </mc:Choice>
              <mc:Fallback>
                <p:oleObj name="Image Photo Editor" r:id="rId16" imgW="1905266" imgH="2723810" progId="">
                  <p:embed/>
                  <p:pic>
                    <p:nvPicPr>
                      <p:cNvPr id="18" name="Object 1">
                        <a:extLst>
                          <a:ext uri="{FF2B5EF4-FFF2-40B4-BE49-F238E27FC236}">
                            <a16:creationId xmlns:a16="http://schemas.microsoft.com/office/drawing/2014/main" id="{D961CBE6-49B2-973E-8DFC-232E73BCD44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01042" y="3297056"/>
                        <a:ext cx="2883897" cy="3030243"/>
                      </a:xfrm>
                      <a:prstGeom prst="rect">
                        <a:avLst/>
                      </a:prstGeom>
                      <a:noFill/>
                      <a:ln>
                        <a:noFill/>
                      </a:ln>
                      <a:effectLst/>
                    </p:spPr>
                  </p:pic>
                </p:oleObj>
              </mc:Fallback>
            </mc:AlternateContent>
          </a:graphicData>
        </a:graphic>
      </p:graphicFrame>
      <p:graphicFrame>
        <p:nvGraphicFramePr>
          <p:cNvPr id="19" name="Object 2">
            <a:extLst>
              <a:ext uri="{FF2B5EF4-FFF2-40B4-BE49-F238E27FC236}">
                <a16:creationId xmlns:a16="http://schemas.microsoft.com/office/drawing/2014/main" id="{1CEC42B0-F1C9-8391-EB93-ECABDDF9DBCD}"/>
              </a:ext>
            </a:extLst>
          </p:cNvPr>
          <p:cNvGraphicFramePr>
            <a:graphicFrameLocks noChangeAspect="1"/>
          </p:cNvGraphicFramePr>
          <p:nvPr>
            <p:extLst>
              <p:ext uri="{D42A27DB-BD31-4B8C-83A1-F6EECF244321}">
                <p14:modId xmlns:p14="http://schemas.microsoft.com/office/powerpoint/2010/main" val="970962499"/>
              </p:ext>
            </p:extLst>
          </p:nvPr>
        </p:nvGraphicFramePr>
        <p:xfrm>
          <a:off x="2531878" y="2452661"/>
          <a:ext cx="3014539" cy="3201943"/>
        </p:xfrm>
        <a:graphic>
          <a:graphicData uri="http://schemas.openxmlformats.org/presentationml/2006/ole">
            <mc:AlternateContent xmlns:mc="http://schemas.openxmlformats.org/markup-compatibility/2006">
              <mc:Choice xmlns:v="urn:schemas-microsoft-com:vml" Requires="v">
                <p:oleObj name="Image Photo Editor" r:id="rId18" imgW="2857899" imgH="4105848" progId="">
                  <p:embed/>
                </p:oleObj>
              </mc:Choice>
              <mc:Fallback>
                <p:oleObj name="Image Photo Editor" r:id="rId18" imgW="2857899" imgH="4105848" progId="">
                  <p:embed/>
                  <p:pic>
                    <p:nvPicPr>
                      <p:cNvPr id="19" name="Object 2">
                        <a:extLst>
                          <a:ext uri="{FF2B5EF4-FFF2-40B4-BE49-F238E27FC236}">
                            <a16:creationId xmlns:a16="http://schemas.microsoft.com/office/drawing/2014/main" id="{1CEC42B0-F1C9-8391-EB93-ECABDDF9DBC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31878" y="2452661"/>
                        <a:ext cx="3014539" cy="3201943"/>
                      </a:xfrm>
                      <a:prstGeom prst="rect">
                        <a:avLst/>
                      </a:prstGeom>
                      <a:noFill/>
                      <a:ln>
                        <a:noFill/>
                      </a:ln>
                      <a:effectLst/>
                    </p:spPr>
                  </p:pic>
                </p:oleObj>
              </mc:Fallback>
            </mc:AlternateContent>
          </a:graphicData>
        </a:graphic>
      </p:graphicFrame>
      <p:graphicFrame>
        <p:nvGraphicFramePr>
          <p:cNvPr id="20" name="Object 3">
            <a:extLst>
              <a:ext uri="{FF2B5EF4-FFF2-40B4-BE49-F238E27FC236}">
                <a16:creationId xmlns:a16="http://schemas.microsoft.com/office/drawing/2014/main" id="{5A2F237F-5962-8C88-052D-29D345A8810A}"/>
              </a:ext>
            </a:extLst>
          </p:cNvPr>
          <p:cNvGraphicFramePr>
            <a:graphicFrameLocks noChangeAspect="1"/>
          </p:cNvGraphicFramePr>
          <p:nvPr>
            <p:extLst>
              <p:ext uri="{D42A27DB-BD31-4B8C-83A1-F6EECF244321}">
                <p14:modId xmlns:p14="http://schemas.microsoft.com/office/powerpoint/2010/main" val="30947111"/>
              </p:ext>
            </p:extLst>
          </p:nvPr>
        </p:nvGraphicFramePr>
        <p:xfrm>
          <a:off x="2950303" y="3040633"/>
          <a:ext cx="4130227" cy="2044035"/>
        </p:xfrm>
        <a:graphic>
          <a:graphicData uri="http://schemas.openxmlformats.org/presentationml/2006/ole">
            <mc:AlternateContent xmlns:mc="http://schemas.openxmlformats.org/markup-compatibility/2006">
              <mc:Choice xmlns:v="urn:schemas-microsoft-com:vml" Requires="v">
                <p:oleObj name="Image Photo Editor" r:id="rId20" imgW="3952381" imgH="2847619" progId="">
                  <p:embed/>
                </p:oleObj>
              </mc:Choice>
              <mc:Fallback>
                <p:oleObj name="Image Photo Editor" r:id="rId20" imgW="3952381" imgH="2847619" progId="">
                  <p:embed/>
                  <p:pic>
                    <p:nvPicPr>
                      <p:cNvPr id="20" name="Object 3">
                        <a:extLst>
                          <a:ext uri="{FF2B5EF4-FFF2-40B4-BE49-F238E27FC236}">
                            <a16:creationId xmlns:a16="http://schemas.microsoft.com/office/drawing/2014/main" id="{5A2F237F-5962-8C88-052D-29D345A8810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50303" y="3040633"/>
                        <a:ext cx="4130227" cy="2044035"/>
                      </a:xfrm>
                      <a:prstGeom prst="rect">
                        <a:avLst/>
                      </a:prstGeom>
                      <a:noFill/>
                      <a:ln w="3175">
                        <a:solidFill>
                          <a:srgbClr val="969696"/>
                        </a:solidFill>
                        <a:miter lim="800000"/>
                        <a:headEnd/>
                        <a:tailEnd/>
                      </a:ln>
                      <a:effectLst/>
                    </p:spPr>
                  </p:pic>
                </p:oleObj>
              </mc:Fallback>
            </mc:AlternateContent>
          </a:graphicData>
        </a:graphic>
      </p:graphicFrame>
      <p:graphicFrame>
        <p:nvGraphicFramePr>
          <p:cNvPr id="21" name="Object 4">
            <a:extLst>
              <a:ext uri="{FF2B5EF4-FFF2-40B4-BE49-F238E27FC236}">
                <a16:creationId xmlns:a16="http://schemas.microsoft.com/office/drawing/2014/main" id="{85D770C3-521A-A8B9-1A12-D9E68508AE2A}"/>
              </a:ext>
            </a:extLst>
          </p:cNvPr>
          <p:cNvGraphicFramePr>
            <a:graphicFrameLocks noChangeAspect="1"/>
          </p:cNvGraphicFramePr>
          <p:nvPr>
            <p:extLst>
              <p:ext uri="{D42A27DB-BD31-4B8C-83A1-F6EECF244321}">
                <p14:modId xmlns:p14="http://schemas.microsoft.com/office/powerpoint/2010/main" val="2866202438"/>
              </p:ext>
            </p:extLst>
          </p:nvPr>
        </p:nvGraphicFramePr>
        <p:xfrm>
          <a:off x="3192073" y="3366765"/>
          <a:ext cx="4115479" cy="2037867"/>
        </p:xfrm>
        <a:graphic>
          <a:graphicData uri="http://schemas.openxmlformats.org/presentationml/2006/ole">
            <mc:AlternateContent xmlns:mc="http://schemas.openxmlformats.org/markup-compatibility/2006">
              <mc:Choice xmlns:v="urn:schemas-microsoft-com:vml" Requires="v">
                <p:oleObj name="Image Photo Editor" r:id="rId22" imgW="4038095" imgH="2857899" progId="">
                  <p:embed/>
                </p:oleObj>
              </mc:Choice>
              <mc:Fallback>
                <p:oleObj name="Image Photo Editor" r:id="rId22" imgW="4038095" imgH="2857899" progId="">
                  <p:embed/>
                  <p:pic>
                    <p:nvPicPr>
                      <p:cNvPr id="21" name="Object 4">
                        <a:extLst>
                          <a:ext uri="{FF2B5EF4-FFF2-40B4-BE49-F238E27FC236}">
                            <a16:creationId xmlns:a16="http://schemas.microsoft.com/office/drawing/2014/main" id="{85D770C3-521A-A8B9-1A12-D9E68508AE2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92073" y="3366765"/>
                        <a:ext cx="4115479" cy="2037867"/>
                      </a:xfrm>
                      <a:prstGeom prst="rect">
                        <a:avLst/>
                      </a:prstGeom>
                      <a:noFill/>
                      <a:ln w="3175">
                        <a:solidFill>
                          <a:srgbClr val="969696"/>
                        </a:solidFill>
                        <a:miter lim="800000"/>
                        <a:headEnd/>
                        <a:tailEnd/>
                      </a:ln>
                      <a:effectLst/>
                    </p:spPr>
                  </p:pic>
                </p:oleObj>
              </mc:Fallback>
            </mc:AlternateContent>
          </a:graphicData>
        </a:graphic>
      </p:graphicFrame>
      <p:graphicFrame>
        <p:nvGraphicFramePr>
          <p:cNvPr id="22" name="Object 5">
            <a:extLst>
              <a:ext uri="{FF2B5EF4-FFF2-40B4-BE49-F238E27FC236}">
                <a16:creationId xmlns:a16="http://schemas.microsoft.com/office/drawing/2014/main" id="{482CD4A9-955E-A12A-8D08-76FA05E70EF3}"/>
              </a:ext>
            </a:extLst>
          </p:cNvPr>
          <p:cNvGraphicFramePr>
            <a:graphicFrameLocks noChangeAspect="1"/>
          </p:cNvGraphicFramePr>
          <p:nvPr>
            <p:extLst>
              <p:ext uri="{D42A27DB-BD31-4B8C-83A1-F6EECF244321}">
                <p14:modId xmlns:p14="http://schemas.microsoft.com/office/powerpoint/2010/main" val="1380145309"/>
              </p:ext>
            </p:extLst>
          </p:nvPr>
        </p:nvGraphicFramePr>
        <p:xfrm>
          <a:off x="3387929" y="3729525"/>
          <a:ext cx="4173949" cy="2032443"/>
        </p:xfrm>
        <a:graphic>
          <a:graphicData uri="http://schemas.openxmlformats.org/presentationml/2006/ole">
            <mc:AlternateContent xmlns:mc="http://schemas.openxmlformats.org/markup-compatibility/2006">
              <mc:Choice xmlns:v="urn:schemas-microsoft-com:vml" Requires="v">
                <p:oleObj name="Image Photo Editor" r:id="rId24" imgW="4029637" imgH="2857899" progId="">
                  <p:embed/>
                </p:oleObj>
              </mc:Choice>
              <mc:Fallback>
                <p:oleObj name="Image Photo Editor" r:id="rId24" imgW="4029637" imgH="2857899" progId="">
                  <p:embed/>
                  <p:pic>
                    <p:nvPicPr>
                      <p:cNvPr id="22" name="Object 5">
                        <a:extLst>
                          <a:ext uri="{FF2B5EF4-FFF2-40B4-BE49-F238E27FC236}">
                            <a16:creationId xmlns:a16="http://schemas.microsoft.com/office/drawing/2014/main" id="{482CD4A9-955E-A12A-8D08-76FA05E70EF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87929" y="3729525"/>
                        <a:ext cx="4173949" cy="2032443"/>
                      </a:xfrm>
                      <a:prstGeom prst="rect">
                        <a:avLst/>
                      </a:prstGeom>
                      <a:noFill/>
                      <a:ln w="3175">
                        <a:solidFill>
                          <a:srgbClr val="969696"/>
                        </a:solidFill>
                        <a:miter lim="800000"/>
                        <a:headEnd/>
                        <a:tailEnd/>
                      </a:ln>
                      <a:effectLst/>
                    </p:spPr>
                  </p:pic>
                </p:oleObj>
              </mc:Fallback>
            </mc:AlternateContent>
          </a:graphicData>
        </a:graphic>
      </p:graphicFrame>
      <p:pic>
        <p:nvPicPr>
          <p:cNvPr id="23" name="Picture 21">
            <a:extLst>
              <a:ext uri="{FF2B5EF4-FFF2-40B4-BE49-F238E27FC236}">
                <a16:creationId xmlns:a16="http://schemas.microsoft.com/office/drawing/2014/main" id="{0F7919AB-288E-9014-1D9D-FC93B5090472}"/>
              </a:ext>
            </a:extLst>
          </p:cNvPr>
          <p:cNvPicPr>
            <a:picLocks noChangeAspect="1" noChangeArrowheads="1"/>
          </p:cNvPicPr>
          <p:nvPr/>
        </p:nvPicPr>
        <p:blipFill>
          <a:blip r:embed="rId26"/>
          <a:srcRect/>
          <a:stretch>
            <a:fillRect/>
          </a:stretch>
        </p:blipFill>
        <p:spPr bwMode="auto">
          <a:xfrm>
            <a:off x="4394466" y="2461514"/>
            <a:ext cx="3339945" cy="4346575"/>
          </a:xfrm>
          <a:prstGeom prst="rect">
            <a:avLst/>
          </a:prstGeom>
          <a:noFill/>
          <a:ln w="9525">
            <a:noFill/>
            <a:miter lim="800000"/>
            <a:headEnd/>
            <a:tailEnd/>
          </a:ln>
        </p:spPr>
      </p:pic>
      <p:pic>
        <p:nvPicPr>
          <p:cNvPr id="24" name="Picture 8">
            <a:extLst>
              <a:ext uri="{FF2B5EF4-FFF2-40B4-BE49-F238E27FC236}">
                <a16:creationId xmlns:a16="http://schemas.microsoft.com/office/drawing/2014/main" id="{28E3B7A7-3147-B051-9753-7DC02BC034A7}"/>
              </a:ext>
            </a:extLst>
          </p:cNvPr>
          <p:cNvPicPr>
            <a:picLocks noChangeAspect="1" noChangeArrowheads="1"/>
          </p:cNvPicPr>
          <p:nvPr/>
        </p:nvPicPr>
        <p:blipFill>
          <a:blip r:embed="rId27"/>
          <a:srcRect/>
          <a:stretch>
            <a:fillRect/>
          </a:stretch>
        </p:blipFill>
        <p:spPr bwMode="auto">
          <a:xfrm>
            <a:off x="6022858" y="2649597"/>
            <a:ext cx="2004308" cy="2831082"/>
          </a:xfrm>
          <a:prstGeom prst="rect">
            <a:avLst/>
          </a:prstGeom>
          <a:noFill/>
          <a:ln w="3175">
            <a:solidFill>
              <a:schemeClr val="bg1">
                <a:lumMod val="50000"/>
              </a:schemeClr>
            </a:solidFill>
            <a:miter lim="800000"/>
            <a:headEnd/>
            <a:tailEnd/>
          </a:ln>
        </p:spPr>
      </p:pic>
      <p:pic>
        <p:nvPicPr>
          <p:cNvPr id="25" name="Picture 10">
            <a:extLst>
              <a:ext uri="{FF2B5EF4-FFF2-40B4-BE49-F238E27FC236}">
                <a16:creationId xmlns:a16="http://schemas.microsoft.com/office/drawing/2014/main" id="{A7D41FCD-ADD9-7AF7-040A-F577500DB245}"/>
              </a:ext>
            </a:extLst>
          </p:cNvPr>
          <p:cNvPicPr>
            <a:picLocks noChangeAspect="1" noChangeArrowheads="1"/>
          </p:cNvPicPr>
          <p:nvPr/>
        </p:nvPicPr>
        <p:blipFill>
          <a:blip r:embed="rId28"/>
          <a:srcRect b="1689"/>
          <a:stretch>
            <a:fillRect/>
          </a:stretch>
        </p:blipFill>
        <p:spPr bwMode="auto">
          <a:xfrm>
            <a:off x="5912849" y="3963196"/>
            <a:ext cx="1190665" cy="1985567"/>
          </a:xfrm>
          <a:prstGeom prst="rect">
            <a:avLst/>
          </a:prstGeom>
          <a:noFill/>
          <a:ln w="3175">
            <a:solidFill>
              <a:schemeClr val="bg1">
                <a:lumMod val="50000"/>
              </a:schemeClr>
            </a:solidFill>
            <a:miter lim="800000"/>
            <a:headEnd/>
            <a:tailEnd/>
          </a:ln>
        </p:spPr>
      </p:pic>
      <p:pic>
        <p:nvPicPr>
          <p:cNvPr id="26" name="Picture 9">
            <a:extLst>
              <a:ext uri="{FF2B5EF4-FFF2-40B4-BE49-F238E27FC236}">
                <a16:creationId xmlns:a16="http://schemas.microsoft.com/office/drawing/2014/main" id="{9115050B-E6B4-BFF0-1FC9-6B663558732C}"/>
              </a:ext>
            </a:extLst>
          </p:cNvPr>
          <p:cNvPicPr>
            <a:picLocks noChangeAspect="1" noChangeArrowheads="1"/>
          </p:cNvPicPr>
          <p:nvPr/>
        </p:nvPicPr>
        <p:blipFill>
          <a:blip r:embed="rId29"/>
          <a:srcRect/>
          <a:stretch>
            <a:fillRect/>
          </a:stretch>
        </p:blipFill>
        <p:spPr bwMode="auto">
          <a:xfrm>
            <a:off x="6242201" y="2838882"/>
            <a:ext cx="1996714" cy="2823477"/>
          </a:xfrm>
          <a:prstGeom prst="rect">
            <a:avLst/>
          </a:prstGeom>
          <a:noFill/>
          <a:ln w="3175">
            <a:solidFill>
              <a:schemeClr val="bg1">
                <a:lumMod val="50000"/>
              </a:schemeClr>
            </a:solidFill>
            <a:miter lim="800000"/>
            <a:headEnd/>
            <a:tailEnd/>
          </a:ln>
        </p:spPr>
      </p:pic>
      <p:pic>
        <p:nvPicPr>
          <p:cNvPr id="27" name="Picture 18">
            <a:extLst>
              <a:ext uri="{FF2B5EF4-FFF2-40B4-BE49-F238E27FC236}">
                <a16:creationId xmlns:a16="http://schemas.microsoft.com/office/drawing/2014/main" id="{1B7061B6-5D13-52C2-7772-E73640919487}"/>
              </a:ext>
            </a:extLst>
          </p:cNvPr>
          <p:cNvPicPr>
            <a:picLocks noChangeAspect="1" noChangeArrowheads="1"/>
          </p:cNvPicPr>
          <p:nvPr/>
        </p:nvPicPr>
        <p:blipFill>
          <a:blip r:embed="rId30"/>
          <a:srcRect/>
          <a:stretch>
            <a:fillRect/>
          </a:stretch>
        </p:blipFill>
        <p:spPr bwMode="auto">
          <a:xfrm>
            <a:off x="6632763" y="3485016"/>
            <a:ext cx="1871522" cy="2641971"/>
          </a:xfrm>
          <a:prstGeom prst="rect">
            <a:avLst/>
          </a:prstGeom>
          <a:noFill/>
          <a:ln w="9525">
            <a:noFill/>
            <a:miter lim="800000"/>
            <a:headEnd/>
            <a:tailEnd/>
          </a:ln>
        </p:spPr>
      </p:pic>
      <p:pic>
        <p:nvPicPr>
          <p:cNvPr id="28" name="Picture 17">
            <a:extLst>
              <a:ext uri="{FF2B5EF4-FFF2-40B4-BE49-F238E27FC236}">
                <a16:creationId xmlns:a16="http://schemas.microsoft.com/office/drawing/2014/main" id="{73468D37-0390-64E4-ADCF-B355AB1BD15C}"/>
              </a:ext>
            </a:extLst>
          </p:cNvPr>
          <p:cNvPicPr>
            <a:picLocks noChangeAspect="1" noChangeArrowheads="1"/>
          </p:cNvPicPr>
          <p:nvPr/>
        </p:nvPicPr>
        <p:blipFill>
          <a:blip r:embed="rId31"/>
          <a:srcRect/>
          <a:stretch>
            <a:fillRect/>
          </a:stretch>
        </p:blipFill>
        <p:spPr bwMode="auto">
          <a:xfrm>
            <a:off x="6822586" y="3648388"/>
            <a:ext cx="1895232" cy="2652717"/>
          </a:xfrm>
          <a:prstGeom prst="rect">
            <a:avLst/>
          </a:prstGeom>
          <a:noFill/>
          <a:ln w="9525">
            <a:noFill/>
            <a:miter lim="800000"/>
            <a:headEnd/>
            <a:tailEnd/>
          </a:ln>
        </p:spPr>
      </p:pic>
      <p:pic>
        <p:nvPicPr>
          <p:cNvPr id="38" name="Image 37">
            <a:extLst>
              <a:ext uri="{FF2B5EF4-FFF2-40B4-BE49-F238E27FC236}">
                <a16:creationId xmlns:a16="http://schemas.microsoft.com/office/drawing/2014/main" id="{DA3E40E1-427B-B345-D7AC-BA08CDE61D42}"/>
              </a:ext>
            </a:extLst>
          </p:cNvPr>
          <p:cNvPicPr>
            <a:picLocks noChangeAspect="1"/>
          </p:cNvPicPr>
          <p:nvPr/>
        </p:nvPicPr>
        <p:blipFill>
          <a:blip r:embed="rId32"/>
          <a:stretch>
            <a:fillRect/>
          </a:stretch>
        </p:blipFill>
        <p:spPr>
          <a:xfrm>
            <a:off x="7191335" y="3099063"/>
            <a:ext cx="2413277" cy="3397515"/>
          </a:xfrm>
          <a:prstGeom prst="rect">
            <a:avLst/>
          </a:prstGeom>
        </p:spPr>
      </p:pic>
      <p:pic>
        <p:nvPicPr>
          <p:cNvPr id="39" name="Image 38">
            <a:extLst>
              <a:ext uri="{FF2B5EF4-FFF2-40B4-BE49-F238E27FC236}">
                <a16:creationId xmlns:a16="http://schemas.microsoft.com/office/drawing/2014/main" id="{0F911147-3416-CE79-27C0-8C5440229D43}"/>
              </a:ext>
            </a:extLst>
          </p:cNvPr>
          <p:cNvPicPr>
            <a:picLocks noChangeAspect="1"/>
          </p:cNvPicPr>
          <p:nvPr/>
        </p:nvPicPr>
        <p:blipFill>
          <a:blip r:embed="rId33"/>
          <a:stretch>
            <a:fillRect/>
          </a:stretch>
        </p:blipFill>
        <p:spPr>
          <a:xfrm>
            <a:off x="7924234" y="2553908"/>
            <a:ext cx="2999117" cy="4254181"/>
          </a:xfrm>
          <a:prstGeom prst="rect">
            <a:avLst/>
          </a:prstGeom>
        </p:spPr>
      </p:pic>
      <p:pic>
        <p:nvPicPr>
          <p:cNvPr id="41" name="Image 40">
            <a:extLst>
              <a:ext uri="{FF2B5EF4-FFF2-40B4-BE49-F238E27FC236}">
                <a16:creationId xmlns:a16="http://schemas.microsoft.com/office/drawing/2014/main" id="{AF19F3E5-D935-D7D8-A3F2-DF4C7861D559}"/>
              </a:ext>
            </a:extLst>
          </p:cNvPr>
          <p:cNvPicPr>
            <a:picLocks noChangeAspect="1"/>
          </p:cNvPicPr>
          <p:nvPr/>
        </p:nvPicPr>
        <p:blipFill>
          <a:blip r:embed="rId34"/>
          <a:stretch>
            <a:fillRect/>
          </a:stretch>
        </p:blipFill>
        <p:spPr>
          <a:xfrm>
            <a:off x="8843508" y="2539761"/>
            <a:ext cx="3023913" cy="4224933"/>
          </a:xfrm>
          <a:prstGeom prst="rect">
            <a:avLst/>
          </a:prstGeom>
        </p:spPr>
      </p:pic>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The State of </a:t>
            </a:r>
            <a:r>
              <a:rPr lang="fr-BE" sz="3600" b="0" dirty="0" err="1"/>
              <a:t>Environment</a:t>
            </a:r>
            <a:r>
              <a:rPr lang="fr-BE" sz="3600" b="0" dirty="0"/>
              <a:t> Report in </a:t>
            </a:r>
            <a:r>
              <a:rPr lang="fr-BE" sz="3600" b="0" dirty="0" err="1"/>
              <a:t>Wallonia</a:t>
            </a:r>
            <a:endParaRPr lang="fr-BE" sz="3600" b="0" dirty="0"/>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324579" y="1073059"/>
            <a:ext cx="11139109" cy="127614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From the early 80’s until now </a:t>
            </a:r>
          </a:p>
          <a:p>
            <a:r>
              <a:rPr lang="en-GB" dirty="0">
                <a:solidFill>
                  <a:schemeClr val="tx1"/>
                </a:solidFill>
              </a:rPr>
              <a:t>Legal obligation (Walloon Code of the Environment)</a:t>
            </a:r>
          </a:p>
          <a:p>
            <a:r>
              <a:rPr lang="en-GB" sz="2000" dirty="0">
                <a:solidFill>
                  <a:schemeClr val="tx1"/>
                </a:solidFill>
                <a:latin typeface="Calibri" panose="020F0502020204030204" pitchFamily="34" charset="0"/>
                <a:ea typeface="Calibri" panose="020F0502020204030204" pitchFamily="34" charset="0"/>
                <a:cs typeface="Calibri" panose="020F0502020204030204" pitchFamily="34" charset="0"/>
              </a:rPr>
              <a:t>→ A</a:t>
            </a:r>
            <a:r>
              <a:rPr lang="en-GB" sz="2000" dirty="0">
                <a:solidFill>
                  <a:schemeClr val="tx1"/>
                </a:solidFill>
              </a:rPr>
              <a:t>pplication of the Aarhus Convention (right of access to environmental information)</a:t>
            </a:r>
          </a:p>
        </p:txBody>
      </p:sp>
    </p:spTree>
    <p:extLst>
      <p:ext uri="{BB962C8B-B14F-4D97-AF65-F5344CB8AC3E}">
        <p14:creationId xmlns:p14="http://schemas.microsoft.com/office/powerpoint/2010/main" val="29343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750"/>
                                        <p:tgtEl>
                                          <p:spTgt spid="11"/>
                                        </p:tgtEl>
                                      </p:cBhvr>
                                    </p:animEffect>
                                  </p:childTnLst>
                                </p:cTn>
                              </p:par>
                            </p:childTnLst>
                          </p:cTn>
                        </p:par>
                        <p:par>
                          <p:cTn id="32" fill="hold">
                            <p:stCondLst>
                              <p:cond delay="525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750"/>
                                        <p:tgtEl>
                                          <p:spTgt spid="12"/>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750"/>
                                        <p:tgtEl>
                                          <p:spTgt spid="13"/>
                                        </p:tgtEl>
                                      </p:cBhvr>
                                    </p:animEffect>
                                  </p:childTnLst>
                                </p:cTn>
                              </p:par>
                            </p:childTnLst>
                          </p:cTn>
                        </p:par>
                        <p:par>
                          <p:cTn id="40" fill="hold">
                            <p:stCondLst>
                              <p:cond delay="675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750"/>
                                        <p:tgtEl>
                                          <p:spTgt spid="14"/>
                                        </p:tgtEl>
                                      </p:cBhvr>
                                    </p:animEffect>
                                  </p:childTnLst>
                                </p:cTn>
                              </p:par>
                            </p:childTnLst>
                          </p:cTn>
                        </p:par>
                        <p:par>
                          <p:cTn id="44" fill="hold">
                            <p:stCondLst>
                              <p:cond delay="7500"/>
                            </p:stCondLst>
                            <p:childTnLst>
                              <p:par>
                                <p:cTn id="45" presetID="10"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750"/>
                                        <p:tgtEl>
                                          <p:spTgt spid="15"/>
                                        </p:tgtEl>
                                      </p:cBhvr>
                                    </p:animEffect>
                                  </p:childTnLst>
                                </p:cTn>
                              </p:par>
                            </p:childTnLst>
                          </p:cTn>
                        </p:par>
                        <p:par>
                          <p:cTn id="48" fill="hold">
                            <p:stCondLst>
                              <p:cond delay="8250"/>
                            </p:stCondLst>
                            <p:childTnLst>
                              <p:par>
                                <p:cTn id="49" presetID="10"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750"/>
                                        <p:tgtEl>
                                          <p:spTgt spid="16"/>
                                        </p:tgtEl>
                                      </p:cBhvr>
                                    </p:animEffect>
                                  </p:childTnLst>
                                </p:cTn>
                              </p:par>
                            </p:childTnLst>
                          </p:cTn>
                        </p:par>
                        <p:par>
                          <p:cTn id="52" fill="hold">
                            <p:stCondLst>
                              <p:cond delay="9000"/>
                            </p:stCondLst>
                            <p:childTnLst>
                              <p:par>
                                <p:cTn id="53" presetID="10"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750"/>
                                        <p:tgtEl>
                                          <p:spTgt spid="17"/>
                                        </p:tgtEl>
                                      </p:cBhvr>
                                    </p:animEffect>
                                  </p:childTnLst>
                                </p:cTn>
                              </p:par>
                            </p:childTnLst>
                          </p:cTn>
                        </p:par>
                        <p:par>
                          <p:cTn id="56" fill="hold">
                            <p:stCondLst>
                              <p:cond delay="975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750"/>
                                        <p:tgtEl>
                                          <p:spTgt spid="18"/>
                                        </p:tgtEl>
                                      </p:cBhvr>
                                    </p:animEffect>
                                  </p:childTnLst>
                                </p:cTn>
                              </p:par>
                            </p:childTnLst>
                          </p:cTn>
                        </p:par>
                        <p:par>
                          <p:cTn id="60" fill="hold">
                            <p:stCondLst>
                              <p:cond delay="105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750"/>
                                        <p:tgtEl>
                                          <p:spTgt spid="19"/>
                                        </p:tgtEl>
                                      </p:cBhvr>
                                    </p:animEffect>
                                  </p:childTnLst>
                                </p:cTn>
                              </p:par>
                            </p:childTnLst>
                          </p:cTn>
                        </p:par>
                        <p:par>
                          <p:cTn id="64" fill="hold">
                            <p:stCondLst>
                              <p:cond delay="11250"/>
                            </p:stCondLst>
                            <p:childTnLst>
                              <p:par>
                                <p:cTn id="65" presetID="10" presetClass="entr" presetSubtype="0"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750"/>
                                        <p:tgtEl>
                                          <p:spTgt spid="20"/>
                                        </p:tgtEl>
                                      </p:cBhvr>
                                    </p:animEffect>
                                  </p:childTnLst>
                                </p:cTn>
                              </p:par>
                            </p:childTnLst>
                          </p:cTn>
                        </p:par>
                        <p:par>
                          <p:cTn id="68" fill="hold">
                            <p:stCondLst>
                              <p:cond delay="12000"/>
                            </p:stCondLst>
                            <p:childTnLst>
                              <p:par>
                                <p:cTn id="69" presetID="10"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750"/>
                                        <p:tgtEl>
                                          <p:spTgt spid="21"/>
                                        </p:tgtEl>
                                      </p:cBhvr>
                                    </p:animEffect>
                                  </p:childTnLst>
                                </p:cTn>
                              </p:par>
                            </p:childTnLst>
                          </p:cTn>
                        </p:par>
                        <p:par>
                          <p:cTn id="72" fill="hold">
                            <p:stCondLst>
                              <p:cond delay="12750"/>
                            </p:stCondLst>
                            <p:childTnLst>
                              <p:par>
                                <p:cTn id="73" presetID="10" presetClass="entr" presetSubtype="0"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750"/>
                                        <p:tgtEl>
                                          <p:spTgt spid="22"/>
                                        </p:tgtEl>
                                      </p:cBhvr>
                                    </p:animEffect>
                                  </p:childTnLst>
                                </p:cTn>
                              </p:par>
                            </p:childTnLst>
                          </p:cTn>
                        </p:par>
                        <p:par>
                          <p:cTn id="76" fill="hold">
                            <p:stCondLst>
                              <p:cond delay="13500"/>
                            </p:stCondLst>
                            <p:childTnLst>
                              <p:par>
                                <p:cTn id="77" presetID="10" presetClass="entr" presetSubtype="0" fill="hold"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750"/>
                                        <p:tgtEl>
                                          <p:spTgt spid="23"/>
                                        </p:tgtEl>
                                      </p:cBhvr>
                                    </p:animEffect>
                                  </p:childTnLst>
                                </p:cTn>
                              </p:par>
                            </p:childTnLst>
                          </p:cTn>
                        </p:par>
                        <p:par>
                          <p:cTn id="80" fill="hold">
                            <p:stCondLst>
                              <p:cond delay="14250"/>
                            </p:stCondLst>
                            <p:childTnLst>
                              <p:par>
                                <p:cTn id="81" presetID="10" presetClass="entr" presetSubtype="0"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750"/>
                                        <p:tgtEl>
                                          <p:spTgt spid="24"/>
                                        </p:tgtEl>
                                      </p:cBhvr>
                                    </p:animEffect>
                                  </p:childTnLst>
                                </p:cTn>
                              </p:par>
                            </p:childTnLst>
                          </p:cTn>
                        </p:par>
                        <p:par>
                          <p:cTn id="84" fill="hold">
                            <p:stCondLst>
                              <p:cond delay="15000"/>
                            </p:stCondLst>
                            <p:childTnLst>
                              <p:par>
                                <p:cTn id="85" presetID="10" presetClass="entr" presetSubtype="0"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750"/>
                                        <p:tgtEl>
                                          <p:spTgt spid="25"/>
                                        </p:tgtEl>
                                      </p:cBhvr>
                                    </p:animEffect>
                                  </p:childTnLst>
                                </p:cTn>
                              </p:par>
                            </p:childTnLst>
                          </p:cTn>
                        </p:par>
                        <p:par>
                          <p:cTn id="88" fill="hold">
                            <p:stCondLst>
                              <p:cond delay="15750"/>
                            </p:stCondLst>
                            <p:childTnLst>
                              <p:par>
                                <p:cTn id="89" presetID="10" presetClass="entr" presetSubtype="0" fill="hold" nodeType="after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750"/>
                                        <p:tgtEl>
                                          <p:spTgt spid="26"/>
                                        </p:tgtEl>
                                      </p:cBhvr>
                                    </p:animEffect>
                                  </p:childTnLst>
                                </p:cTn>
                              </p:par>
                            </p:childTnLst>
                          </p:cTn>
                        </p:par>
                        <p:par>
                          <p:cTn id="92" fill="hold">
                            <p:stCondLst>
                              <p:cond delay="16500"/>
                            </p:stCondLst>
                            <p:childTnLst>
                              <p:par>
                                <p:cTn id="93" presetID="10" presetClass="entr" presetSubtype="0" fill="hold" nodeType="after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fade">
                                      <p:cBhvr>
                                        <p:cTn id="95" dur="750"/>
                                        <p:tgtEl>
                                          <p:spTgt spid="27"/>
                                        </p:tgtEl>
                                      </p:cBhvr>
                                    </p:animEffect>
                                  </p:childTnLst>
                                </p:cTn>
                              </p:par>
                            </p:childTnLst>
                          </p:cTn>
                        </p:par>
                        <p:par>
                          <p:cTn id="96" fill="hold">
                            <p:stCondLst>
                              <p:cond delay="17250"/>
                            </p:stCondLst>
                            <p:childTnLst>
                              <p:par>
                                <p:cTn id="97" presetID="10" presetClass="entr" presetSubtype="0" fill="hold"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750"/>
                                        <p:tgtEl>
                                          <p:spTgt spid="28"/>
                                        </p:tgtEl>
                                      </p:cBhvr>
                                    </p:animEffect>
                                  </p:childTnLst>
                                </p:cTn>
                              </p:par>
                            </p:childTnLst>
                          </p:cTn>
                        </p:par>
                        <p:par>
                          <p:cTn id="100" fill="hold">
                            <p:stCondLst>
                              <p:cond delay="18000"/>
                            </p:stCondLst>
                            <p:childTnLst>
                              <p:par>
                                <p:cTn id="101" presetID="10" presetClass="entr" presetSubtype="0" fill="hold" nodeType="after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750"/>
                                        <p:tgtEl>
                                          <p:spTgt spid="38"/>
                                        </p:tgtEl>
                                      </p:cBhvr>
                                    </p:animEffect>
                                  </p:childTnLst>
                                </p:cTn>
                              </p:par>
                            </p:childTnLst>
                          </p:cTn>
                        </p:par>
                        <p:par>
                          <p:cTn id="104" fill="hold">
                            <p:stCondLst>
                              <p:cond delay="18750"/>
                            </p:stCondLst>
                            <p:childTnLst>
                              <p:par>
                                <p:cTn id="105" presetID="10" presetClass="entr" presetSubtype="0" fill="hold" nodeType="after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750"/>
                                        <p:tgtEl>
                                          <p:spTgt spid="39"/>
                                        </p:tgtEl>
                                      </p:cBhvr>
                                    </p:animEffect>
                                  </p:childTnLst>
                                </p:cTn>
                              </p:par>
                            </p:childTnLst>
                          </p:cTn>
                        </p:par>
                        <p:par>
                          <p:cTn id="108" fill="hold">
                            <p:stCondLst>
                              <p:cond delay="19500"/>
                            </p:stCondLst>
                            <p:childTnLst>
                              <p:par>
                                <p:cTn id="109" presetID="10" presetClass="entr" presetSubtype="0" fill="hold" nodeType="after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296969" y="1753496"/>
            <a:ext cx="11598062" cy="44181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The state and trend observed using the indicators are assessed from the point of view of their environmental implications.</a:t>
            </a:r>
          </a:p>
          <a:p>
            <a:r>
              <a:rPr lang="en-US" sz="2000" dirty="0">
                <a:solidFill>
                  <a:schemeClr val="tx1"/>
                </a:solidFill>
              </a:rPr>
              <a:t>Based on a comparison of the current situation with a reference level :</a:t>
            </a:r>
          </a:p>
          <a:p>
            <a:r>
              <a:rPr lang="en-US" sz="2000" dirty="0">
                <a:solidFill>
                  <a:schemeClr val="tx1"/>
                </a:solidFill>
              </a:rPr>
              <a:t>- a value that must not be exceeded as defined in Walloon or European legislation ;</a:t>
            </a:r>
          </a:p>
          <a:p>
            <a:r>
              <a:rPr lang="en-US" sz="2000" dirty="0">
                <a:solidFill>
                  <a:schemeClr val="tx1"/>
                </a:solidFill>
              </a:rPr>
              <a:t>- a value to be achieved within a given timeframe (target value, objective, etc.), defined in Walloon or European legislation, or formulated in policy documents (Plans, </a:t>
            </a:r>
            <a:r>
              <a:rPr lang="en-US" sz="2000" dirty="0" err="1">
                <a:solidFill>
                  <a:schemeClr val="tx1"/>
                </a:solidFill>
              </a:rPr>
              <a:t>Programmes</a:t>
            </a:r>
            <a:r>
              <a:rPr lang="en-US" sz="2000" dirty="0">
                <a:solidFill>
                  <a:schemeClr val="tx1"/>
                </a:solidFill>
              </a:rPr>
              <a:t>, Regional Policy Declaration, etc.);</a:t>
            </a:r>
          </a:p>
          <a:p>
            <a:r>
              <a:rPr lang="en-US" sz="2000" dirty="0">
                <a:solidFill>
                  <a:schemeClr val="tx1"/>
                </a:solidFill>
              </a:rPr>
              <a:t>- a guide value established by a reference body (WHO, etc.);</a:t>
            </a:r>
          </a:p>
          <a:p>
            <a:r>
              <a:rPr lang="en-US" sz="2000" dirty="0">
                <a:solidFill>
                  <a:schemeClr val="tx1"/>
                </a:solidFill>
              </a:rPr>
              <a:t>- a value cited in the scientific literature and duly documented</a:t>
            </a:r>
          </a:p>
          <a:p>
            <a:endParaRPr lang="en-US" sz="2700" dirty="0">
              <a:solidFill>
                <a:schemeClr val="tx1"/>
              </a:solidFill>
            </a:endParaRPr>
          </a:p>
          <a:p>
            <a:pPr marL="457200" indent="-457200">
              <a:buFont typeface="Arial" panose="020B0604020202020204" pitchFamily="34" charset="0"/>
              <a:buChar char="•"/>
            </a:pPr>
            <a:endParaRPr lang="en-US" sz="2700" dirty="0">
              <a:solidFill>
                <a:schemeClr val="tx1"/>
              </a:solidFill>
            </a:endParaRP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9" y="1199846"/>
            <a:ext cx="7494482" cy="685638"/>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err="1">
                <a:latin typeface="Avenir Next LT Pro Demi" panose="020B0504020202020204" pitchFamily="34" charset="77"/>
              </a:rPr>
              <a:t>Assessment</a:t>
            </a:r>
            <a:endParaRPr lang="fr-BE" sz="2800" dirty="0">
              <a:latin typeface="Avenir Next LT Pro Demi" panose="020B0504020202020204" pitchFamily="34" charset="77"/>
            </a:endParaRPr>
          </a:p>
        </p:txBody>
      </p:sp>
      <p:pic>
        <p:nvPicPr>
          <p:cNvPr id="3" name="Image 2">
            <a:extLst>
              <a:ext uri="{FF2B5EF4-FFF2-40B4-BE49-F238E27FC236}">
                <a16:creationId xmlns:a16="http://schemas.microsoft.com/office/drawing/2014/main" id="{D969B804-ADAF-CFC3-99E2-F115298DC2A5}"/>
              </a:ext>
            </a:extLst>
          </p:cNvPr>
          <p:cNvPicPr>
            <a:picLocks noChangeAspect="1"/>
          </p:cNvPicPr>
          <p:nvPr/>
        </p:nvPicPr>
        <p:blipFill>
          <a:blip r:embed="rId3"/>
          <a:stretch>
            <a:fillRect/>
          </a:stretch>
        </p:blipFill>
        <p:spPr>
          <a:xfrm>
            <a:off x="7634933" y="4113940"/>
            <a:ext cx="5284412" cy="2744060"/>
          </a:xfrm>
          <a:prstGeom prst="rect">
            <a:avLst/>
          </a:prstGeom>
        </p:spPr>
      </p:pic>
      <p:sp>
        <p:nvSpPr>
          <p:cNvPr id="4" name="Espace réservé du texte 6">
            <a:extLst>
              <a:ext uri="{FF2B5EF4-FFF2-40B4-BE49-F238E27FC236}">
                <a16:creationId xmlns:a16="http://schemas.microsoft.com/office/drawing/2014/main" id="{36DF78BE-E530-BB53-6F80-8CE54B4E7EFA}"/>
              </a:ext>
            </a:extLst>
          </p:cNvPr>
          <p:cNvSpPr txBox="1">
            <a:spLocks/>
          </p:cNvSpPr>
          <p:nvPr/>
        </p:nvSpPr>
        <p:spPr>
          <a:xfrm>
            <a:off x="1947134" y="5658154"/>
            <a:ext cx="5064103" cy="1362075"/>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FF0000"/>
                </a:solidFill>
              </a:rPr>
              <a:t>Unfavorable status and trend towards deterioration</a:t>
            </a:r>
            <a:endParaRPr lang="en-US" sz="1800" dirty="0">
              <a:solidFill>
                <a:srgbClr val="FF0000"/>
              </a:solidFill>
            </a:endParaRPr>
          </a:p>
        </p:txBody>
      </p:sp>
    </p:spTree>
    <p:extLst>
      <p:ext uri="{BB962C8B-B14F-4D97-AF65-F5344CB8AC3E}">
        <p14:creationId xmlns:p14="http://schemas.microsoft.com/office/powerpoint/2010/main" val="1581429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296969" y="2219325"/>
            <a:ext cx="9722930" cy="4543425"/>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a:solidFill>
                  <a:schemeClr val="tx1"/>
                </a:solidFill>
              </a:rPr>
              <a:t>Validation of our work is done </a:t>
            </a:r>
          </a:p>
          <a:p>
            <a:pPr marL="457200" indent="-457200">
              <a:buFont typeface="Arial" panose="020B0604020202020204" pitchFamily="34" charset="0"/>
              <a:buChar char="•"/>
            </a:pPr>
            <a:r>
              <a:rPr lang="en-US" sz="2700" dirty="0">
                <a:solidFill>
                  <a:schemeClr val="tx1"/>
                </a:solidFill>
              </a:rPr>
              <a:t>by an internal peer-review</a:t>
            </a:r>
          </a:p>
          <a:p>
            <a:pPr marL="457200" indent="-457200">
              <a:buFont typeface="Arial" panose="020B0604020202020204" pitchFamily="34" charset="0"/>
              <a:buChar char="•"/>
            </a:pPr>
            <a:r>
              <a:rPr lang="en-US" sz="2700" dirty="0">
                <a:solidFill>
                  <a:schemeClr val="tx1"/>
                </a:solidFill>
              </a:rPr>
              <a:t>by an external peer-review (data providers, scientists)</a:t>
            </a: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8" y="1228532"/>
            <a:ext cx="7494482" cy="685638"/>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a:latin typeface="Avenir Next LT Pro Demi" panose="020B0504020202020204" pitchFamily="34" charset="77"/>
              </a:rPr>
              <a:t>Validation process</a:t>
            </a:r>
          </a:p>
        </p:txBody>
      </p:sp>
    </p:spTree>
    <p:extLst>
      <p:ext uri="{BB962C8B-B14F-4D97-AF65-F5344CB8AC3E}">
        <p14:creationId xmlns:p14="http://schemas.microsoft.com/office/powerpoint/2010/main" val="1907901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846B319-1DD4-C77B-3657-07A9D517D031}"/>
              </a:ext>
            </a:extLst>
          </p:cNvPr>
          <p:cNvPicPr>
            <a:picLocks noChangeAspect="1"/>
          </p:cNvPicPr>
          <p:nvPr/>
        </p:nvPicPr>
        <p:blipFill rotWithShape="1">
          <a:blip r:embed="rId3"/>
          <a:srcRect b="15522"/>
          <a:stretch/>
        </p:blipFill>
        <p:spPr>
          <a:xfrm>
            <a:off x="3939989" y="116623"/>
            <a:ext cx="8252011" cy="6624754"/>
          </a:xfrm>
          <a:prstGeom prst="rect">
            <a:avLst/>
          </a:prstGeom>
        </p:spPr>
      </p:pic>
      <p:pic>
        <p:nvPicPr>
          <p:cNvPr id="5" name="Graphique 4" descr="Souris contour">
            <a:extLst>
              <a:ext uri="{FF2B5EF4-FFF2-40B4-BE49-F238E27FC236}">
                <a16:creationId xmlns:a16="http://schemas.microsoft.com/office/drawing/2014/main" id="{7F11CCFF-037B-B4C5-5B6C-667C3D7773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05933"/>
            <a:ext cx="914400" cy="914400"/>
          </a:xfrm>
          <a:prstGeom prst="rect">
            <a:avLst/>
          </a:prstGeom>
        </p:spPr>
      </p:pic>
      <p:sp>
        <p:nvSpPr>
          <p:cNvPr id="7" name="ZoneTexte 6">
            <a:extLst>
              <a:ext uri="{FF2B5EF4-FFF2-40B4-BE49-F238E27FC236}">
                <a16:creationId xmlns:a16="http://schemas.microsoft.com/office/drawing/2014/main" id="{EF8D32A8-E128-F4F9-E264-ABAB45CDDA6C}"/>
              </a:ext>
            </a:extLst>
          </p:cNvPr>
          <p:cNvSpPr txBox="1"/>
          <p:nvPr/>
        </p:nvSpPr>
        <p:spPr>
          <a:xfrm>
            <a:off x="0" y="1349644"/>
            <a:ext cx="4081763" cy="523220"/>
          </a:xfrm>
          <a:prstGeom prst="rect">
            <a:avLst/>
          </a:prstGeom>
          <a:noFill/>
        </p:spPr>
        <p:txBody>
          <a:bodyPr wrap="square">
            <a:spAutoFit/>
          </a:bodyPr>
          <a:lstStyle/>
          <a:p>
            <a:r>
              <a:rPr lang="fr-BE" sz="2800" b="1" dirty="0">
                <a:hlinkClick r:id="rId6">
                  <a:extLst>
                    <a:ext uri="{A12FA001-AC4F-418D-AE19-62706E023703}">
                      <ahyp:hlinkClr xmlns:ahyp="http://schemas.microsoft.com/office/drawing/2018/hyperlinkcolor" val="tx"/>
                    </a:ext>
                  </a:extLst>
                </a:hlinkClick>
              </a:rPr>
              <a:t>To the </a:t>
            </a:r>
            <a:r>
              <a:rPr lang="fr-BE" sz="2800" b="1" dirty="0" err="1">
                <a:hlinkClick r:id="rId6">
                  <a:extLst>
                    <a:ext uri="{A12FA001-AC4F-418D-AE19-62706E023703}">
                      <ahyp:hlinkClr xmlns:ahyp="http://schemas.microsoft.com/office/drawing/2018/hyperlinkcolor" val="tx"/>
                    </a:ext>
                  </a:extLst>
                </a:hlinkClick>
              </a:rPr>
              <a:t>indicator</a:t>
            </a:r>
            <a:r>
              <a:rPr lang="fr-BE" sz="2800" b="1" dirty="0">
                <a:hlinkClick r:id="rId6">
                  <a:extLst>
                    <a:ext uri="{A12FA001-AC4F-418D-AE19-62706E023703}">
                      <ahyp:hlinkClr xmlns:ahyp="http://schemas.microsoft.com/office/drawing/2018/hyperlinkcolor" val="tx"/>
                    </a:ext>
                  </a:extLst>
                </a:hlinkClick>
              </a:rPr>
              <a:t> </a:t>
            </a:r>
            <a:r>
              <a:rPr lang="fr-BE" sz="2800" b="1" dirty="0" err="1">
                <a:hlinkClick r:id="rId6">
                  <a:extLst>
                    <a:ext uri="{A12FA001-AC4F-418D-AE19-62706E023703}">
                      <ahyp:hlinkClr xmlns:ahyp="http://schemas.microsoft.com/office/drawing/2018/hyperlinkcolor" val="tx"/>
                    </a:ext>
                  </a:extLst>
                </a:hlinkClick>
              </a:rPr>
              <a:t>sheet</a:t>
            </a:r>
            <a:endParaRPr lang="fr-BE" sz="2800" b="1" dirty="0"/>
          </a:p>
        </p:txBody>
      </p:sp>
    </p:spTree>
    <p:extLst>
      <p:ext uri="{BB962C8B-B14F-4D97-AF65-F5344CB8AC3E}">
        <p14:creationId xmlns:p14="http://schemas.microsoft.com/office/powerpoint/2010/main" val="3840014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 descr="Souris contour">
            <a:extLst>
              <a:ext uri="{FF2B5EF4-FFF2-40B4-BE49-F238E27FC236}">
                <a16:creationId xmlns:a16="http://schemas.microsoft.com/office/drawing/2014/main" id="{A34A800E-4BB4-D178-A323-15544AB723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674" y="269705"/>
            <a:ext cx="914400" cy="914400"/>
          </a:xfrm>
          <a:prstGeom prst="rect">
            <a:avLst/>
          </a:prstGeom>
        </p:spPr>
      </p:pic>
      <p:sp>
        <p:nvSpPr>
          <p:cNvPr id="6" name="ZoneTexte 5">
            <a:extLst>
              <a:ext uri="{FF2B5EF4-FFF2-40B4-BE49-F238E27FC236}">
                <a16:creationId xmlns:a16="http://schemas.microsoft.com/office/drawing/2014/main" id="{68AE5480-9276-642E-1DC5-FA8929DA76A1}"/>
              </a:ext>
            </a:extLst>
          </p:cNvPr>
          <p:cNvSpPr txBox="1"/>
          <p:nvPr/>
        </p:nvSpPr>
        <p:spPr>
          <a:xfrm>
            <a:off x="1095074" y="489928"/>
            <a:ext cx="6913145" cy="523220"/>
          </a:xfrm>
          <a:prstGeom prst="rect">
            <a:avLst/>
          </a:prstGeom>
          <a:noFill/>
        </p:spPr>
        <p:txBody>
          <a:bodyPr wrap="square">
            <a:spAutoFit/>
          </a:bodyPr>
          <a:lstStyle/>
          <a:p>
            <a:r>
              <a:rPr lang="fr-BE" sz="2800" b="1" dirty="0">
                <a:latin typeface="Century Gothic" pitchFamily="34" charset="0"/>
                <a:ea typeface="Geneva" pitchFamily="64" charset="0"/>
                <a:cs typeface="Geneva" pitchFamily="64" charset="0"/>
              </a:rPr>
              <a:t>http://etat.environnement.wallonie.be</a:t>
            </a:r>
            <a:endParaRPr lang="fr-BE" sz="2800" dirty="0"/>
          </a:p>
        </p:txBody>
      </p:sp>
      <p:pic>
        <p:nvPicPr>
          <p:cNvPr id="8" name="Image 7">
            <a:extLst>
              <a:ext uri="{FF2B5EF4-FFF2-40B4-BE49-F238E27FC236}">
                <a16:creationId xmlns:a16="http://schemas.microsoft.com/office/drawing/2014/main" id="{7462CBF0-9E07-7B83-FF4B-8ED1C86CF5F0}"/>
              </a:ext>
            </a:extLst>
          </p:cNvPr>
          <p:cNvPicPr>
            <a:picLocks noChangeAspect="1"/>
          </p:cNvPicPr>
          <p:nvPr/>
        </p:nvPicPr>
        <p:blipFill>
          <a:blip r:embed="rId5"/>
          <a:stretch>
            <a:fillRect/>
          </a:stretch>
        </p:blipFill>
        <p:spPr>
          <a:xfrm>
            <a:off x="1219199" y="1374764"/>
            <a:ext cx="9326317" cy="5387986"/>
          </a:xfrm>
          <a:prstGeom prst="rect">
            <a:avLst/>
          </a:prstGeom>
        </p:spPr>
      </p:pic>
    </p:spTree>
    <p:extLst>
      <p:ext uri="{BB962C8B-B14F-4D97-AF65-F5344CB8AC3E}">
        <p14:creationId xmlns:p14="http://schemas.microsoft.com/office/powerpoint/2010/main" val="1492920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 descr="Souris contour">
            <a:extLst>
              <a:ext uri="{FF2B5EF4-FFF2-40B4-BE49-F238E27FC236}">
                <a16:creationId xmlns:a16="http://schemas.microsoft.com/office/drawing/2014/main" id="{A34A800E-4BB4-D178-A323-15544AB723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674" y="269705"/>
            <a:ext cx="914400" cy="914400"/>
          </a:xfrm>
          <a:prstGeom prst="rect">
            <a:avLst/>
          </a:prstGeom>
        </p:spPr>
      </p:pic>
      <p:sp>
        <p:nvSpPr>
          <p:cNvPr id="6" name="ZoneTexte 5">
            <a:extLst>
              <a:ext uri="{FF2B5EF4-FFF2-40B4-BE49-F238E27FC236}">
                <a16:creationId xmlns:a16="http://schemas.microsoft.com/office/drawing/2014/main" id="{68AE5480-9276-642E-1DC5-FA8929DA76A1}"/>
              </a:ext>
            </a:extLst>
          </p:cNvPr>
          <p:cNvSpPr txBox="1"/>
          <p:nvPr/>
        </p:nvSpPr>
        <p:spPr>
          <a:xfrm>
            <a:off x="1095074" y="489928"/>
            <a:ext cx="6913145" cy="523220"/>
          </a:xfrm>
          <a:prstGeom prst="rect">
            <a:avLst/>
          </a:prstGeom>
          <a:noFill/>
        </p:spPr>
        <p:txBody>
          <a:bodyPr wrap="square">
            <a:spAutoFit/>
          </a:bodyPr>
          <a:lstStyle/>
          <a:p>
            <a:r>
              <a:rPr lang="fr-BE" sz="2800" b="1" dirty="0">
                <a:latin typeface="Century Gothic" pitchFamily="34" charset="0"/>
                <a:ea typeface="Geneva" pitchFamily="64" charset="0"/>
                <a:cs typeface="Geneva" pitchFamily="64" charset="0"/>
              </a:rPr>
              <a:t>http://etat.environnement.wallonie.be</a:t>
            </a:r>
            <a:endParaRPr lang="fr-BE" sz="2800" dirty="0"/>
          </a:p>
        </p:txBody>
      </p:sp>
      <p:pic>
        <p:nvPicPr>
          <p:cNvPr id="8" name="Image 7">
            <a:extLst>
              <a:ext uri="{FF2B5EF4-FFF2-40B4-BE49-F238E27FC236}">
                <a16:creationId xmlns:a16="http://schemas.microsoft.com/office/drawing/2014/main" id="{7462CBF0-9E07-7B83-FF4B-8ED1C86CF5F0}"/>
              </a:ext>
            </a:extLst>
          </p:cNvPr>
          <p:cNvPicPr>
            <a:picLocks noChangeAspect="1"/>
          </p:cNvPicPr>
          <p:nvPr/>
        </p:nvPicPr>
        <p:blipFill>
          <a:blip r:embed="rId5"/>
          <a:stretch>
            <a:fillRect/>
          </a:stretch>
        </p:blipFill>
        <p:spPr>
          <a:xfrm>
            <a:off x="2667000" y="1184105"/>
            <a:ext cx="5686426" cy="3285154"/>
          </a:xfrm>
          <a:prstGeom prst="rect">
            <a:avLst/>
          </a:prstGeom>
        </p:spPr>
      </p:pic>
      <p:pic>
        <p:nvPicPr>
          <p:cNvPr id="3" name="Image 2">
            <a:extLst>
              <a:ext uri="{FF2B5EF4-FFF2-40B4-BE49-F238E27FC236}">
                <a16:creationId xmlns:a16="http://schemas.microsoft.com/office/drawing/2014/main" id="{A8F4C292-9CCF-8864-138A-E573F4C1B3A3}"/>
              </a:ext>
            </a:extLst>
          </p:cNvPr>
          <p:cNvPicPr>
            <a:picLocks noChangeAspect="1"/>
          </p:cNvPicPr>
          <p:nvPr/>
        </p:nvPicPr>
        <p:blipFill>
          <a:blip r:embed="rId6"/>
          <a:stretch>
            <a:fillRect/>
          </a:stretch>
        </p:blipFill>
        <p:spPr>
          <a:xfrm>
            <a:off x="861303" y="4635397"/>
            <a:ext cx="10164594" cy="1952898"/>
          </a:xfrm>
          <a:prstGeom prst="rect">
            <a:avLst/>
          </a:prstGeom>
        </p:spPr>
      </p:pic>
      <p:sp>
        <p:nvSpPr>
          <p:cNvPr id="5" name="Flèche : bas 4">
            <a:extLst>
              <a:ext uri="{FF2B5EF4-FFF2-40B4-BE49-F238E27FC236}">
                <a16:creationId xmlns:a16="http://schemas.microsoft.com/office/drawing/2014/main" id="{1AFF2624-A7A2-4CBD-DA1B-832798B8B2F3}"/>
              </a:ext>
            </a:extLst>
          </p:cNvPr>
          <p:cNvSpPr/>
          <p:nvPr/>
        </p:nvSpPr>
        <p:spPr>
          <a:xfrm rot="2224229">
            <a:off x="7622877" y="4264957"/>
            <a:ext cx="484632" cy="978408"/>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732210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lante, fleur&#10;&#10;Description générée automatiquement">
            <a:extLst>
              <a:ext uri="{FF2B5EF4-FFF2-40B4-BE49-F238E27FC236}">
                <a16:creationId xmlns:a16="http://schemas.microsoft.com/office/drawing/2014/main" id="{E17579C8-399D-06D2-DB9F-4FC26910B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pic>
        <p:nvPicPr>
          <p:cNvPr id="4" name="Graphique 3" descr="Souris contour">
            <a:extLst>
              <a:ext uri="{FF2B5EF4-FFF2-40B4-BE49-F238E27FC236}">
                <a16:creationId xmlns:a16="http://schemas.microsoft.com/office/drawing/2014/main" id="{A34A800E-4BB4-D178-A323-15544AB72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0674" y="269705"/>
            <a:ext cx="914400" cy="914400"/>
          </a:xfrm>
          <a:prstGeom prst="rect">
            <a:avLst/>
          </a:prstGeom>
        </p:spPr>
      </p:pic>
      <p:sp>
        <p:nvSpPr>
          <p:cNvPr id="6" name="ZoneTexte 5">
            <a:extLst>
              <a:ext uri="{FF2B5EF4-FFF2-40B4-BE49-F238E27FC236}">
                <a16:creationId xmlns:a16="http://schemas.microsoft.com/office/drawing/2014/main" id="{68AE5480-9276-642E-1DC5-FA8929DA76A1}"/>
              </a:ext>
            </a:extLst>
          </p:cNvPr>
          <p:cNvSpPr txBox="1"/>
          <p:nvPr/>
        </p:nvSpPr>
        <p:spPr>
          <a:xfrm>
            <a:off x="2245360" y="3208751"/>
            <a:ext cx="8261149" cy="954107"/>
          </a:xfrm>
          <a:prstGeom prst="rect">
            <a:avLst/>
          </a:prstGeom>
          <a:solidFill>
            <a:srgbClr val="F4F4F4">
              <a:alpha val="59000"/>
            </a:srgbClr>
          </a:solidFill>
        </p:spPr>
        <p:txBody>
          <a:bodyPr wrap="square">
            <a:spAutoFit/>
          </a:bodyPr>
          <a:lstStyle/>
          <a:p>
            <a:pPr algn="ctr"/>
            <a:r>
              <a:rPr lang="fr-BE" sz="2800" b="1" dirty="0">
                <a:latin typeface="Century Gothic" pitchFamily="34" charset="0"/>
                <a:ea typeface="Geneva" pitchFamily="64" charset="0"/>
                <a:cs typeface="Geneva" pitchFamily="64" charset="0"/>
              </a:rPr>
              <a:t>Report to </a:t>
            </a:r>
            <a:r>
              <a:rPr lang="fr-BE" sz="2800" b="1" dirty="0" err="1">
                <a:latin typeface="Century Gothic" pitchFamily="34" charset="0"/>
                <a:ea typeface="Geneva" pitchFamily="64" charset="0"/>
                <a:cs typeface="Geneva" pitchFamily="64" charset="0"/>
              </a:rPr>
              <a:t>be</a:t>
            </a:r>
            <a:r>
              <a:rPr lang="fr-BE" sz="2800" b="1" dirty="0">
                <a:latin typeface="Century Gothic" pitchFamily="34" charset="0"/>
                <a:ea typeface="Geneva" pitchFamily="64" charset="0"/>
                <a:cs typeface="Geneva" pitchFamily="64" charset="0"/>
              </a:rPr>
              <a:t> </a:t>
            </a:r>
            <a:r>
              <a:rPr lang="fr-BE" sz="2800" b="1" dirty="0" err="1">
                <a:latin typeface="Century Gothic" pitchFamily="34" charset="0"/>
                <a:ea typeface="Geneva" pitchFamily="64" charset="0"/>
                <a:cs typeface="Geneva" pitchFamily="64" charset="0"/>
              </a:rPr>
              <a:t>published</a:t>
            </a:r>
            <a:r>
              <a:rPr lang="fr-BE" sz="2800" b="1" dirty="0">
                <a:latin typeface="Century Gothic" pitchFamily="34" charset="0"/>
                <a:ea typeface="Geneva" pitchFamily="64" charset="0"/>
                <a:cs typeface="Geneva" pitchFamily="64" charset="0"/>
              </a:rPr>
              <a:t> </a:t>
            </a:r>
            <a:r>
              <a:rPr lang="fr-BE" sz="2800" b="1" dirty="0" err="1">
                <a:latin typeface="Century Gothic" pitchFamily="34" charset="0"/>
                <a:ea typeface="Geneva" pitchFamily="64" charset="0"/>
                <a:cs typeface="Geneva" pitchFamily="64" charset="0"/>
              </a:rPr>
              <a:t>soon</a:t>
            </a:r>
            <a:r>
              <a:rPr lang="fr-BE" sz="2800" b="1" dirty="0">
                <a:latin typeface="Century Gothic" pitchFamily="34" charset="0"/>
                <a:ea typeface="Geneva" pitchFamily="64" charset="0"/>
                <a:cs typeface="Geneva" pitchFamily="64" charset="0"/>
              </a:rPr>
              <a:t> :</a:t>
            </a:r>
          </a:p>
          <a:p>
            <a:pPr algn="ctr"/>
            <a:r>
              <a:rPr lang="fr-BE" sz="2800" b="1" dirty="0">
                <a:latin typeface="Century Gothic" pitchFamily="34" charset="0"/>
                <a:ea typeface="Geneva" pitchFamily="64" charset="0"/>
                <a:cs typeface="Geneva" pitchFamily="64" charset="0"/>
              </a:rPr>
              <a:t>« </a:t>
            </a:r>
            <a:r>
              <a:rPr lang="fr-BE" sz="2800" b="1" i="1" dirty="0">
                <a:latin typeface="Century Gothic" pitchFamily="34" charset="0"/>
                <a:ea typeface="Geneva" pitchFamily="64" charset="0"/>
                <a:cs typeface="Geneva" pitchFamily="64" charset="0"/>
              </a:rPr>
              <a:t>Diagnostic environnemental de la Wallonie </a:t>
            </a:r>
            <a:r>
              <a:rPr lang="fr-BE" sz="2800" b="1" dirty="0">
                <a:latin typeface="Century Gothic" pitchFamily="34" charset="0"/>
                <a:ea typeface="Geneva" pitchFamily="64" charset="0"/>
                <a:cs typeface="Geneva" pitchFamily="64" charset="0"/>
              </a:rPr>
              <a:t>»</a:t>
            </a:r>
          </a:p>
        </p:txBody>
      </p:sp>
      <p:sp>
        <p:nvSpPr>
          <p:cNvPr id="5" name="Rectangle 1">
            <a:extLst>
              <a:ext uri="{FF2B5EF4-FFF2-40B4-BE49-F238E27FC236}">
                <a16:creationId xmlns:a16="http://schemas.microsoft.com/office/drawing/2014/main" id="{AD231C62-89C3-152E-CC16-66CA7BB2639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chemeClr val="tx1"/>
                </a:solidFill>
                <a:effectLst/>
                <a:latin typeface="Arial Unicode MS"/>
              </a:rPr>
              <a:t>publication to be published soon: the environmental diagnosis of Wallonia</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74816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A552B7B-EDE4-4B65-BD59-9134C0AD57F6}"/>
              </a:ext>
            </a:extLst>
          </p:cNvPr>
          <p:cNvSpPr>
            <a:spLocks noGrp="1"/>
          </p:cNvSpPr>
          <p:nvPr>
            <p:ph type="body" sz="quarter" idx="10"/>
          </p:nvPr>
        </p:nvSpPr>
        <p:spPr>
          <a:xfrm>
            <a:off x="4155599" y="1461751"/>
            <a:ext cx="2486811" cy="3301634"/>
          </a:xfrm>
        </p:spPr>
        <p:txBody>
          <a:bodyPr>
            <a:normAutofit/>
          </a:bodyPr>
          <a:lstStyle/>
          <a:p>
            <a:r>
              <a:rPr lang="fr-BE" sz="3600" b="0" dirty="0" err="1"/>
              <a:t>Thank</a:t>
            </a:r>
            <a:r>
              <a:rPr lang="fr-BE" sz="3600" b="0" dirty="0"/>
              <a:t> </a:t>
            </a:r>
            <a:r>
              <a:rPr lang="fr-BE" sz="3600" b="0" dirty="0" err="1"/>
              <a:t>you</a:t>
            </a:r>
            <a:r>
              <a:rPr lang="fr-BE" sz="3600" b="0" dirty="0"/>
              <a:t> for </a:t>
            </a:r>
            <a:r>
              <a:rPr lang="fr-BE" sz="3600" b="0" dirty="0" err="1"/>
              <a:t>your</a:t>
            </a:r>
            <a:r>
              <a:rPr lang="fr-BE" sz="3600" b="0" dirty="0"/>
              <a:t> attention !</a:t>
            </a:r>
          </a:p>
        </p:txBody>
      </p:sp>
      <p:sp>
        <p:nvSpPr>
          <p:cNvPr id="4" name="Espace réservé du texte 3">
            <a:extLst>
              <a:ext uri="{FF2B5EF4-FFF2-40B4-BE49-F238E27FC236}">
                <a16:creationId xmlns:a16="http://schemas.microsoft.com/office/drawing/2014/main" id="{80A8286E-3D03-473F-A658-3105A6B555FA}"/>
              </a:ext>
            </a:extLst>
          </p:cNvPr>
          <p:cNvSpPr>
            <a:spLocks noGrp="1"/>
          </p:cNvSpPr>
          <p:nvPr>
            <p:ph type="body" sz="quarter" idx="12"/>
          </p:nvPr>
        </p:nvSpPr>
        <p:spPr/>
        <p:txBody>
          <a:bodyPr/>
          <a:lstStyle/>
          <a:p>
            <a:r>
              <a:rPr lang="fr-BE" dirty="0"/>
              <a:t>SPW Agriculture, ressources naturelles et environnement</a:t>
            </a:r>
          </a:p>
        </p:txBody>
      </p:sp>
      <p:sp>
        <p:nvSpPr>
          <p:cNvPr id="5" name="Espace réservé du texte 4">
            <a:extLst>
              <a:ext uri="{FF2B5EF4-FFF2-40B4-BE49-F238E27FC236}">
                <a16:creationId xmlns:a16="http://schemas.microsoft.com/office/drawing/2014/main" id="{428681BB-84B4-4D90-A9C9-99F5EFA32485}"/>
              </a:ext>
            </a:extLst>
          </p:cNvPr>
          <p:cNvSpPr>
            <a:spLocks noGrp="1"/>
          </p:cNvSpPr>
          <p:nvPr>
            <p:ph type="body" sz="quarter" idx="13"/>
          </p:nvPr>
        </p:nvSpPr>
        <p:spPr/>
        <p:txBody>
          <a:bodyPr/>
          <a:lstStyle/>
          <a:p>
            <a:r>
              <a:rPr lang="fr-BE" dirty="0"/>
              <a:t>Département de l’Étude du milieu naturel et agricole</a:t>
            </a:r>
          </a:p>
        </p:txBody>
      </p:sp>
      <p:sp>
        <p:nvSpPr>
          <p:cNvPr id="6" name="Espace réservé du texte 5">
            <a:extLst>
              <a:ext uri="{FF2B5EF4-FFF2-40B4-BE49-F238E27FC236}">
                <a16:creationId xmlns:a16="http://schemas.microsoft.com/office/drawing/2014/main" id="{BB27B592-A11E-49AB-8631-C91AA4C21F87}"/>
              </a:ext>
            </a:extLst>
          </p:cNvPr>
          <p:cNvSpPr>
            <a:spLocks noGrp="1"/>
          </p:cNvSpPr>
          <p:nvPr>
            <p:ph type="body" sz="quarter" idx="14"/>
          </p:nvPr>
        </p:nvSpPr>
        <p:spPr/>
        <p:txBody>
          <a:bodyPr/>
          <a:lstStyle/>
          <a:p>
            <a:r>
              <a:rPr lang="fr-BE" dirty="0"/>
              <a:t>19 mars 2024</a:t>
            </a:r>
          </a:p>
        </p:txBody>
      </p:sp>
      <p:pic>
        <p:nvPicPr>
          <p:cNvPr id="10" name="Picture 2">
            <a:extLst>
              <a:ext uri="{FF2B5EF4-FFF2-40B4-BE49-F238E27FC236}">
                <a16:creationId xmlns:a16="http://schemas.microsoft.com/office/drawing/2014/main" id="{8F3F8422-CEA2-2527-189B-3E9FBEA191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 t="-2078" r="575" b="2078"/>
          <a:stretch/>
        </p:blipFill>
        <p:spPr bwMode="auto">
          <a:xfrm>
            <a:off x="6909954" y="-142520"/>
            <a:ext cx="5282046" cy="700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a:extLst>
              <a:ext uri="{FF2B5EF4-FFF2-40B4-BE49-F238E27FC236}">
                <a16:creationId xmlns:a16="http://schemas.microsoft.com/office/drawing/2014/main" id="{495A7D40-7C98-7875-178E-91FB6F7CDFB3}"/>
              </a:ext>
            </a:extLst>
          </p:cNvPr>
          <p:cNvSpPr txBox="1"/>
          <p:nvPr/>
        </p:nvSpPr>
        <p:spPr>
          <a:xfrm>
            <a:off x="6909953" y="6565612"/>
            <a:ext cx="1519671" cy="292388"/>
          </a:xfrm>
          <a:prstGeom prst="rect">
            <a:avLst/>
          </a:prstGeom>
          <a:solidFill>
            <a:srgbClr val="F4F4F4">
              <a:alpha val="59000"/>
            </a:srgbClr>
          </a:solidFill>
        </p:spPr>
        <p:txBody>
          <a:bodyPr wrap="square">
            <a:spAutoFit/>
          </a:bodyPr>
          <a:lstStyle/>
          <a:p>
            <a:pPr algn="ctr"/>
            <a:r>
              <a:rPr lang="fr-BE" sz="1300" dirty="0">
                <a:solidFill>
                  <a:schemeClr val="tx1">
                    <a:lumMod val="75000"/>
                    <a:lumOff val="25000"/>
                  </a:schemeClr>
                </a:solidFill>
                <a:latin typeface="Century Gothic" pitchFamily="34" charset="0"/>
                <a:ea typeface="Geneva" pitchFamily="64" charset="0"/>
                <a:cs typeface="Geneva" pitchFamily="64" charset="0"/>
              </a:rPr>
              <a:t>© Franck Renard</a:t>
            </a:r>
          </a:p>
        </p:txBody>
      </p:sp>
    </p:spTree>
    <p:extLst>
      <p:ext uri="{BB962C8B-B14F-4D97-AF65-F5344CB8AC3E}">
        <p14:creationId xmlns:p14="http://schemas.microsoft.com/office/powerpoint/2010/main" val="1770186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The State of </a:t>
            </a:r>
            <a:r>
              <a:rPr lang="en-GB" sz="3600" b="0" dirty="0"/>
              <a:t>Environment</a:t>
            </a:r>
            <a:r>
              <a:rPr lang="fr-BE" sz="3600" b="0" dirty="0"/>
              <a:t> Report in Wallonia</a:t>
            </a:r>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296969" y="1235619"/>
            <a:ext cx="4216941" cy="485085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dirty="0">
                <a:ln>
                  <a:noFill/>
                </a:ln>
                <a:solidFill>
                  <a:prstClr val="black"/>
                </a:solidFill>
                <a:effectLst/>
                <a:uLnTx/>
                <a:uFillTx/>
                <a:latin typeface="Avenir Next LT Pro" panose="020B0504020202020204" pitchFamily="34" charset="0"/>
                <a:ea typeface="+mn-ea"/>
                <a:cs typeface="+mn-cs"/>
              </a:rPr>
              <a:t>Since</a:t>
            </a:r>
            <a:r>
              <a:rPr kumimoji="0" lang="en-GB"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2018, updates of our environmental indicators are published on our website</a:t>
            </a: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en-GB" dirty="0">
                <a:solidFill>
                  <a:prstClr val="black"/>
                </a:solidFill>
              </a:rPr>
              <a:t>→</a:t>
            </a:r>
            <a:r>
              <a:rPr kumimoji="0" lang="en-GB"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Facilitates the reporting process</a:t>
            </a: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en-GB" dirty="0">
                <a:solidFill>
                  <a:prstClr val="black"/>
                </a:solidFill>
              </a:rPr>
              <a:t>→</a:t>
            </a:r>
            <a:r>
              <a:rPr kumimoji="0" lang="en-GB"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t>
            </a:r>
            <a:r>
              <a:rPr lang="en-GB" dirty="0">
                <a:solidFill>
                  <a:prstClr val="black"/>
                </a:solidFill>
              </a:rPr>
              <a:t>A</a:t>
            </a:r>
            <a:r>
              <a:rPr kumimoji="0" lang="en-GB" sz="2400" b="0" i="0" u="none" strike="noStrike" kern="1200" cap="none" spc="0" normalizeH="0" baseline="0" noProof="0" dirty="0" err="1">
                <a:ln>
                  <a:noFill/>
                </a:ln>
                <a:solidFill>
                  <a:prstClr val="black"/>
                </a:solidFill>
                <a:effectLst/>
                <a:uLnTx/>
                <a:uFillTx/>
                <a:latin typeface="Avenir Next LT Pro" panose="020B0504020202020204" pitchFamily="34" charset="0"/>
                <a:ea typeface="+mn-ea"/>
                <a:cs typeface="+mn-cs"/>
              </a:rPr>
              <a:t>llows</a:t>
            </a:r>
            <a:r>
              <a:rPr kumimoji="0" lang="en-GB"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data to be published as close as possible to their availability</a:t>
            </a: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en-GB" dirty="0">
                <a:solidFill>
                  <a:prstClr val="black"/>
                </a:solidFill>
              </a:rPr>
              <a:t>→</a:t>
            </a:r>
            <a:r>
              <a:rPr kumimoji="0" lang="en-GB" sz="3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t>
            </a:r>
            <a:r>
              <a:rPr lang="en-GB" dirty="0">
                <a:solidFill>
                  <a:prstClr val="black"/>
                </a:solidFill>
              </a:rPr>
              <a:t>Allows provisioning of supporting elements : interactive graphics and maps, methodologies, source data, metadata, references, links… </a:t>
            </a:r>
            <a:endParaRPr kumimoji="0" lang="en-GB"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endParaRPr kumimoji="0" lang="fr-BE"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pic>
        <p:nvPicPr>
          <p:cNvPr id="29" name="Image 28">
            <a:extLst>
              <a:ext uri="{FF2B5EF4-FFF2-40B4-BE49-F238E27FC236}">
                <a16:creationId xmlns:a16="http://schemas.microsoft.com/office/drawing/2014/main" id="{AE6DFB5C-8723-9D29-9D4B-382C32EBA994}"/>
              </a:ext>
            </a:extLst>
          </p:cNvPr>
          <p:cNvPicPr>
            <a:picLocks noChangeAspect="1"/>
          </p:cNvPicPr>
          <p:nvPr/>
        </p:nvPicPr>
        <p:blipFill rotWithShape="1">
          <a:blip r:embed="rId3"/>
          <a:srcRect b="15522"/>
          <a:stretch/>
        </p:blipFill>
        <p:spPr>
          <a:xfrm>
            <a:off x="4748970" y="905310"/>
            <a:ext cx="7302299" cy="5862320"/>
          </a:xfrm>
          <a:prstGeom prst="rect">
            <a:avLst/>
          </a:prstGeom>
        </p:spPr>
      </p:pic>
    </p:spTree>
    <p:extLst>
      <p:ext uri="{BB962C8B-B14F-4D97-AF65-F5344CB8AC3E}">
        <p14:creationId xmlns:p14="http://schemas.microsoft.com/office/powerpoint/2010/main" val="1147552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31652D5-1853-FF4F-F167-348883CB567E}"/>
              </a:ext>
            </a:extLst>
          </p:cNvPr>
          <p:cNvSpPr>
            <a:spLocks noGrp="1"/>
          </p:cNvSpPr>
          <p:nvPr>
            <p:ph type="body" idx="1"/>
          </p:nvPr>
        </p:nvSpPr>
        <p:spPr>
          <a:xfrm>
            <a:off x="752376" y="1778230"/>
            <a:ext cx="4524715" cy="1361210"/>
          </a:xfrm>
        </p:spPr>
        <p:txBody>
          <a:bodyPr>
            <a:normAutofit fontScale="92500" lnSpcReduction="10000"/>
          </a:bodyPr>
          <a:lstStyle/>
          <a:p>
            <a:pPr algn="l"/>
            <a:r>
              <a:rPr lang="en-GB" sz="2600" dirty="0">
                <a:solidFill>
                  <a:prstClr val="black"/>
                </a:solidFill>
              </a:rPr>
              <a:t>Reporting to national and international environmental databases and reports : EEA, EUROSTAT, OECD…</a:t>
            </a:r>
          </a:p>
          <a:p>
            <a:endParaRPr lang="fr-BE" dirty="0"/>
          </a:p>
        </p:txBody>
      </p:sp>
      <p:sp>
        <p:nvSpPr>
          <p:cNvPr id="5" name="Titre 4">
            <a:extLst>
              <a:ext uri="{FF2B5EF4-FFF2-40B4-BE49-F238E27FC236}">
                <a16:creationId xmlns:a16="http://schemas.microsoft.com/office/drawing/2014/main" id="{E0ED6982-8476-E1B2-FD40-A22B9625D93F}"/>
              </a:ext>
            </a:extLst>
          </p:cNvPr>
          <p:cNvSpPr>
            <a:spLocks noGrp="1"/>
          </p:cNvSpPr>
          <p:nvPr>
            <p:ph type="title"/>
          </p:nvPr>
        </p:nvSpPr>
        <p:spPr>
          <a:xfrm>
            <a:off x="752374" y="53747"/>
            <a:ext cx="4307183" cy="997928"/>
          </a:xfrm>
        </p:spPr>
        <p:txBody>
          <a:bodyPr>
            <a:normAutofit/>
          </a:bodyPr>
          <a:lstStyle/>
          <a:p>
            <a:pPr algn="l"/>
            <a:r>
              <a:rPr lang="en-GB" sz="3600" b="0" dirty="0">
                <a:solidFill>
                  <a:srgbClr val="7AB929"/>
                </a:solidFill>
              </a:rPr>
              <a:t>Reporting</a:t>
            </a:r>
            <a:endParaRPr lang="en-GB" sz="3600" dirty="0">
              <a:solidFill>
                <a:srgbClr val="7AB929"/>
              </a:solidFill>
            </a:endParaRPr>
          </a:p>
        </p:txBody>
      </p:sp>
      <p:sp>
        <p:nvSpPr>
          <p:cNvPr id="10" name="Espace réservé du texte 5">
            <a:extLst>
              <a:ext uri="{FF2B5EF4-FFF2-40B4-BE49-F238E27FC236}">
                <a16:creationId xmlns:a16="http://schemas.microsoft.com/office/drawing/2014/main" id="{C447D12D-2BB1-D4A6-4D05-ACBBECE3F661}"/>
              </a:ext>
            </a:extLst>
          </p:cNvPr>
          <p:cNvSpPr txBox="1">
            <a:spLocks/>
          </p:cNvSpPr>
          <p:nvPr/>
        </p:nvSpPr>
        <p:spPr>
          <a:xfrm>
            <a:off x="752375" y="3312390"/>
            <a:ext cx="4524715" cy="1178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venir Next LT Pro" panose="020B05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venir Next LT Pro" panose="020B05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venir Next LT Pro" panose="020B05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2400" dirty="0">
                <a:solidFill>
                  <a:prstClr val="black"/>
                </a:solidFill>
              </a:rPr>
              <a:t>Set of indicators largely based on internationally recognized sets of indicators.</a:t>
            </a:r>
          </a:p>
        </p:txBody>
      </p:sp>
      <p:sp>
        <p:nvSpPr>
          <p:cNvPr id="11" name="Espace réservé du texte 5">
            <a:extLst>
              <a:ext uri="{FF2B5EF4-FFF2-40B4-BE49-F238E27FC236}">
                <a16:creationId xmlns:a16="http://schemas.microsoft.com/office/drawing/2014/main" id="{D5C2AC23-8ADF-3316-D433-92240ECC4A0C}"/>
              </a:ext>
            </a:extLst>
          </p:cNvPr>
          <p:cNvSpPr txBox="1">
            <a:spLocks/>
          </p:cNvSpPr>
          <p:nvPr/>
        </p:nvSpPr>
        <p:spPr>
          <a:xfrm>
            <a:off x="752374" y="4592550"/>
            <a:ext cx="4524715" cy="1178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venir Next LT Pro" panose="020B05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venir Next LT Pro" panose="020B05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venir Next LT Pro" panose="020B05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2400" dirty="0">
                <a:solidFill>
                  <a:prstClr val="black"/>
                </a:solidFill>
              </a:rPr>
              <a:t>Other indicators may be use to reflect the characteristics of the Walloon context.</a:t>
            </a:r>
            <a:endParaRPr lang="fr-BE" sz="2400" dirty="0">
              <a:solidFill>
                <a:prstClr val="black"/>
              </a:solidFill>
            </a:endParaRPr>
          </a:p>
        </p:txBody>
      </p:sp>
      <p:pic>
        <p:nvPicPr>
          <p:cNvPr id="20" name="Image 19" descr="Une image contenant noir, obscurité&#10;&#10;Description générée automatiquement">
            <a:extLst>
              <a:ext uri="{FF2B5EF4-FFF2-40B4-BE49-F238E27FC236}">
                <a16:creationId xmlns:a16="http://schemas.microsoft.com/office/drawing/2014/main" id="{AA3F5429-D420-A460-EB3B-CFF382089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911" y="1683564"/>
            <a:ext cx="3257652" cy="3257652"/>
          </a:xfrm>
          <a:prstGeom prst="rect">
            <a:avLst/>
          </a:prstGeom>
        </p:spPr>
      </p:pic>
    </p:spTree>
    <p:extLst>
      <p:ext uri="{BB962C8B-B14F-4D97-AF65-F5344CB8AC3E}">
        <p14:creationId xmlns:p14="http://schemas.microsoft.com/office/powerpoint/2010/main" val="1352565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FE0B6A0C-F7C9-A869-0536-872FB245B011}"/>
              </a:ext>
            </a:extLst>
          </p:cNvPr>
          <p:cNvSpPr>
            <a:spLocks noGrp="1"/>
          </p:cNvSpPr>
          <p:nvPr>
            <p:ph type="title"/>
          </p:nvPr>
        </p:nvSpPr>
        <p:spPr>
          <a:xfrm>
            <a:off x="0" y="216084"/>
            <a:ext cx="3790284" cy="970515"/>
          </a:xfrm>
        </p:spPr>
        <p:txBody>
          <a:bodyPr>
            <a:normAutofit/>
          </a:bodyPr>
          <a:lstStyle/>
          <a:p>
            <a:r>
              <a:rPr lang="fr-BE" sz="3600" dirty="0">
                <a:solidFill>
                  <a:srgbClr val="7AB929"/>
                </a:solidFill>
              </a:rPr>
              <a:t>Data sources</a:t>
            </a:r>
          </a:p>
        </p:txBody>
      </p:sp>
      <p:sp>
        <p:nvSpPr>
          <p:cNvPr id="18" name="Espace réservé du texte 17">
            <a:extLst>
              <a:ext uri="{FF2B5EF4-FFF2-40B4-BE49-F238E27FC236}">
                <a16:creationId xmlns:a16="http://schemas.microsoft.com/office/drawing/2014/main" id="{911BF0DC-3729-B221-71EC-4A54FE765A57}"/>
              </a:ext>
            </a:extLst>
          </p:cNvPr>
          <p:cNvSpPr>
            <a:spLocks noGrp="1"/>
          </p:cNvSpPr>
          <p:nvPr>
            <p:ph type="body" idx="1"/>
          </p:nvPr>
        </p:nvSpPr>
        <p:spPr>
          <a:xfrm>
            <a:off x="1377176" y="4218236"/>
            <a:ext cx="2743200" cy="1570809"/>
          </a:xfrm>
        </p:spPr>
        <p:txBody>
          <a:bodyPr>
            <a:normAutofit/>
          </a:bodyPr>
          <a:lstStyle/>
          <a:p>
            <a:r>
              <a:rPr lang="en-GB" dirty="0"/>
              <a:t>Regional and federal administrations</a:t>
            </a:r>
          </a:p>
        </p:txBody>
      </p:sp>
      <p:sp>
        <p:nvSpPr>
          <p:cNvPr id="19" name="Espace réservé du texte 18">
            <a:extLst>
              <a:ext uri="{FF2B5EF4-FFF2-40B4-BE49-F238E27FC236}">
                <a16:creationId xmlns:a16="http://schemas.microsoft.com/office/drawing/2014/main" id="{B9D1A7EC-7A3D-6735-56F4-5EE18675AAD6}"/>
              </a:ext>
            </a:extLst>
          </p:cNvPr>
          <p:cNvSpPr>
            <a:spLocks noGrp="1"/>
          </p:cNvSpPr>
          <p:nvPr>
            <p:ph type="body" idx="11"/>
          </p:nvPr>
        </p:nvSpPr>
        <p:spPr>
          <a:xfrm>
            <a:off x="4539345" y="4218236"/>
            <a:ext cx="2616387" cy="1570808"/>
          </a:xfrm>
        </p:spPr>
        <p:txBody>
          <a:bodyPr/>
          <a:lstStyle/>
          <a:p>
            <a:r>
              <a:rPr lang="fr-BE" dirty="0" err="1"/>
              <a:t>Universities</a:t>
            </a:r>
            <a:endParaRPr lang="fr-BE" dirty="0"/>
          </a:p>
        </p:txBody>
      </p:sp>
      <p:sp>
        <p:nvSpPr>
          <p:cNvPr id="20" name="Espace réservé du texte 19">
            <a:extLst>
              <a:ext uri="{FF2B5EF4-FFF2-40B4-BE49-F238E27FC236}">
                <a16:creationId xmlns:a16="http://schemas.microsoft.com/office/drawing/2014/main" id="{B0438D16-23E6-5433-0CED-F8831E1AE764}"/>
              </a:ext>
            </a:extLst>
          </p:cNvPr>
          <p:cNvSpPr>
            <a:spLocks noGrp="1"/>
          </p:cNvSpPr>
          <p:nvPr>
            <p:ph type="body" idx="13"/>
          </p:nvPr>
        </p:nvSpPr>
        <p:spPr>
          <a:xfrm>
            <a:off x="7574703" y="4218236"/>
            <a:ext cx="2616386" cy="1570808"/>
          </a:xfrm>
        </p:spPr>
        <p:txBody>
          <a:bodyPr/>
          <a:lstStyle/>
          <a:p>
            <a:r>
              <a:rPr lang="fr-BE" dirty="0" err="1"/>
              <a:t>Research</a:t>
            </a:r>
            <a:r>
              <a:rPr lang="fr-BE" dirty="0"/>
              <a:t> centers</a:t>
            </a:r>
          </a:p>
        </p:txBody>
      </p:sp>
      <p:pic>
        <p:nvPicPr>
          <p:cNvPr id="28" name="Espace réservé pour une image  27" descr="Conseil d’administration contour">
            <a:extLst>
              <a:ext uri="{FF2B5EF4-FFF2-40B4-BE49-F238E27FC236}">
                <a16:creationId xmlns:a16="http://schemas.microsoft.com/office/drawing/2014/main" id="{F11A268D-E394-EEB1-96E2-AF1FD11B53C7}"/>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7" r="37"/>
          <a:stretch>
            <a:fillRect/>
          </a:stretch>
        </p:blipFill>
        <p:spPr>
          <a:xfrm>
            <a:off x="1722438" y="1931988"/>
            <a:ext cx="2159000" cy="2160587"/>
          </a:xfrm>
        </p:spPr>
      </p:pic>
      <p:pic>
        <p:nvPicPr>
          <p:cNvPr id="30" name="Espace réservé pour une image  29" descr="Toque d'étudiant contour">
            <a:extLst>
              <a:ext uri="{FF2B5EF4-FFF2-40B4-BE49-F238E27FC236}">
                <a16:creationId xmlns:a16="http://schemas.microsoft.com/office/drawing/2014/main" id="{8F14C6DC-5D61-DA5C-D506-201E1CD53B59}"/>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7" r="37"/>
          <a:stretch>
            <a:fillRect/>
          </a:stretch>
        </p:blipFill>
        <p:spPr>
          <a:xfrm>
            <a:off x="4757738" y="1931988"/>
            <a:ext cx="2159000" cy="2160587"/>
          </a:xfrm>
        </p:spPr>
      </p:pic>
      <p:pic>
        <p:nvPicPr>
          <p:cNvPr id="32" name="Espace réservé pour une image  31" descr="Femme scientifique contour">
            <a:extLst>
              <a:ext uri="{FF2B5EF4-FFF2-40B4-BE49-F238E27FC236}">
                <a16:creationId xmlns:a16="http://schemas.microsoft.com/office/drawing/2014/main" id="{0E4899F6-875A-8825-4244-B0A0857B7D1A}"/>
              </a:ext>
            </a:extLst>
          </p:cNvPr>
          <p:cNvPicPr>
            <a:picLocks noGrp="1" noChangeAspect="1"/>
          </p:cNvPicPr>
          <p:nvPr>
            <p:ph type="pic" sz="quarter" idx="18"/>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7" r="37"/>
          <a:stretch>
            <a:fillRect/>
          </a:stretch>
        </p:blipFill>
        <p:spPr>
          <a:xfrm>
            <a:off x="7793038" y="1931988"/>
            <a:ext cx="2159000" cy="2160587"/>
          </a:xfrm>
        </p:spPr>
      </p:pic>
      <p:sp>
        <p:nvSpPr>
          <p:cNvPr id="7" name="Espace réservé du numéro de diapositive 6">
            <a:extLst>
              <a:ext uri="{FF2B5EF4-FFF2-40B4-BE49-F238E27FC236}">
                <a16:creationId xmlns:a16="http://schemas.microsoft.com/office/drawing/2014/main" id="{ED4929F9-5EBE-D706-5C32-3C03721B9BDE}"/>
              </a:ext>
            </a:extLst>
          </p:cNvPr>
          <p:cNvSpPr>
            <a:spLocks noGrp="1"/>
          </p:cNvSpPr>
          <p:nvPr>
            <p:ph type="sldNum" sz="quarter" idx="4"/>
          </p:nvPr>
        </p:nvSpPr>
        <p:spPr/>
        <p:txBody>
          <a:bodyPr/>
          <a:lstStyle/>
          <a:p>
            <a:fld id="{B310C148-1F61-5E4B-832C-FF724BEAA9FC}" type="slidenum">
              <a:rPr lang="fr-FR" smtClean="0"/>
              <a:pPr/>
              <a:t>5</a:t>
            </a:fld>
            <a:endParaRPr lang="fr-FR"/>
          </a:p>
        </p:txBody>
      </p:sp>
      <p:sp>
        <p:nvSpPr>
          <p:cNvPr id="26" name="Espace réservé du texte 5">
            <a:extLst>
              <a:ext uri="{FF2B5EF4-FFF2-40B4-BE49-F238E27FC236}">
                <a16:creationId xmlns:a16="http://schemas.microsoft.com/office/drawing/2014/main" id="{069DD00C-1692-999A-6C6A-466B9637DE68}"/>
              </a:ext>
            </a:extLst>
          </p:cNvPr>
          <p:cNvSpPr txBox="1">
            <a:spLocks/>
          </p:cNvSpPr>
          <p:nvPr/>
        </p:nvSpPr>
        <p:spPr>
          <a:xfrm>
            <a:off x="453586" y="1068955"/>
            <a:ext cx="8031736" cy="6806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Avenir Next LT Pro" panose="020B05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venir Next LT Pro" panose="020B05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venir Next LT Pro" panose="020B05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venir Next LT Pro" panose="020B05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GB" sz="2600" dirty="0">
                <a:solidFill>
                  <a:prstClr val="black"/>
                </a:solidFill>
              </a:rPr>
              <a:t>Collaboration with a network of experts from :</a:t>
            </a:r>
            <a:endParaRPr lang="en-GB" dirty="0"/>
          </a:p>
        </p:txBody>
      </p:sp>
    </p:spTree>
    <p:extLst>
      <p:ext uri="{BB962C8B-B14F-4D97-AF65-F5344CB8AC3E}">
        <p14:creationId xmlns:p14="http://schemas.microsoft.com/office/powerpoint/2010/main" val="923498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id="{E2BB828C-09D1-2343-574B-3213A2957E23}"/>
              </a:ext>
            </a:extLst>
          </p:cNvPr>
          <p:cNvSpPr>
            <a:spLocks noGrp="1"/>
          </p:cNvSpPr>
          <p:nvPr>
            <p:ph type="body" idx="1"/>
          </p:nvPr>
        </p:nvSpPr>
        <p:spPr/>
        <p:txBody>
          <a:bodyPr>
            <a:normAutofit/>
          </a:bodyPr>
          <a:lstStyle/>
          <a:p>
            <a:r>
              <a:rPr lang="fr-BE" sz="2200" dirty="0">
                <a:solidFill>
                  <a:schemeClr val="tx1"/>
                </a:solidFill>
              </a:rPr>
              <a:t>Land use</a:t>
            </a:r>
          </a:p>
        </p:txBody>
      </p:sp>
      <p:sp>
        <p:nvSpPr>
          <p:cNvPr id="17" name="Espace réservé du texte 16">
            <a:extLst>
              <a:ext uri="{FF2B5EF4-FFF2-40B4-BE49-F238E27FC236}">
                <a16:creationId xmlns:a16="http://schemas.microsoft.com/office/drawing/2014/main" id="{25F61717-088C-1A23-BFA2-F0BD7B2C4582}"/>
              </a:ext>
            </a:extLst>
          </p:cNvPr>
          <p:cNvSpPr>
            <a:spLocks noGrp="1"/>
          </p:cNvSpPr>
          <p:nvPr>
            <p:ph type="body" idx="10"/>
          </p:nvPr>
        </p:nvSpPr>
        <p:spPr>
          <a:xfrm>
            <a:off x="1886746" y="2697495"/>
            <a:ext cx="1553081" cy="1066157"/>
          </a:xfrm>
        </p:spPr>
        <p:txBody>
          <a:bodyPr>
            <a:normAutofit fontScale="92500"/>
          </a:bodyPr>
          <a:lstStyle/>
          <a:p>
            <a:r>
              <a:rPr lang="fr-BE" dirty="0">
                <a:solidFill>
                  <a:schemeClr val="tx1"/>
                </a:solidFill>
              </a:rPr>
              <a:t>Use of </a:t>
            </a:r>
            <a:r>
              <a:rPr lang="fr-BE" dirty="0" err="1">
                <a:solidFill>
                  <a:schemeClr val="tx1"/>
                </a:solidFill>
              </a:rPr>
              <a:t>natural</a:t>
            </a:r>
            <a:r>
              <a:rPr lang="fr-BE" dirty="0">
                <a:solidFill>
                  <a:schemeClr val="tx1"/>
                </a:solidFill>
              </a:rPr>
              <a:t> ressources</a:t>
            </a:r>
          </a:p>
        </p:txBody>
      </p:sp>
      <p:sp>
        <p:nvSpPr>
          <p:cNvPr id="18" name="Espace réservé du texte 17">
            <a:extLst>
              <a:ext uri="{FF2B5EF4-FFF2-40B4-BE49-F238E27FC236}">
                <a16:creationId xmlns:a16="http://schemas.microsoft.com/office/drawing/2014/main" id="{6BAEC7E6-573F-1D55-C731-FFFD7E15CAE7}"/>
              </a:ext>
            </a:extLst>
          </p:cNvPr>
          <p:cNvSpPr>
            <a:spLocks noGrp="1"/>
          </p:cNvSpPr>
          <p:nvPr>
            <p:ph type="body" idx="11"/>
          </p:nvPr>
        </p:nvSpPr>
        <p:spPr>
          <a:xfrm>
            <a:off x="3439827" y="2675529"/>
            <a:ext cx="1812657" cy="680351"/>
          </a:xfrm>
        </p:spPr>
        <p:txBody>
          <a:bodyPr>
            <a:normAutofit/>
          </a:bodyPr>
          <a:lstStyle/>
          <a:p>
            <a:r>
              <a:rPr lang="fr-BE" sz="2200" dirty="0">
                <a:solidFill>
                  <a:schemeClr val="tx1"/>
                </a:solidFill>
              </a:rPr>
              <a:t>Agriculture</a:t>
            </a:r>
          </a:p>
        </p:txBody>
      </p:sp>
      <p:sp>
        <p:nvSpPr>
          <p:cNvPr id="19" name="Espace réservé du texte 18">
            <a:extLst>
              <a:ext uri="{FF2B5EF4-FFF2-40B4-BE49-F238E27FC236}">
                <a16:creationId xmlns:a16="http://schemas.microsoft.com/office/drawing/2014/main" id="{02731B8C-1E94-88AA-35EA-30CAD9B195D9}"/>
              </a:ext>
            </a:extLst>
          </p:cNvPr>
          <p:cNvSpPr>
            <a:spLocks noGrp="1"/>
          </p:cNvSpPr>
          <p:nvPr>
            <p:ph type="body" idx="12"/>
          </p:nvPr>
        </p:nvSpPr>
        <p:spPr/>
        <p:txBody>
          <a:bodyPr>
            <a:normAutofit/>
          </a:bodyPr>
          <a:lstStyle/>
          <a:p>
            <a:r>
              <a:rPr lang="fr-BE" sz="2200" dirty="0">
                <a:solidFill>
                  <a:schemeClr val="tx1"/>
                </a:solidFill>
              </a:rPr>
              <a:t>Energy</a:t>
            </a:r>
          </a:p>
        </p:txBody>
      </p:sp>
      <p:pic>
        <p:nvPicPr>
          <p:cNvPr id="37" name="Espace réservé de l'image en ligne 36" descr="Carte topographique contour">
            <a:extLst>
              <a:ext uri="{FF2B5EF4-FFF2-40B4-BE49-F238E27FC236}">
                <a16:creationId xmlns:a16="http://schemas.microsoft.com/office/drawing/2014/main" id="{8BDEC47F-3C67-C244-49C3-4B9525DD91C0}"/>
              </a:ext>
            </a:extLst>
          </p:cNvPr>
          <p:cNvPicPr>
            <a:picLocks noGrp="1" noChangeAspect="1"/>
          </p:cNvPicPr>
          <p:nvPr>
            <p:ph type="clipArt"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581" y="1281906"/>
            <a:ext cx="914400" cy="914400"/>
          </a:xfrm>
        </p:spPr>
      </p:pic>
      <p:pic>
        <p:nvPicPr>
          <p:cNvPr id="39" name="Espace réservé de l'image en ligne 47" descr="Tracteur contour">
            <a:extLst>
              <a:ext uri="{FF2B5EF4-FFF2-40B4-BE49-F238E27FC236}">
                <a16:creationId xmlns:a16="http://schemas.microsoft.com/office/drawing/2014/main" id="{EF2E2360-69BF-CAD2-0DD2-231585923F0F}"/>
              </a:ext>
            </a:extLst>
          </p:cNvPr>
          <p:cNvPicPr>
            <a:picLocks noGrp="1" noChangeAspect="1"/>
          </p:cNvPicPr>
          <p:nvPr>
            <p:ph type="clipArt" sz="quarter" idx="1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6038" y="1280319"/>
            <a:ext cx="914400" cy="914400"/>
          </a:xfrm>
        </p:spPr>
      </p:pic>
      <p:pic>
        <p:nvPicPr>
          <p:cNvPr id="42" name="Espace réservé de l'image en ligne 41" descr="Éoliennes contour">
            <a:extLst>
              <a:ext uri="{FF2B5EF4-FFF2-40B4-BE49-F238E27FC236}">
                <a16:creationId xmlns:a16="http://schemas.microsoft.com/office/drawing/2014/main" id="{69BBD596-3B4F-8653-A88B-9CB34DCB8C02}"/>
              </a:ext>
            </a:extLst>
          </p:cNvPr>
          <p:cNvPicPr>
            <a:picLocks noGrp="1" noChangeAspect="1"/>
          </p:cNvPicPr>
          <p:nvPr>
            <p:ph type="clipArt" sz="quarter" idx="18"/>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89575" y="1280319"/>
            <a:ext cx="914400" cy="914400"/>
          </a:xfrm>
        </p:spPr>
      </p:pic>
      <p:sp>
        <p:nvSpPr>
          <p:cNvPr id="15" name="Espace réservé du numéro de diapositive 14">
            <a:extLst>
              <a:ext uri="{FF2B5EF4-FFF2-40B4-BE49-F238E27FC236}">
                <a16:creationId xmlns:a16="http://schemas.microsoft.com/office/drawing/2014/main" id="{683D470A-5BF9-337D-079D-6BFF4B988FC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0C148-1F61-5E4B-832C-FF724BEAA9FC}" type="slidenum">
              <a:rPr kumimoji="0" lang="fr-FR" sz="1100" b="0" i="0" u="none" strike="noStrike" kern="1200" cap="none" spc="0" normalizeH="0" baseline="0" noProof="0" smtClean="0">
                <a:ln>
                  <a:noFill/>
                </a:ln>
                <a:solidFill>
                  <a:prstClr val="white"/>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100" b="0" i="0" u="none" strike="noStrike" kern="1200" cap="none" spc="0" normalizeH="0" baseline="0" noProof="0" dirty="0">
              <a:ln>
                <a:noFill/>
              </a:ln>
              <a:solidFill>
                <a:prstClr val="white"/>
              </a:solidFill>
              <a:effectLst/>
              <a:uLnTx/>
              <a:uFillTx/>
              <a:latin typeface="Avenir Next LT Pro" panose="020B0504020202020204" pitchFamily="34" charset="77"/>
              <a:ea typeface="+mn-ea"/>
              <a:cs typeface="+mn-cs"/>
            </a:endParaRPr>
          </a:p>
        </p:txBody>
      </p:sp>
      <p:sp>
        <p:nvSpPr>
          <p:cNvPr id="20" name="Espace réservé du texte 19">
            <a:extLst>
              <a:ext uri="{FF2B5EF4-FFF2-40B4-BE49-F238E27FC236}">
                <a16:creationId xmlns:a16="http://schemas.microsoft.com/office/drawing/2014/main" id="{2F270844-3E5B-F60A-0552-0E7FC80E4767}"/>
              </a:ext>
            </a:extLst>
          </p:cNvPr>
          <p:cNvSpPr>
            <a:spLocks noGrp="1"/>
          </p:cNvSpPr>
          <p:nvPr>
            <p:ph type="body" idx="25"/>
          </p:nvPr>
        </p:nvSpPr>
        <p:spPr/>
        <p:txBody>
          <a:bodyPr>
            <a:normAutofit/>
          </a:bodyPr>
          <a:lstStyle/>
          <a:p>
            <a:r>
              <a:rPr lang="fr-BE" sz="2200" dirty="0" err="1">
                <a:solidFill>
                  <a:schemeClr val="tx1"/>
                </a:solidFill>
              </a:rPr>
              <a:t>Industry</a:t>
            </a:r>
            <a:endParaRPr lang="fr-BE" sz="2200" dirty="0">
              <a:solidFill>
                <a:schemeClr val="tx1"/>
              </a:solidFill>
            </a:endParaRPr>
          </a:p>
        </p:txBody>
      </p:sp>
      <p:sp>
        <p:nvSpPr>
          <p:cNvPr id="59" name="Espace réservé du texte 58">
            <a:extLst>
              <a:ext uri="{FF2B5EF4-FFF2-40B4-BE49-F238E27FC236}">
                <a16:creationId xmlns:a16="http://schemas.microsoft.com/office/drawing/2014/main" id="{2BD56CE4-F2D1-B753-7C9E-9D04B9BC3E4F}"/>
              </a:ext>
            </a:extLst>
          </p:cNvPr>
          <p:cNvSpPr>
            <a:spLocks noGrp="1"/>
          </p:cNvSpPr>
          <p:nvPr>
            <p:ph type="body" idx="29"/>
          </p:nvPr>
        </p:nvSpPr>
        <p:spPr>
          <a:xfrm>
            <a:off x="8346316" y="2675235"/>
            <a:ext cx="1724906" cy="680351"/>
          </a:xfrm>
        </p:spPr>
        <p:txBody>
          <a:bodyPr>
            <a:noAutofit/>
          </a:bodyPr>
          <a:lstStyle/>
          <a:p>
            <a:r>
              <a:rPr lang="fr-BE" sz="2200" dirty="0">
                <a:solidFill>
                  <a:schemeClr val="tx1"/>
                </a:solidFill>
              </a:rPr>
              <a:t>Transports</a:t>
            </a:r>
          </a:p>
        </p:txBody>
      </p:sp>
      <p:sp>
        <p:nvSpPr>
          <p:cNvPr id="60" name="Espace réservé du texte 59">
            <a:extLst>
              <a:ext uri="{FF2B5EF4-FFF2-40B4-BE49-F238E27FC236}">
                <a16:creationId xmlns:a16="http://schemas.microsoft.com/office/drawing/2014/main" id="{23EFA15D-2B10-606B-997B-741DB748BC93}"/>
              </a:ext>
            </a:extLst>
          </p:cNvPr>
          <p:cNvSpPr>
            <a:spLocks noGrp="1"/>
          </p:cNvSpPr>
          <p:nvPr>
            <p:ph type="body" idx="31"/>
          </p:nvPr>
        </p:nvSpPr>
        <p:spPr>
          <a:xfrm>
            <a:off x="10071222" y="2675235"/>
            <a:ext cx="1724906" cy="680351"/>
          </a:xfrm>
        </p:spPr>
        <p:txBody>
          <a:bodyPr>
            <a:normAutofit/>
          </a:bodyPr>
          <a:lstStyle/>
          <a:p>
            <a:r>
              <a:rPr lang="fr-BE" sz="2200" dirty="0" err="1">
                <a:solidFill>
                  <a:schemeClr val="tx1"/>
                </a:solidFill>
              </a:rPr>
              <a:t>Households</a:t>
            </a:r>
            <a:endParaRPr lang="fr-BE" sz="2200" dirty="0">
              <a:solidFill>
                <a:schemeClr val="tx1"/>
              </a:solidFill>
            </a:endParaRPr>
          </a:p>
        </p:txBody>
      </p:sp>
      <p:sp>
        <p:nvSpPr>
          <p:cNvPr id="61" name="Espace réservé du texte 60">
            <a:extLst>
              <a:ext uri="{FF2B5EF4-FFF2-40B4-BE49-F238E27FC236}">
                <a16:creationId xmlns:a16="http://schemas.microsoft.com/office/drawing/2014/main" id="{1C256E02-ECCA-D4C5-1532-2D6906806613}"/>
              </a:ext>
            </a:extLst>
          </p:cNvPr>
          <p:cNvSpPr>
            <a:spLocks noGrp="1"/>
          </p:cNvSpPr>
          <p:nvPr>
            <p:ph type="body" idx="33"/>
          </p:nvPr>
        </p:nvSpPr>
        <p:spPr/>
        <p:txBody>
          <a:bodyPr>
            <a:normAutofit/>
          </a:bodyPr>
          <a:lstStyle/>
          <a:p>
            <a:r>
              <a:rPr lang="fr-BE" sz="2200" dirty="0">
                <a:solidFill>
                  <a:schemeClr val="tx1"/>
                </a:solidFill>
              </a:rPr>
              <a:t>Waste</a:t>
            </a:r>
          </a:p>
        </p:txBody>
      </p:sp>
      <p:sp>
        <p:nvSpPr>
          <p:cNvPr id="32" name="Espace réservé du texte 31">
            <a:extLst>
              <a:ext uri="{FF2B5EF4-FFF2-40B4-BE49-F238E27FC236}">
                <a16:creationId xmlns:a16="http://schemas.microsoft.com/office/drawing/2014/main" id="{BCDE61C2-E635-8C35-D3E2-E824F3083614}"/>
              </a:ext>
            </a:extLst>
          </p:cNvPr>
          <p:cNvSpPr>
            <a:spLocks noGrp="1"/>
          </p:cNvSpPr>
          <p:nvPr>
            <p:ph type="body" idx="34"/>
          </p:nvPr>
        </p:nvSpPr>
        <p:spPr/>
        <p:txBody>
          <a:bodyPr>
            <a:normAutofit/>
          </a:bodyPr>
          <a:lstStyle/>
          <a:p>
            <a:r>
              <a:rPr lang="fr-BE" sz="2200" dirty="0">
                <a:solidFill>
                  <a:schemeClr val="tx1"/>
                </a:solidFill>
              </a:rPr>
              <a:t>Air</a:t>
            </a:r>
          </a:p>
        </p:txBody>
      </p:sp>
      <p:sp>
        <p:nvSpPr>
          <p:cNvPr id="62" name="Espace réservé du texte 61">
            <a:extLst>
              <a:ext uri="{FF2B5EF4-FFF2-40B4-BE49-F238E27FC236}">
                <a16:creationId xmlns:a16="http://schemas.microsoft.com/office/drawing/2014/main" id="{3E6FFB2F-3333-7EF0-900D-201CB06C7E7E}"/>
              </a:ext>
            </a:extLst>
          </p:cNvPr>
          <p:cNvSpPr>
            <a:spLocks noGrp="1"/>
          </p:cNvSpPr>
          <p:nvPr>
            <p:ph type="body" idx="35"/>
          </p:nvPr>
        </p:nvSpPr>
        <p:spPr/>
        <p:txBody>
          <a:bodyPr>
            <a:normAutofit/>
          </a:bodyPr>
          <a:lstStyle/>
          <a:p>
            <a:r>
              <a:rPr lang="fr-BE" sz="2200" dirty="0">
                <a:solidFill>
                  <a:schemeClr val="tx1"/>
                </a:solidFill>
              </a:rPr>
              <a:t>Water</a:t>
            </a:r>
          </a:p>
        </p:txBody>
      </p:sp>
      <p:sp>
        <p:nvSpPr>
          <p:cNvPr id="63" name="Espace réservé du texte 62">
            <a:extLst>
              <a:ext uri="{FF2B5EF4-FFF2-40B4-BE49-F238E27FC236}">
                <a16:creationId xmlns:a16="http://schemas.microsoft.com/office/drawing/2014/main" id="{90C0BA4F-52C4-3744-BF44-A80BFD880933}"/>
              </a:ext>
            </a:extLst>
          </p:cNvPr>
          <p:cNvSpPr>
            <a:spLocks noGrp="1"/>
          </p:cNvSpPr>
          <p:nvPr>
            <p:ph type="body" idx="36"/>
          </p:nvPr>
        </p:nvSpPr>
        <p:spPr/>
        <p:txBody>
          <a:bodyPr>
            <a:noAutofit/>
          </a:bodyPr>
          <a:lstStyle/>
          <a:p>
            <a:r>
              <a:rPr lang="fr-BE" sz="2200" dirty="0" err="1">
                <a:solidFill>
                  <a:schemeClr val="tx1"/>
                </a:solidFill>
              </a:rPr>
              <a:t>Soils</a:t>
            </a:r>
            <a:endParaRPr lang="fr-BE" sz="2200" dirty="0">
              <a:solidFill>
                <a:schemeClr val="tx1"/>
              </a:solidFill>
            </a:endParaRPr>
          </a:p>
        </p:txBody>
      </p:sp>
      <p:sp>
        <p:nvSpPr>
          <p:cNvPr id="66" name="Espace réservé du texte 65">
            <a:extLst>
              <a:ext uri="{FF2B5EF4-FFF2-40B4-BE49-F238E27FC236}">
                <a16:creationId xmlns:a16="http://schemas.microsoft.com/office/drawing/2014/main" id="{59D5F71C-5D81-E0D7-90EE-6C43A23B9FAD}"/>
              </a:ext>
            </a:extLst>
          </p:cNvPr>
          <p:cNvSpPr>
            <a:spLocks noGrp="1"/>
          </p:cNvSpPr>
          <p:nvPr>
            <p:ph type="body" idx="41"/>
          </p:nvPr>
        </p:nvSpPr>
        <p:spPr/>
        <p:txBody>
          <a:bodyPr>
            <a:noAutofit/>
          </a:bodyPr>
          <a:lstStyle/>
          <a:p>
            <a:r>
              <a:rPr lang="fr-BE" sz="2200" dirty="0" err="1">
                <a:solidFill>
                  <a:schemeClr val="tx1"/>
                </a:solidFill>
              </a:rPr>
              <a:t>Fauna</a:t>
            </a:r>
            <a:r>
              <a:rPr lang="fr-BE" sz="2200" dirty="0">
                <a:solidFill>
                  <a:schemeClr val="tx1"/>
                </a:solidFill>
              </a:rPr>
              <a:t>, flora and habitats</a:t>
            </a:r>
          </a:p>
        </p:txBody>
      </p:sp>
      <p:sp>
        <p:nvSpPr>
          <p:cNvPr id="68" name="Espace réservé du texte 67">
            <a:extLst>
              <a:ext uri="{FF2B5EF4-FFF2-40B4-BE49-F238E27FC236}">
                <a16:creationId xmlns:a16="http://schemas.microsoft.com/office/drawing/2014/main" id="{B0917BAF-9BC5-A843-C298-9F2D7AF1BACC}"/>
              </a:ext>
            </a:extLst>
          </p:cNvPr>
          <p:cNvSpPr>
            <a:spLocks noGrp="1"/>
          </p:cNvSpPr>
          <p:nvPr>
            <p:ph type="body" idx="43"/>
          </p:nvPr>
        </p:nvSpPr>
        <p:spPr>
          <a:xfrm>
            <a:off x="8346316" y="5517672"/>
            <a:ext cx="1687111" cy="680351"/>
          </a:xfrm>
        </p:spPr>
        <p:txBody>
          <a:bodyPr>
            <a:noAutofit/>
          </a:bodyPr>
          <a:lstStyle/>
          <a:p>
            <a:r>
              <a:rPr lang="fr-BE" sz="2000" dirty="0">
                <a:solidFill>
                  <a:schemeClr val="tx1"/>
                </a:solidFill>
              </a:rPr>
              <a:t>Links </a:t>
            </a:r>
            <a:r>
              <a:rPr lang="fr-BE" sz="2000" dirty="0" err="1">
                <a:solidFill>
                  <a:schemeClr val="tx1"/>
                </a:solidFill>
              </a:rPr>
              <a:t>between</a:t>
            </a:r>
            <a:r>
              <a:rPr lang="fr-BE" sz="2000" dirty="0">
                <a:solidFill>
                  <a:schemeClr val="tx1"/>
                </a:solidFill>
              </a:rPr>
              <a:t> </a:t>
            </a:r>
            <a:r>
              <a:rPr lang="fr-BE" sz="2000" dirty="0" err="1">
                <a:solidFill>
                  <a:schemeClr val="tx1"/>
                </a:solidFill>
              </a:rPr>
              <a:t>environment</a:t>
            </a:r>
            <a:r>
              <a:rPr lang="fr-BE" sz="2000" dirty="0">
                <a:solidFill>
                  <a:schemeClr val="tx1"/>
                </a:solidFill>
              </a:rPr>
              <a:t> and </a:t>
            </a:r>
            <a:r>
              <a:rPr lang="fr-BE" sz="2000" dirty="0" err="1">
                <a:solidFill>
                  <a:schemeClr val="tx1"/>
                </a:solidFill>
              </a:rPr>
              <a:t>human</a:t>
            </a:r>
            <a:r>
              <a:rPr lang="fr-BE" sz="2000" dirty="0">
                <a:solidFill>
                  <a:schemeClr val="tx1"/>
                </a:solidFill>
              </a:rPr>
              <a:t> </a:t>
            </a:r>
            <a:r>
              <a:rPr lang="fr-BE" sz="2000" dirty="0" err="1">
                <a:solidFill>
                  <a:schemeClr val="tx1"/>
                </a:solidFill>
              </a:rPr>
              <a:t>health</a:t>
            </a:r>
            <a:endParaRPr lang="fr-BE" sz="2000" dirty="0">
              <a:solidFill>
                <a:schemeClr val="tx1"/>
              </a:solidFill>
            </a:endParaRPr>
          </a:p>
          <a:p>
            <a:endParaRPr lang="fr-BE" sz="2200" dirty="0">
              <a:solidFill>
                <a:schemeClr val="tx1"/>
              </a:solidFill>
            </a:endParaRPr>
          </a:p>
        </p:txBody>
      </p:sp>
      <p:sp>
        <p:nvSpPr>
          <p:cNvPr id="70" name="Espace réservé du texte 69">
            <a:extLst>
              <a:ext uri="{FF2B5EF4-FFF2-40B4-BE49-F238E27FC236}">
                <a16:creationId xmlns:a16="http://schemas.microsoft.com/office/drawing/2014/main" id="{E56A8B6B-3A21-C26B-A9FF-B655D51FB8C5}"/>
              </a:ext>
            </a:extLst>
          </p:cNvPr>
          <p:cNvSpPr>
            <a:spLocks noGrp="1"/>
          </p:cNvSpPr>
          <p:nvPr>
            <p:ph type="body" idx="45"/>
          </p:nvPr>
        </p:nvSpPr>
        <p:spPr>
          <a:xfrm>
            <a:off x="10033427" y="5517672"/>
            <a:ext cx="2045159" cy="680351"/>
          </a:xfrm>
        </p:spPr>
        <p:txBody>
          <a:bodyPr>
            <a:noAutofit/>
          </a:bodyPr>
          <a:lstStyle/>
          <a:p>
            <a:r>
              <a:rPr lang="fr-BE" sz="2200" dirty="0" err="1">
                <a:solidFill>
                  <a:schemeClr val="tx1"/>
                </a:solidFill>
              </a:rPr>
              <a:t>Environmental</a:t>
            </a:r>
            <a:r>
              <a:rPr lang="fr-BE" sz="2200" dirty="0">
                <a:solidFill>
                  <a:schemeClr val="tx1"/>
                </a:solidFill>
              </a:rPr>
              <a:t> management</a:t>
            </a:r>
          </a:p>
        </p:txBody>
      </p:sp>
      <p:pic>
        <p:nvPicPr>
          <p:cNvPr id="80" name="Espace réservé de l'image en ligne 74" descr="Camion-benne contour">
            <a:extLst>
              <a:ext uri="{FF2B5EF4-FFF2-40B4-BE49-F238E27FC236}">
                <a16:creationId xmlns:a16="http://schemas.microsoft.com/office/drawing/2014/main" id="{FB86AA08-C982-9859-18DD-EF111D7C817B}"/>
              </a:ext>
            </a:extLst>
          </p:cNvPr>
          <p:cNvPicPr>
            <a:picLocks noGrp="1" noChangeAspect="1"/>
          </p:cNvPicPr>
          <p:nvPr>
            <p:ph type="clipArt" sz="quarter" idx="30"/>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55063" y="1280319"/>
            <a:ext cx="914400" cy="914400"/>
          </a:xfrm>
        </p:spPr>
      </p:pic>
      <p:pic>
        <p:nvPicPr>
          <p:cNvPr id="85" name="Espace réservé de l'image en ligne 43" descr="Production contour">
            <a:extLst>
              <a:ext uri="{FF2B5EF4-FFF2-40B4-BE49-F238E27FC236}">
                <a16:creationId xmlns:a16="http://schemas.microsoft.com/office/drawing/2014/main" id="{F8A6DD2F-3817-9C8A-E353-3EBCFD821A56}"/>
              </a:ext>
            </a:extLst>
          </p:cNvPr>
          <p:cNvPicPr>
            <a:picLocks noGrp="1" noChangeAspect="1"/>
          </p:cNvPicPr>
          <p:nvPr>
            <p:ph type="clipArt" sz="quarter" idx="26"/>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22319" y="1280319"/>
            <a:ext cx="914400" cy="914400"/>
          </a:xfrm>
        </p:spPr>
      </p:pic>
      <p:pic>
        <p:nvPicPr>
          <p:cNvPr id="91" name="Espace réservé de l'image en ligne 90" descr="Souche d’arbre contour">
            <a:extLst>
              <a:ext uri="{FF2B5EF4-FFF2-40B4-BE49-F238E27FC236}">
                <a16:creationId xmlns:a16="http://schemas.microsoft.com/office/drawing/2014/main" id="{F85DEDDE-BC69-AEF2-989E-B8AA28D73E99}"/>
              </a:ext>
            </a:extLst>
          </p:cNvPr>
          <p:cNvPicPr>
            <a:picLocks noGrp="1" noChangeAspect="1"/>
          </p:cNvPicPr>
          <p:nvPr>
            <p:ph type="clipArt" sz="quarter" idx="16"/>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23294" y="1281906"/>
            <a:ext cx="914400" cy="914400"/>
          </a:xfrm>
        </p:spPr>
      </p:pic>
      <p:pic>
        <p:nvPicPr>
          <p:cNvPr id="130" name="Espace réservé de l'image en ligne 129" descr="Maison contour">
            <a:extLst>
              <a:ext uri="{FF2B5EF4-FFF2-40B4-BE49-F238E27FC236}">
                <a16:creationId xmlns:a16="http://schemas.microsoft.com/office/drawing/2014/main" id="{CB3C0A99-7AD5-A0A1-B859-DD96B4C56E27}"/>
              </a:ext>
            </a:extLst>
          </p:cNvPr>
          <p:cNvPicPr>
            <a:picLocks noGrp="1" noChangeAspect="1"/>
          </p:cNvPicPr>
          <p:nvPr>
            <p:ph type="clipArt" sz="quarter" idx="32"/>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387806" y="1280319"/>
            <a:ext cx="914400" cy="914400"/>
          </a:xfrm>
        </p:spPr>
      </p:pic>
      <p:pic>
        <p:nvPicPr>
          <p:cNvPr id="135" name="Espace réservé de l'image en ligne 92" descr="Venteux contour">
            <a:extLst>
              <a:ext uri="{FF2B5EF4-FFF2-40B4-BE49-F238E27FC236}">
                <a16:creationId xmlns:a16="http://schemas.microsoft.com/office/drawing/2014/main" id="{BF2CDD42-6955-8160-151F-4569A558FF48}"/>
              </a:ext>
            </a:extLst>
          </p:cNvPr>
          <p:cNvPicPr>
            <a:picLocks noGrp="1" noChangeAspect="1"/>
          </p:cNvPicPr>
          <p:nvPr>
            <p:ph type="clipArt" sz="quarter" idx="38"/>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23294" y="4124325"/>
            <a:ext cx="914400" cy="914400"/>
          </a:xfrm>
        </p:spPr>
      </p:pic>
      <p:pic>
        <p:nvPicPr>
          <p:cNvPr id="138" name="Espace réservé de l'image en ligne 94" descr="Eau contour">
            <a:extLst>
              <a:ext uri="{FF2B5EF4-FFF2-40B4-BE49-F238E27FC236}">
                <a16:creationId xmlns:a16="http://schemas.microsoft.com/office/drawing/2014/main" id="{C5058128-4C63-D87C-E96C-3D70A556660E}"/>
              </a:ext>
            </a:extLst>
          </p:cNvPr>
          <p:cNvPicPr>
            <a:picLocks noGrp="1" noChangeAspect="1"/>
          </p:cNvPicPr>
          <p:nvPr>
            <p:ph type="clipArt" sz="quarter" idx="39"/>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56038" y="4123531"/>
            <a:ext cx="914400" cy="914400"/>
          </a:xfrm>
        </p:spPr>
      </p:pic>
      <p:pic>
        <p:nvPicPr>
          <p:cNvPr id="141" name="Espace réservé de l'image en ligne 101" descr="Pousse de graine contour">
            <a:extLst>
              <a:ext uri="{FF2B5EF4-FFF2-40B4-BE49-F238E27FC236}">
                <a16:creationId xmlns:a16="http://schemas.microsoft.com/office/drawing/2014/main" id="{B14C63F7-5A04-D983-B978-E6DEA694C57F}"/>
              </a:ext>
            </a:extLst>
          </p:cNvPr>
          <p:cNvPicPr>
            <a:picLocks noGrp="1" noChangeAspect="1"/>
          </p:cNvPicPr>
          <p:nvPr>
            <p:ph type="clipArt" sz="quarter" idx="40"/>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489575" y="4123531"/>
            <a:ext cx="914400" cy="914400"/>
          </a:xfrm>
        </p:spPr>
      </p:pic>
      <p:pic>
        <p:nvPicPr>
          <p:cNvPr id="144" name="Espace réservé de l'image en ligne 112" descr="Moineau contour">
            <a:extLst>
              <a:ext uri="{FF2B5EF4-FFF2-40B4-BE49-F238E27FC236}">
                <a16:creationId xmlns:a16="http://schemas.microsoft.com/office/drawing/2014/main" id="{10B55BD8-BEA0-620C-4F5B-6FA405E2BF8A}"/>
              </a:ext>
            </a:extLst>
          </p:cNvPr>
          <p:cNvPicPr>
            <a:picLocks noGrp="1" noChangeAspect="1"/>
          </p:cNvPicPr>
          <p:nvPr>
            <p:ph type="clipArt" sz="quarter" idx="42"/>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122319" y="4123531"/>
            <a:ext cx="914400" cy="914400"/>
          </a:xfrm>
        </p:spPr>
      </p:pic>
      <p:pic>
        <p:nvPicPr>
          <p:cNvPr id="149" name="Espace réservé de l'image en ligne 148" descr="Durabilité contour">
            <a:extLst>
              <a:ext uri="{FF2B5EF4-FFF2-40B4-BE49-F238E27FC236}">
                <a16:creationId xmlns:a16="http://schemas.microsoft.com/office/drawing/2014/main" id="{21AD0C48-B5D9-5B1D-20FF-A24B69010176}"/>
              </a:ext>
            </a:extLst>
          </p:cNvPr>
          <p:cNvPicPr>
            <a:picLocks noGrp="1" noChangeAspect="1"/>
          </p:cNvPicPr>
          <p:nvPr>
            <p:ph type="clipArt" sz="quarter" idx="46"/>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387806" y="4123531"/>
            <a:ext cx="914400" cy="914400"/>
          </a:xfrm>
        </p:spPr>
      </p:pic>
      <p:pic>
        <p:nvPicPr>
          <p:cNvPr id="147" name="Espace réservé de l'image en ligne 51" descr="Rythme cardiaque contour">
            <a:extLst>
              <a:ext uri="{FF2B5EF4-FFF2-40B4-BE49-F238E27FC236}">
                <a16:creationId xmlns:a16="http://schemas.microsoft.com/office/drawing/2014/main" id="{F293C9D5-07B6-9399-68BE-65A0254005FF}"/>
              </a:ext>
            </a:extLst>
          </p:cNvPr>
          <p:cNvPicPr>
            <a:picLocks noGrp="1" noChangeAspect="1"/>
          </p:cNvPicPr>
          <p:nvPr>
            <p:ph type="clipArt" sz="quarter" idx="44"/>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755063" y="4123531"/>
            <a:ext cx="914400" cy="914400"/>
          </a:xfrm>
        </p:spPr>
      </p:pic>
      <p:sp>
        <p:nvSpPr>
          <p:cNvPr id="150" name="Titre 16">
            <a:extLst>
              <a:ext uri="{FF2B5EF4-FFF2-40B4-BE49-F238E27FC236}">
                <a16:creationId xmlns:a16="http://schemas.microsoft.com/office/drawing/2014/main" id="{F0821F6E-B1C6-61A0-0805-156F31A55128}"/>
              </a:ext>
            </a:extLst>
          </p:cNvPr>
          <p:cNvSpPr txBox="1">
            <a:spLocks/>
          </p:cNvSpPr>
          <p:nvPr/>
        </p:nvSpPr>
        <p:spPr>
          <a:xfrm>
            <a:off x="408141" y="315812"/>
            <a:ext cx="3790284" cy="970515"/>
          </a:xfrm>
          <a:prstGeom prst="rect">
            <a:avLst/>
          </a:prstGeom>
        </p:spPr>
        <p:txBody>
          <a:bodyPr vert="horz" lIns="91440" tIns="45720" rIns="91440" bIns="45720" rtlCol="0" anchor="t">
            <a:normAutofit/>
          </a:bodyPr>
          <a:lstStyle>
            <a:lvl1pPr algn="l" defTabSz="914400" rtl="0" eaLnBrk="1" latinLnBrk="0" hangingPunct="1">
              <a:lnSpc>
                <a:spcPts val="4400"/>
              </a:lnSpc>
              <a:spcBef>
                <a:spcPct val="0"/>
              </a:spcBef>
              <a:buNone/>
              <a:defRPr sz="4400" b="1" i="0" kern="1200" spc="0" baseline="0">
                <a:solidFill>
                  <a:schemeClr val="bg1"/>
                </a:solidFill>
                <a:latin typeface="Avenir Next LT Pro Demi" panose="020B0504020202020204" pitchFamily="34" charset="77"/>
                <a:ea typeface="+mj-ea"/>
                <a:cs typeface="Arial" panose="020B0604020202020204" pitchFamily="34" charset="0"/>
              </a:defRPr>
            </a:lvl1pPr>
          </a:lstStyle>
          <a:p>
            <a:r>
              <a:rPr lang="fr-BE" sz="3600" dirty="0" err="1">
                <a:solidFill>
                  <a:srgbClr val="7AB929"/>
                </a:solidFill>
              </a:rPr>
              <a:t>Thematics</a:t>
            </a:r>
            <a:endParaRPr lang="fr-BE" sz="3600" dirty="0">
              <a:solidFill>
                <a:srgbClr val="7AB929"/>
              </a:solidFill>
            </a:endParaRPr>
          </a:p>
        </p:txBody>
      </p:sp>
      <p:pic>
        <p:nvPicPr>
          <p:cNvPr id="157" name="Espace réservé de l'image en ligne 156" descr="Ordures contour">
            <a:extLst>
              <a:ext uri="{FF2B5EF4-FFF2-40B4-BE49-F238E27FC236}">
                <a16:creationId xmlns:a16="http://schemas.microsoft.com/office/drawing/2014/main" id="{04C6A040-776A-4244-43EF-5C51058DA3B9}"/>
              </a:ext>
            </a:extLst>
          </p:cNvPr>
          <p:cNvPicPr>
            <a:picLocks noGrp="1" noChangeAspect="1"/>
          </p:cNvPicPr>
          <p:nvPr>
            <p:ph type="clipArt" sz="quarter" idx="37"/>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86581" y="4124325"/>
            <a:ext cx="914400" cy="914400"/>
          </a:xfrm>
          <a:prstGeom prst="rect">
            <a:avLst/>
          </a:prstGeom>
        </p:spPr>
      </p:pic>
      <p:sp>
        <p:nvSpPr>
          <p:cNvPr id="2" name="Espace réservé du texte 31">
            <a:extLst>
              <a:ext uri="{FF2B5EF4-FFF2-40B4-BE49-F238E27FC236}">
                <a16:creationId xmlns:a16="http://schemas.microsoft.com/office/drawing/2014/main" id="{A9FC528B-E0B7-631A-5733-2C590DED0FB2}"/>
              </a:ext>
            </a:extLst>
          </p:cNvPr>
          <p:cNvSpPr txBox="1">
            <a:spLocks/>
          </p:cNvSpPr>
          <p:nvPr/>
        </p:nvSpPr>
        <p:spPr>
          <a:xfrm>
            <a:off x="10991155" y="4772254"/>
            <a:ext cx="1441663" cy="68035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venir Next LT Pro" panose="020B05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venir Next LT Pro" panose="020B05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venir Next LT Pro" panose="020B05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venir Next LT Pro" panose="020B05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venir Next LT Pro" panose="020B05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BE" sz="2200" dirty="0">
                <a:solidFill>
                  <a:schemeClr val="tx1"/>
                </a:solidFill>
              </a:rPr>
              <a:t>…</a:t>
            </a:r>
          </a:p>
        </p:txBody>
      </p:sp>
    </p:spTree>
    <p:extLst>
      <p:ext uri="{BB962C8B-B14F-4D97-AF65-F5344CB8AC3E}">
        <p14:creationId xmlns:p14="http://schemas.microsoft.com/office/powerpoint/2010/main" val="423055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6">
            <a:extLst>
              <a:ext uri="{FF2B5EF4-FFF2-40B4-BE49-F238E27FC236}">
                <a16:creationId xmlns:a16="http://schemas.microsoft.com/office/drawing/2014/main" id="{084352EA-6E57-C6D0-687F-29192B3D380A}"/>
              </a:ext>
            </a:extLst>
          </p:cNvPr>
          <p:cNvSpPr txBox="1">
            <a:spLocks/>
          </p:cNvSpPr>
          <p:nvPr/>
        </p:nvSpPr>
        <p:spPr>
          <a:xfrm>
            <a:off x="224779" y="1709081"/>
            <a:ext cx="11139109" cy="2273967"/>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spcBef>
                <a:spcPct val="20000"/>
              </a:spcBef>
              <a:defRPr/>
            </a:pPr>
            <a:r>
              <a:rPr lang="en-GB" sz="2600" dirty="0">
                <a:solidFill>
                  <a:schemeClr val="tx1"/>
                </a:solidFill>
                <a:sym typeface="Wingdings"/>
              </a:rPr>
              <a:t>Indicators…</a:t>
            </a:r>
          </a:p>
          <a:p>
            <a:pPr marL="180975" indent="-180975">
              <a:spcBef>
                <a:spcPct val="20000"/>
              </a:spcBef>
              <a:defRPr/>
            </a:pPr>
            <a:endParaRPr lang="en-GB" dirty="0">
              <a:solidFill>
                <a:schemeClr val="tx1"/>
              </a:solidFill>
              <a:sym typeface="Wingdings"/>
            </a:endParaRPr>
          </a:p>
          <a:p>
            <a:pPr marL="342900" indent="-342900">
              <a:spcBef>
                <a:spcPct val="20000"/>
              </a:spcBef>
              <a:buFont typeface="Arial" panose="020B0604020202020204" pitchFamily="34" charset="0"/>
              <a:buChar char="•"/>
              <a:defRPr/>
            </a:pPr>
            <a:r>
              <a:rPr lang="en-GB" dirty="0">
                <a:solidFill>
                  <a:schemeClr val="tx1"/>
                </a:solidFill>
              </a:rPr>
              <a:t>Allow us to synthesize quantitative or qualitative data, in the form of graphs or maps, which facilitate the understanding of complex phenomena</a:t>
            </a:r>
          </a:p>
          <a:p>
            <a:pPr marL="342900" indent="-342900">
              <a:spcBef>
                <a:spcPct val="20000"/>
              </a:spcBef>
              <a:buFont typeface="Arial" panose="020B0604020202020204" pitchFamily="34" charset="0"/>
              <a:buChar char="•"/>
              <a:defRPr/>
            </a:pPr>
            <a:r>
              <a:rPr lang="en-GB" dirty="0">
                <a:solidFill>
                  <a:schemeClr val="tx1"/>
                </a:solidFill>
              </a:rPr>
              <a:t>Help us to identify the factors involved in the process</a:t>
            </a:r>
          </a:p>
          <a:p>
            <a:pPr marL="342900" indent="-342900">
              <a:spcBef>
                <a:spcPct val="20000"/>
              </a:spcBef>
              <a:buFont typeface="Arial" panose="020B0604020202020204" pitchFamily="34" charset="0"/>
              <a:buChar char="•"/>
              <a:defRPr/>
            </a:pPr>
            <a:r>
              <a:rPr lang="en-GB" dirty="0">
                <a:solidFill>
                  <a:schemeClr val="tx1"/>
                </a:solidFill>
              </a:rPr>
              <a:t>Provide, when it is appropriate, elements which assist in decision-making</a:t>
            </a:r>
          </a:p>
          <a:p>
            <a:pPr marL="180975" lvl="0" indent="-180975">
              <a:spcBef>
                <a:spcPct val="20000"/>
              </a:spcBef>
              <a:defRPr/>
            </a:pPr>
            <a:endParaRPr lang="en-US" dirty="0">
              <a:solidFill>
                <a:schemeClr val="tx1"/>
              </a:solidFill>
            </a:endParaRPr>
          </a:p>
          <a:p>
            <a:endParaRPr lang="en-US" sz="2000" dirty="0">
              <a:solidFill>
                <a:schemeClr val="tx1"/>
              </a:solidFill>
            </a:endParaRPr>
          </a:p>
          <a:p>
            <a:endParaRPr lang="en-US" sz="2000" dirty="0">
              <a:solidFill>
                <a:schemeClr val="tx1"/>
              </a:solidFill>
            </a:endParaRPr>
          </a:p>
          <a:p>
            <a:endParaRPr lang="fr-BE" sz="2000" dirty="0">
              <a:solidFill>
                <a:schemeClr val="tx1"/>
              </a:solidFill>
            </a:endParaRPr>
          </a:p>
        </p:txBody>
      </p:sp>
      <p:pic>
        <p:nvPicPr>
          <p:cNvPr id="29" name="Picture 6" descr="Résultat de recherche d'images pour &quot;finance chalkboard doodles&quot;">
            <a:extLst>
              <a:ext uri="{FF2B5EF4-FFF2-40B4-BE49-F238E27FC236}">
                <a16:creationId xmlns:a16="http://schemas.microsoft.com/office/drawing/2014/main" id="{1742CAE0-32EF-FA84-9C54-D1F18C4FAD55}"/>
              </a:ext>
            </a:extLst>
          </p:cNvPr>
          <p:cNvPicPr>
            <a:picLocks noChangeAspect="1" noChangeArrowheads="1"/>
          </p:cNvPicPr>
          <p:nvPr/>
        </p:nvPicPr>
        <p:blipFill>
          <a:blip r:embed="rId3"/>
          <a:srcRect b="7741"/>
          <a:stretch>
            <a:fillRect/>
          </a:stretch>
        </p:blipFill>
        <p:spPr bwMode="auto">
          <a:xfrm>
            <a:off x="8643799" y="4113716"/>
            <a:ext cx="3548201" cy="2744284"/>
          </a:xfrm>
          <a:prstGeom prst="rect">
            <a:avLst/>
          </a:prstGeom>
          <a:noFill/>
        </p:spPr>
      </p:pic>
      <p:sp>
        <p:nvSpPr>
          <p:cNvPr id="3" name="Titre 16">
            <a:extLst>
              <a:ext uri="{FF2B5EF4-FFF2-40B4-BE49-F238E27FC236}">
                <a16:creationId xmlns:a16="http://schemas.microsoft.com/office/drawing/2014/main" id="{F1A1E5B8-CCAE-7216-FAF7-EFDB56FCE4C7}"/>
              </a:ext>
            </a:extLst>
          </p:cNvPr>
          <p:cNvSpPr txBox="1">
            <a:spLocks/>
          </p:cNvSpPr>
          <p:nvPr/>
        </p:nvSpPr>
        <p:spPr>
          <a:xfrm>
            <a:off x="408141" y="315813"/>
            <a:ext cx="11322648" cy="1404704"/>
          </a:xfrm>
          <a:prstGeom prst="rect">
            <a:avLst/>
          </a:prstGeom>
        </p:spPr>
        <p:txBody>
          <a:bodyPr vert="horz" lIns="91440" tIns="45720" rIns="91440" bIns="45720" rtlCol="0" anchor="t">
            <a:normAutofit/>
          </a:bodyPr>
          <a:lstStyle>
            <a:lvl1pPr algn="l" defTabSz="914400" rtl="0" eaLnBrk="1" latinLnBrk="0" hangingPunct="1">
              <a:lnSpc>
                <a:spcPts val="4400"/>
              </a:lnSpc>
              <a:spcBef>
                <a:spcPct val="0"/>
              </a:spcBef>
              <a:buNone/>
              <a:defRPr sz="4400" b="1" i="0" kern="1200" spc="0" baseline="0">
                <a:solidFill>
                  <a:schemeClr val="bg1"/>
                </a:solidFill>
                <a:latin typeface="Avenir Next LT Pro Demi" panose="020B0504020202020204" pitchFamily="34" charset="77"/>
                <a:ea typeface="+mj-ea"/>
                <a:cs typeface="Arial" panose="020B0604020202020204" pitchFamily="34" charset="0"/>
              </a:defRPr>
            </a:lvl1pPr>
          </a:lstStyle>
          <a:p>
            <a:r>
              <a:rPr lang="fr-BE" sz="3600" dirty="0">
                <a:solidFill>
                  <a:srgbClr val="7AB929"/>
                </a:solidFill>
              </a:rPr>
              <a:t>The </a:t>
            </a:r>
            <a:r>
              <a:rPr lang="fr-BE" sz="3600" dirty="0" err="1">
                <a:solidFill>
                  <a:srgbClr val="7AB929"/>
                </a:solidFill>
              </a:rPr>
              <a:t>indicator</a:t>
            </a:r>
            <a:r>
              <a:rPr lang="fr-BE" sz="3600" dirty="0">
                <a:solidFill>
                  <a:srgbClr val="7AB929"/>
                </a:solidFill>
              </a:rPr>
              <a:t> </a:t>
            </a:r>
            <a:r>
              <a:rPr lang="fr-BE" sz="3600" dirty="0" err="1">
                <a:solidFill>
                  <a:srgbClr val="7AB929"/>
                </a:solidFill>
              </a:rPr>
              <a:t>approach</a:t>
            </a:r>
            <a:r>
              <a:rPr lang="fr-BE" sz="3600" dirty="0">
                <a:solidFill>
                  <a:srgbClr val="7AB929"/>
                </a:solidFill>
              </a:rPr>
              <a:t> : a concise </a:t>
            </a:r>
            <a:r>
              <a:rPr lang="fr-BE" sz="3600" dirty="0" err="1">
                <a:solidFill>
                  <a:srgbClr val="7AB929"/>
                </a:solidFill>
              </a:rPr>
              <a:t>overview</a:t>
            </a:r>
            <a:r>
              <a:rPr lang="fr-BE" sz="3600" dirty="0">
                <a:solidFill>
                  <a:srgbClr val="7AB929"/>
                </a:solidFill>
              </a:rPr>
              <a:t> of </a:t>
            </a:r>
            <a:r>
              <a:rPr lang="fr-BE" sz="3600" dirty="0" err="1">
                <a:solidFill>
                  <a:srgbClr val="7AB929"/>
                </a:solidFill>
              </a:rPr>
              <a:t>complex</a:t>
            </a:r>
            <a:r>
              <a:rPr lang="fr-BE" sz="3600" dirty="0">
                <a:solidFill>
                  <a:srgbClr val="7AB929"/>
                </a:solidFill>
              </a:rPr>
              <a:t> </a:t>
            </a:r>
            <a:r>
              <a:rPr lang="fr-BE" sz="3600" dirty="0" err="1">
                <a:solidFill>
                  <a:srgbClr val="7AB929"/>
                </a:solidFill>
              </a:rPr>
              <a:t>problems</a:t>
            </a:r>
            <a:endParaRPr lang="fr-BE" sz="3600" dirty="0">
              <a:solidFill>
                <a:srgbClr val="7AB929"/>
              </a:solidFill>
            </a:endParaRPr>
          </a:p>
        </p:txBody>
      </p:sp>
      <p:sp>
        <p:nvSpPr>
          <p:cNvPr id="4" name="Espace réservé du texte 6">
            <a:extLst>
              <a:ext uri="{FF2B5EF4-FFF2-40B4-BE49-F238E27FC236}">
                <a16:creationId xmlns:a16="http://schemas.microsoft.com/office/drawing/2014/main" id="{2737DD34-AD17-1B80-6D6A-C2A4A4A0B4EF}"/>
              </a:ext>
            </a:extLst>
          </p:cNvPr>
          <p:cNvSpPr txBox="1">
            <a:spLocks/>
          </p:cNvSpPr>
          <p:nvPr/>
        </p:nvSpPr>
        <p:spPr>
          <a:xfrm>
            <a:off x="224779" y="4239332"/>
            <a:ext cx="7605961" cy="2273968"/>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indent="-180975">
              <a:spcBef>
                <a:spcPct val="20000"/>
              </a:spcBef>
              <a:defRPr/>
            </a:pPr>
            <a:r>
              <a:rPr lang="en-GB" sz="2200" u="sng" dirty="0">
                <a:solidFill>
                  <a:schemeClr val="tx1"/>
                </a:solidFill>
                <a:sym typeface="Wingdings"/>
              </a:rPr>
              <a:t>Constraints and limitations :</a:t>
            </a:r>
          </a:p>
          <a:p>
            <a:pPr marL="180975" indent="-180975">
              <a:spcBef>
                <a:spcPct val="20000"/>
              </a:spcBef>
              <a:defRPr/>
            </a:pPr>
            <a:endParaRPr lang="en-GB" dirty="0">
              <a:solidFill>
                <a:schemeClr val="tx1"/>
              </a:solidFill>
              <a:sym typeface="Wingdings"/>
            </a:endParaRPr>
          </a:p>
          <a:p>
            <a:pPr marL="457200" indent="-457200">
              <a:spcBef>
                <a:spcPct val="20000"/>
              </a:spcBef>
              <a:buFont typeface="Arial" panose="020B0604020202020204" pitchFamily="34" charset="0"/>
              <a:buChar char="•"/>
              <a:defRPr/>
            </a:pPr>
            <a:r>
              <a:rPr lang="en-GB" sz="2200" dirty="0">
                <a:solidFill>
                  <a:schemeClr val="tx1"/>
                </a:solidFill>
                <a:sym typeface="Wingdings"/>
              </a:rPr>
              <a:t>The quality of indicator-based interpretations depends on the quality of the data source;</a:t>
            </a:r>
          </a:p>
          <a:p>
            <a:pPr marL="457200" indent="-457200">
              <a:spcBef>
                <a:spcPct val="20000"/>
              </a:spcBef>
              <a:buFont typeface="Arial" panose="020B0604020202020204" pitchFamily="34" charset="0"/>
              <a:buChar char="•"/>
              <a:defRPr/>
            </a:pPr>
            <a:r>
              <a:rPr lang="en-GB" sz="2200" dirty="0">
                <a:solidFill>
                  <a:schemeClr val="tx1"/>
                </a:solidFill>
              </a:rPr>
              <a:t>It can be reductive : an analytical approach of the issues is still necessary.</a:t>
            </a:r>
          </a:p>
          <a:p>
            <a:endParaRPr lang="fr-BE" sz="2000" dirty="0">
              <a:solidFill>
                <a:schemeClr val="tx1"/>
              </a:solidFill>
            </a:endParaRPr>
          </a:p>
        </p:txBody>
      </p:sp>
    </p:spTree>
    <p:extLst>
      <p:ext uri="{BB962C8B-B14F-4D97-AF65-F5344CB8AC3E}">
        <p14:creationId xmlns:p14="http://schemas.microsoft.com/office/powerpoint/2010/main" val="425154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31652D5-1853-FF4F-F167-348883CB567E}"/>
              </a:ext>
            </a:extLst>
          </p:cNvPr>
          <p:cNvSpPr>
            <a:spLocks noGrp="1"/>
          </p:cNvSpPr>
          <p:nvPr>
            <p:ph type="body" idx="1"/>
          </p:nvPr>
        </p:nvSpPr>
        <p:spPr>
          <a:xfrm>
            <a:off x="711403" y="1885154"/>
            <a:ext cx="4524715" cy="1543846"/>
          </a:xfrm>
        </p:spPr>
        <p:txBody>
          <a:bodyPr>
            <a:normAutofit fontScale="92500" lnSpcReduction="20000"/>
          </a:bodyPr>
          <a:lstStyle/>
          <a:p>
            <a:pPr algn="l"/>
            <a:r>
              <a:rPr lang="fr-BE" dirty="0">
                <a:solidFill>
                  <a:prstClr val="black"/>
                </a:solidFill>
              </a:rPr>
              <a:t>Example : </a:t>
            </a:r>
          </a:p>
          <a:p>
            <a:pPr algn="l"/>
            <a:endParaRPr lang="fr-BE" dirty="0">
              <a:solidFill>
                <a:prstClr val="black"/>
              </a:solidFill>
            </a:endParaRPr>
          </a:p>
          <a:p>
            <a:pPr algn="l"/>
            <a:r>
              <a:rPr lang="fr-BE" dirty="0">
                <a:solidFill>
                  <a:prstClr val="black"/>
                </a:solidFill>
              </a:rPr>
              <a:t>Trends in </a:t>
            </a:r>
            <a:r>
              <a:rPr lang="fr-BE" dirty="0" err="1">
                <a:solidFill>
                  <a:prstClr val="black"/>
                </a:solidFill>
              </a:rPr>
              <a:t>common</a:t>
            </a:r>
            <a:r>
              <a:rPr lang="fr-BE" dirty="0">
                <a:solidFill>
                  <a:prstClr val="black"/>
                </a:solidFill>
              </a:rPr>
              <a:t> </a:t>
            </a:r>
            <a:r>
              <a:rPr lang="fr-BE" dirty="0" err="1">
                <a:solidFill>
                  <a:prstClr val="black"/>
                </a:solidFill>
              </a:rPr>
              <a:t>birds</a:t>
            </a:r>
            <a:r>
              <a:rPr lang="fr-BE" dirty="0">
                <a:solidFill>
                  <a:prstClr val="black"/>
                </a:solidFill>
              </a:rPr>
              <a:t> populations </a:t>
            </a:r>
          </a:p>
          <a:p>
            <a:endParaRPr lang="fr-BE" dirty="0"/>
          </a:p>
        </p:txBody>
      </p:sp>
      <p:sp>
        <p:nvSpPr>
          <p:cNvPr id="5" name="Titre 4">
            <a:extLst>
              <a:ext uri="{FF2B5EF4-FFF2-40B4-BE49-F238E27FC236}">
                <a16:creationId xmlns:a16="http://schemas.microsoft.com/office/drawing/2014/main" id="{E0ED6982-8476-E1B2-FD40-A22B9625D93F}"/>
              </a:ext>
            </a:extLst>
          </p:cNvPr>
          <p:cNvSpPr>
            <a:spLocks noGrp="1"/>
          </p:cNvSpPr>
          <p:nvPr>
            <p:ph type="title"/>
          </p:nvPr>
        </p:nvSpPr>
        <p:spPr>
          <a:xfrm>
            <a:off x="725679" y="407236"/>
            <a:ext cx="4265924" cy="997928"/>
          </a:xfrm>
        </p:spPr>
        <p:txBody>
          <a:bodyPr>
            <a:noAutofit/>
          </a:bodyPr>
          <a:lstStyle/>
          <a:p>
            <a:pPr algn="l"/>
            <a:r>
              <a:rPr lang="fr-BE" sz="3600" b="0" dirty="0" err="1">
                <a:solidFill>
                  <a:srgbClr val="7AB929"/>
                </a:solidFill>
              </a:rPr>
              <a:t>From</a:t>
            </a:r>
            <a:r>
              <a:rPr lang="fr-BE" sz="3600" b="0" dirty="0">
                <a:solidFill>
                  <a:srgbClr val="7AB929"/>
                </a:solidFill>
              </a:rPr>
              <a:t> </a:t>
            </a:r>
            <a:r>
              <a:rPr lang="fr-BE" sz="3600" b="0" dirty="0" err="1">
                <a:solidFill>
                  <a:srgbClr val="7AB929"/>
                </a:solidFill>
              </a:rPr>
              <a:t>field</a:t>
            </a:r>
            <a:r>
              <a:rPr lang="fr-BE" sz="3600" b="0" dirty="0">
                <a:solidFill>
                  <a:srgbClr val="7AB929"/>
                </a:solidFill>
              </a:rPr>
              <a:t> data to </a:t>
            </a:r>
            <a:r>
              <a:rPr lang="fr-BE" sz="3600" b="0" dirty="0" err="1">
                <a:solidFill>
                  <a:srgbClr val="7AB929"/>
                </a:solidFill>
              </a:rPr>
              <a:t>indicators</a:t>
            </a:r>
            <a:endParaRPr lang="fr-BE" sz="3600" dirty="0">
              <a:solidFill>
                <a:srgbClr val="7AB929"/>
              </a:solidFill>
            </a:endParaRPr>
          </a:p>
        </p:txBody>
      </p:sp>
      <p:pic>
        <p:nvPicPr>
          <p:cNvPr id="3" name="Graphique 2" descr="Moineau contour">
            <a:extLst>
              <a:ext uri="{FF2B5EF4-FFF2-40B4-BE49-F238E27FC236}">
                <a16:creationId xmlns:a16="http://schemas.microsoft.com/office/drawing/2014/main" id="{03B58864-C720-FAC3-F75A-05D46596D4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0078" y="2240767"/>
            <a:ext cx="794170" cy="794170"/>
          </a:xfrm>
          <a:prstGeom prst="rect">
            <a:avLst/>
          </a:prstGeom>
        </p:spPr>
      </p:pic>
      <p:pic>
        <p:nvPicPr>
          <p:cNvPr id="7" name="Graphique 6" descr="Koï contour">
            <a:extLst>
              <a:ext uri="{FF2B5EF4-FFF2-40B4-BE49-F238E27FC236}">
                <a16:creationId xmlns:a16="http://schemas.microsoft.com/office/drawing/2014/main" id="{3CBCF999-B8BC-4D93-1C32-04BC560A24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7208" y="2317053"/>
            <a:ext cx="1111948" cy="1111948"/>
          </a:xfrm>
          <a:prstGeom prst="rect">
            <a:avLst/>
          </a:prstGeom>
        </p:spPr>
      </p:pic>
      <p:pic>
        <p:nvPicPr>
          <p:cNvPr id="9" name="Graphique 8" descr="Papillon contour">
            <a:extLst>
              <a:ext uri="{FF2B5EF4-FFF2-40B4-BE49-F238E27FC236}">
                <a16:creationId xmlns:a16="http://schemas.microsoft.com/office/drawing/2014/main" id="{953EC2F4-D242-7274-CF15-A1522C8879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0533" y="976436"/>
            <a:ext cx="672553" cy="672553"/>
          </a:xfrm>
          <a:prstGeom prst="rect">
            <a:avLst/>
          </a:prstGeom>
        </p:spPr>
      </p:pic>
      <p:pic>
        <p:nvPicPr>
          <p:cNvPr id="13" name="Graphique 12" descr="Ver contour">
            <a:extLst>
              <a:ext uri="{FF2B5EF4-FFF2-40B4-BE49-F238E27FC236}">
                <a16:creationId xmlns:a16="http://schemas.microsoft.com/office/drawing/2014/main" id="{06DB5BDE-97BF-D323-47FD-DB1A3C572A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7520" y="2190306"/>
            <a:ext cx="540785" cy="540785"/>
          </a:xfrm>
          <a:prstGeom prst="rect">
            <a:avLst/>
          </a:prstGeom>
        </p:spPr>
      </p:pic>
      <p:pic>
        <p:nvPicPr>
          <p:cNvPr id="15" name="Graphique 14" descr="Arbre avec racines contour">
            <a:extLst>
              <a:ext uri="{FF2B5EF4-FFF2-40B4-BE49-F238E27FC236}">
                <a16:creationId xmlns:a16="http://schemas.microsoft.com/office/drawing/2014/main" id="{D8297AD9-FCC2-133A-3DA8-10FAF6EF92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81002" y="68860"/>
            <a:ext cx="1653575" cy="1653575"/>
          </a:xfrm>
          <a:prstGeom prst="rect">
            <a:avLst/>
          </a:prstGeom>
        </p:spPr>
      </p:pic>
      <p:pic>
        <p:nvPicPr>
          <p:cNvPr id="17" name="Graphique 16" descr="Serpent contour">
            <a:extLst>
              <a:ext uri="{FF2B5EF4-FFF2-40B4-BE49-F238E27FC236}">
                <a16:creationId xmlns:a16="http://schemas.microsoft.com/office/drawing/2014/main" id="{D2AE93B5-4BA0-7DA4-A567-BEA187ADDA8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20195" y="1885154"/>
            <a:ext cx="953741" cy="953741"/>
          </a:xfrm>
          <a:prstGeom prst="rect">
            <a:avLst/>
          </a:prstGeom>
        </p:spPr>
      </p:pic>
      <p:pic>
        <p:nvPicPr>
          <p:cNvPr id="22" name="Graphique 21" descr="Abeille contour">
            <a:extLst>
              <a:ext uri="{FF2B5EF4-FFF2-40B4-BE49-F238E27FC236}">
                <a16:creationId xmlns:a16="http://schemas.microsoft.com/office/drawing/2014/main" id="{2C57B627-EB09-D73D-2DF5-5647EC31EC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03198" y="297101"/>
            <a:ext cx="672553" cy="672553"/>
          </a:xfrm>
          <a:prstGeom prst="rect">
            <a:avLst/>
          </a:prstGeom>
        </p:spPr>
      </p:pic>
      <p:pic>
        <p:nvPicPr>
          <p:cNvPr id="24" name="Graphique 23" descr="Microbe contour">
            <a:extLst>
              <a:ext uri="{FF2B5EF4-FFF2-40B4-BE49-F238E27FC236}">
                <a16:creationId xmlns:a16="http://schemas.microsoft.com/office/drawing/2014/main" id="{DE141A5D-FC87-CEE5-2403-CE65AD32209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47531" y="3017821"/>
            <a:ext cx="494685" cy="494685"/>
          </a:xfrm>
          <a:prstGeom prst="rect">
            <a:avLst/>
          </a:prstGeom>
        </p:spPr>
      </p:pic>
      <p:pic>
        <p:nvPicPr>
          <p:cNvPr id="26" name="Graphique 25" descr="Chauve-souris contour">
            <a:extLst>
              <a:ext uri="{FF2B5EF4-FFF2-40B4-BE49-F238E27FC236}">
                <a16:creationId xmlns:a16="http://schemas.microsoft.com/office/drawing/2014/main" id="{47E14F75-BD85-BEAC-3465-FA72BFB20EE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318295" y="42403"/>
            <a:ext cx="1034934" cy="1034934"/>
          </a:xfrm>
          <a:prstGeom prst="rect">
            <a:avLst/>
          </a:prstGeom>
        </p:spPr>
      </p:pic>
      <p:pic>
        <p:nvPicPr>
          <p:cNvPr id="28" name="Graphique 27" descr="Renard contour">
            <a:extLst>
              <a:ext uri="{FF2B5EF4-FFF2-40B4-BE49-F238E27FC236}">
                <a16:creationId xmlns:a16="http://schemas.microsoft.com/office/drawing/2014/main" id="{01AE1575-1F28-D470-0482-8FDD013B97C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902681" y="742004"/>
            <a:ext cx="1744060" cy="1744060"/>
          </a:xfrm>
          <a:prstGeom prst="rect">
            <a:avLst/>
          </a:prstGeom>
        </p:spPr>
      </p:pic>
      <p:pic>
        <p:nvPicPr>
          <p:cNvPr id="30" name="Graphique 29" descr="Jumelles contour">
            <a:extLst>
              <a:ext uri="{FF2B5EF4-FFF2-40B4-BE49-F238E27FC236}">
                <a16:creationId xmlns:a16="http://schemas.microsoft.com/office/drawing/2014/main" id="{839B3A7D-BC84-B207-F0C4-4D7CC6E7A48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365568" y="72059"/>
            <a:ext cx="914400" cy="914400"/>
          </a:xfrm>
          <a:prstGeom prst="rect">
            <a:avLst/>
          </a:prstGeom>
        </p:spPr>
      </p:pic>
      <p:pic>
        <p:nvPicPr>
          <p:cNvPr id="32" name="Graphique 31" descr="Filtrer contour">
            <a:extLst>
              <a:ext uri="{FF2B5EF4-FFF2-40B4-BE49-F238E27FC236}">
                <a16:creationId xmlns:a16="http://schemas.microsoft.com/office/drawing/2014/main" id="{3D97AF4C-3D50-369E-9C77-8360C6AF775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582923" y="3539134"/>
            <a:ext cx="1596432" cy="1596432"/>
          </a:xfrm>
          <a:prstGeom prst="rect">
            <a:avLst/>
          </a:prstGeom>
        </p:spPr>
      </p:pic>
      <p:pic>
        <p:nvPicPr>
          <p:cNvPr id="34" name="Graphique 33" descr="Graphique en secteurs contour">
            <a:extLst>
              <a:ext uri="{FF2B5EF4-FFF2-40B4-BE49-F238E27FC236}">
                <a16:creationId xmlns:a16="http://schemas.microsoft.com/office/drawing/2014/main" id="{513897A0-DCFF-8F37-BD30-0B9F82CDBAA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923939" y="5162194"/>
            <a:ext cx="914400" cy="914400"/>
          </a:xfrm>
          <a:prstGeom prst="rect">
            <a:avLst/>
          </a:prstGeom>
        </p:spPr>
      </p:pic>
      <p:pic>
        <p:nvPicPr>
          <p:cNvPr id="36" name="Graphique 35" descr="Graphique à barres avec tendance à la baisse avec un remplissage uni">
            <a:extLst>
              <a:ext uri="{FF2B5EF4-FFF2-40B4-BE49-F238E27FC236}">
                <a16:creationId xmlns:a16="http://schemas.microsoft.com/office/drawing/2014/main" id="{51B79047-3852-628D-2C71-D5839C7A525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023802" y="5162194"/>
            <a:ext cx="914400" cy="914400"/>
          </a:xfrm>
          <a:prstGeom prst="rect">
            <a:avLst/>
          </a:prstGeom>
        </p:spPr>
      </p:pic>
      <p:pic>
        <p:nvPicPr>
          <p:cNvPr id="38" name="Graphique 37" descr="Jauge avec un remplissage uni">
            <a:extLst>
              <a:ext uri="{FF2B5EF4-FFF2-40B4-BE49-F238E27FC236}">
                <a16:creationId xmlns:a16="http://schemas.microsoft.com/office/drawing/2014/main" id="{455AFEEC-83A5-0B4D-EE07-B9E4DCFD7FA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9044601" y="5122241"/>
            <a:ext cx="995534" cy="995534"/>
          </a:xfrm>
          <a:prstGeom prst="rect">
            <a:avLst/>
          </a:prstGeom>
        </p:spPr>
      </p:pic>
    </p:spTree>
    <p:extLst>
      <p:ext uri="{BB962C8B-B14F-4D97-AF65-F5344CB8AC3E}">
        <p14:creationId xmlns:p14="http://schemas.microsoft.com/office/powerpoint/2010/main" val="1586321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exte 1">
            <a:extLst>
              <a:ext uri="{FF2B5EF4-FFF2-40B4-BE49-F238E27FC236}">
                <a16:creationId xmlns:a16="http://schemas.microsoft.com/office/drawing/2014/main" id="{6F0945C6-F079-A0DF-5BA0-48EC835F9392}"/>
              </a:ext>
            </a:extLst>
          </p:cNvPr>
          <p:cNvSpPr>
            <a:spLocks noGrp="1"/>
          </p:cNvSpPr>
          <p:nvPr>
            <p:ph type="body" sz="quarter" idx="10"/>
          </p:nvPr>
        </p:nvSpPr>
        <p:spPr>
          <a:xfrm>
            <a:off x="296969" y="219672"/>
            <a:ext cx="11378475" cy="685638"/>
          </a:xfrm>
        </p:spPr>
        <p:txBody>
          <a:bodyPr>
            <a:normAutofit/>
          </a:bodyPr>
          <a:lstStyle/>
          <a:p>
            <a:r>
              <a:rPr lang="fr-BE" sz="3600" b="0" dirty="0"/>
              <a:t>Trends in </a:t>
            </a:r>
            <a:r>
              <a:rPr lang="fr-BE" sz="3600" b="0" dirty="0" err="1"/>
              <a:t>common</a:t>
            </a:r>
            <a:r>
              <a:rPr lang="fr-BE" sz="3600" b="0" dirty="0"/>
              <a:t> </a:t>
            </a:r>
            <a:r>
              <a:rPr lang="fr-BE" sz="3600" b="0" dirty="0" err="1"/>
              <a:t>birds</a:t>
            </a:r>
            <a:r>
              <a:rPr lang="fr-BE" sz="3600" b="0" dirty="0"/>
              <a:t> population</a:t>
            </a:r>
          </a:p>
        </p:txBody>
      </p:sp>
      <p:sp>
        <p:nvSpPr>
          <p:cNvPr id="44" name="Espace réservé du texte 6">
            <a:extLst>
              <a:ext uri="{FF2B5EF4-FFF2-40B4-BE49-F238E27FC236}">
                <a16:creationId xmlns:a16="http://schemas.microsoft.com/office/drawing/2014/main" id="{7459F2B8-96AA-F7DC-0749-C42B7E748190}"/>
              </a:ext>
            </a:extLst>
          </p:cNvPr>
          <p:cNvSpPr txBox="1">
            <a:spLocks/>
          </p:cNvSpPr>
          <p:nvPr/>
        </p:nvSpPr>
        <p:spPr>
          <a:xfrm>
            <a:off x="296969" y="1948001"/>
            <a:ext cx="10993465" cy="4690327"/>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dirty="0">
                <a:solidFill>
                  <a:prstClr val="black"/>
                </a:solidFill>
              </a:rPr>
              <a:t>« </a:t>
            </a:r>
            <a:r>
              <a:rPr lang="en-US" sz="2400" dirty="0"/>
              <a:t>Common Bird Monitoring Program in Wallonia </a:t>
            </a:r>
            <a:r>
              <a:rPr kumimoji="0" lang="fr-BE"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(SOCWAL) </a:t>
            </a:r>
            <a:br>
              <a:rPr kumimoji="0" lang="fr-BE"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br>
            <a:r>
              <a:rPr kumimoji="0" lang="fr-BE"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(part of a continental surveillance system (PECBMS)</a:t>
            </a: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endParaRPr lang="fr-BE" dirty="0">
              <a:solidFill>
                <a:prstClr val="black"/>
              </a:solidFill>
            </a:endParaRP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dirty="0" err="1">
                <a:solidFill>
                  <a:prstClr val="black"/>
                </a:solidFill>
              </a:rPr>
              <a:t>Standardized</a:t>
            </a:r>
            <a:r>
              <a:rPr lang="fr-BE" dirty="0">
                <a:solidFill>
                  <a:prstClr val="black"/>
                </a:solidFill>
              </a:rPr>
              <a:t> </a:t>
            </a:r>
            <a:r>
              <a:rPr lang="fr-BE" dirty="0" err="1">
                <a:solidFill>
                  <a:prstClr val="black"/>
                </a:solidFill>
              </a:rPr>
              <a:t>protocol</a:t>
            </a:r>
            <a:r>
              <a:rPr lang="fr-BE" dirty="0">
                <a:solidFill>
                  <a:prstClr val="black"/>
                </a:solidFill>
              </a:rPr>
              <a:t> : </a:t>
            </a:r>
            <a:br>
              <a:rPr lang="fr-BE" dirty="0">
                <a:solidFill>
                  <a:prstClr val="black"/>
                </a:solidFill>
              </a:rPr>
            </a:br>
            <a:endParaRPr lang="fr-BE" dirty="0">
              <a:solidFill>
                <a:prstClr val="black"/>
              </a:solidFill>
            </a:endParaRPr>
          </a:p>
          <a:p>
            <a:pPr>
              <a:defRPr/>
            </a:pPr>
            <a:r>
              <a:rPr lang="fr-BE" dirty="0">
                <a:solidFill>
                  <a:prstClr val="black"/>
                </a:solidFill>
              </a:rPr>
              <a:t>→ </a:t>
            </a:r>
            <a:r>
              <a:rPr lang="en-US" dirty="0">
                <a:solidFill>
                  <a:prstClr val="black"/>
                </a:solidFill>
              </a:rPr>
              <a:t>For the so-called common </a:t>
            </a:r>
            <a:r>
              <a:rPr lang="en-US" dirty="0">
                <a:solidFill>
                  <a:schemeClr val="tx1"/>
                </a:solidFill>
              </a:rPr>
              <a:t>species of Walloon avifauna (81 species)</a:t>
            </a:r>
            <a:br>
              <a:rPr lang="en-US" dirty="0">
                <a:solidFill>
                  <a:schemeClr val="tx1"/>
                </a:solidFill>
              </a:rPr>
            </a:br>
            <a:r>
              <a:rPr lang="en-US" sz="1600" dirty="0">
                <a:solidFill>
                  <a:schemeClr val="tx1"/>
                </a:solidFill>
              </a:rPr>
              <a:t>50% of the total number of native nesting species in Wallonia but, in terms of numbers, 98% of Walloon avifauna</a:t>
            </a:r>
            <a:endParaRPr lang="fr-BE" sz="1600" dirty="0">
              <a:solidFill>
                <a:schemeClr val="tx1"/>
              </a:solidFill>
            </a:endParaRP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fr-BE" dirty="0">
                <a:solidFill>
                  <a:prstClr val="black"/>
                </a:solidFill>
              </a:rPr>
              <a:t>By point count, </a:t>
            </a:r>
            <a:r>
              <a:rPr lang="fr-BE" dirty="0" err="1">
                <a:solidFill>
                  <a:prstClr val="black"/>
                </a:solidFill>
              </a:rPr>
              <a:t>detection</a:t>
            </a:r>
            <a:r>
              <a:rPr lang="fr-BE" dirty="0">
                <a:solidFill>
                  <a:prstClr val="black"/>
                </a:solidFill>
              </a:rPr>
              <a:t> of territorial manifestations (</a:t>
            </a:r>
            <a:r>
              <a:rPr lang="fr-BE" dirty="0" err="1">
                <a:solidFill>
                  <a:prstClr val="black"/>
                </a:solidFill>
              </a:rPr>
              <a:t>bird</a:t>
            </a:r>
            <a:r>
              <a:rPr lang="fr-BE" dirty="0">
                <a:solidFill>
                  <a:prstClr val="black"/>
                </a:solidFill>
              </a:rPr>
              <a:t> </a:t>
            </a:r>
            <a:r>
              <a:rPr lang="fr-BE" dirty="0" err="1">
                <a:solidFill>
                  <a:prstClr val="black"/>
                </a:solidFill>
              </a:rPr>
              <a:t>singers</a:t>
            </a:r>
            <a:r>
              <a:rPr lang="fr-BE" dirty="0">
                <a:solidFill>
                  <a:prstClr val="black"/>
                </a:solidFill>
              </a:rPr>
              <a:t>), </a:t>
            </a:r>
            <a:r>
              <a:rPr lang="fr-BE" dirty="0" err="1">
                <a:solidFill>
                  <a:prstClr val="black"/>
                </a:solidFill>
              </a:rPr>
              <a:t>according</a:t>
            </a:r>
            <a:r>
              <a:rPr lang="fr-BE" dirty="0">
                <a:solidFill>
                  <a:prstClr val="black"/>
                </a:solidFill>
              </a:rPr>
              <a:t> to a </a:t>
            </a:r>
            <a:r>
              <a:rPr lang="fr-BE" dirty="0" err="1">
                <a:solidFill>
                  <a:prstClr val="black"/>
                </a:solidFill>
              </a:rPr>
              <a:t>very</a:t>
            </a:r>
            <a:r>
              <a:rPr lang="fr-BE" dirty="0">
                <a:solidFill>
                  <a:prstClr val="black"/>
                </a:solidFill>
              </a:rPr>
              <a:t> </a:t>
            </a:r>
            <a:r>
              <a:rPr lang="fr-BE" dirty="0" err="1">
                <a:solidFill>
                  <a:prstClr val="black"/>
                </a:solidFill>
              </a:rPr>
              <a:t>precise</a:t>
            </a:r>
            <a:r>
              <a:rPr lang="fr-BE" dirty="0">
                <a:solidFill>
                  <a:prstClr val="black"/>
                </a:solidFill>
              </a:rPr>
              <a:t> </a:t>
            </a:r>
            <a:r>
              <a:rPr lang="fr-BE" dirty="0" err="1">
                <a:solidFill>
                  <a:prstClr val="black"/>
                </a:solidFill>
              </a:rPr>
              <a:t>methodology</a:t>
            </a:r>
            <a:r>
              <a:rPr lang="fr-BE" dirty="0">
                <a:solidFill>
                  <a:prstClr val="black"/>
                </a:solidFill>
              </a:rPr>
              <a:t> :</a:t>
            </a:r>
            <a:br>
              <a:rPr lang="fr-BE" dirty="0">
                <a:solidFill>
                  <a:prstClr val="black"/>
                </a:solidFill>
              </a:rPr>
            </a:br>
            <a:r>
              <a:rPr lang="fr-BE" sz="1600" dirty="0">
                <a:solidFill>
                  <a:prstClr val="black"/>
                </a:solidFill>
              </a:rPr>
              <a:t>U</a:t>
            </a:r>
            <a:r>
              <a:rPr lang="en-US" sz="1600" dirty="0" err="1">
                <a:solidFill>
                  <a:schemeClr val="tx1"/>
                </a:solidFill>
              </a:rPr>
              <a:t>nder</a:t>
            </a:r>
            <a:r>
              <a:rPr lang="en-US" sz="1600" dirty="0">
                <a:solidFill>
                  <a:schemeClr val="tx1"/>
                </a:solidFill>
              </a:rPr>
              <a:t> constant conditions (approximately at the same time, on the same date, in favorable weather conditions).</a:t>
            </a: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endParaRPr lang="fr-BE" dirty="0">
              <a:solidFill>
                <a:prstClr val="black"/>
              </a:solidFill>
            </a:endParaRP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endParaRPr kumimoji="0" lang="fr-BE"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endParaRPr kumimoji="0" lang="fr-BE" sz="2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6" name="Espace réservé du texte 6">
            <a:extLst>
              <a:ext uri="{FF2B5EF4-FFF2-40B4-BE49-F238E27FC236}">
                <a16:creationId xmlns:a16="http://schemas.microsoft.com/office/drawing/2014/main" id="{41DA1140-F5EC-22C8-7320-98BE4150B3D0}"/>
              </a:ext>
            </a:extLst>
          </p:cNvPr>
          <p:cNvSpPr txBox="1">
            <a:spLocks/>
          </p:cNvSpPr>
          <p:nvPr/>
        </p:nvSpPr>
        <p:spPr>
          <a:xfrm>
            <a:off x="296968" y="1228531"/>
            <a:ext cx="7607779" cy="3907881"/>
          </a:xfrm>
          <a:prstGeom prst="rect">
            <a:avLst/>
          </a:prstGeom>
        </p:spPr>
        <p:txBody>
          <a:bodyPr vert="horz" lIns="91440" tIns="45720" rIns="91440" bIns="45720" rtlCol="0" anchor="t">
            <a:normAutofit/>
          </a:bodyPr>
          <a:lstStyle>
            <a:lvl1pPr marL="0" indent="0" algn="l" defTabSz="914400" rtl="0" eaLnBrk="1" latinLnBrk="0" hangingPunct="1">
              <a:lnSpc>
                <a:spcPts val="2400"/>
              </a:lnSpc>
              <a:spcBef>
                <a:spcPts val="1000"/>
              </a:spcBef>
              <a:buFont typeface="Arial" panose="020B0604020202020204" pitchFamily="34" charset="0"/>
              <a:buNone/>
              <a:defRPr sz="2400" kern="1200">
                <a:solidFill>
                  <a:srgbClr val="7AB929"/>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lang="fr-BE" sz="2800" dirty="0">
                <a:latin typeface="Avenir Next LT Pro Demi" panose="020B0504020202020204" pitchFamily="34" charset="77"/>
              </a:rPr>
              <a:t>Source data</a:t>
            </a:r>
          </a:p>
        </p:txBody>
      </p:sp>
    </p:spTree>
    <p:extLst>
      <p:ext uri="{BB962C8B-B14F-4D97-AF65-F5344CB8AC3E}">
        <p14:creationId xmlns:p14="http://schemas.microsoft.com/office/powerpoint/2010/main" val="138461661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2">
      <a:majorFont>
        <a:latin typeface="Arial Rounded MT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2">
      <a:majorFont>
        <a:latin typeface="Arial Rounded MT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2">
      <a:majorFont>
        <a:latin typeface="Arial Rounded MT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AF50E2762BCC488574B614F8D077D0" ma:contentTypeVersion="2" ma:contentTypeDescription="Crée un document." ma:contentTypeScope="" ma:versionID="7fa32b97f9788bcb6a309ddd5ec6da5b">
  <xsd:schema xmlns:xsd="http://www.w3.org/2001/XMLSchema" xmlns:xs="http://www.w3.org/2001/XMLSchema" xmlns:p="http://schemas.microsoft.com/office/2006/metadata/properties" xmlns:ns2="dada0096-efd7-4aa1-886b-a78371a73a22" targetNamespace="http://schemas.microsoft.com/office/2006/metadata/properties" ma:root="true" ma:fieldsID="479ab1302988dbec57fe4b2ecfbdb0a0" ns2:_="">
    <xsd:import namespace="dada0096-efd7-4aa1-886b-a78371a73a2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da0096-efd7-4aa1-886b-a78371a73a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59380B-4FD1-48CB-AAAE-9AB047AF37B6}">
  <ds:schemaRefs>
    <ds:schemaRef ds:uri="dada0096-efd7-4aa1-886b-a78371a73a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A1D104B-4924-458B-B3CC-6F02FE1BEDAF}">
  <ds:schemaRefs>
    <ds:schemaRef ds:uri="http://purl.org/dc/dcmitype/"/>
    <ds:schemaRef ds:uri="http://purl.org/dc/terms/"/>
    <ds:schemaRef ds:uri="dada0096-efd7-4aa1-886b-a78371a73a22"/>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7DC6B61-AC35-46CB-A280-CA476A892E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1384</TotalTime>
  <Words>2676</Words>
  <Application>Microsoft Office PowerPoint</Application>
  <PresentationFormat>Grand écran</PresentationFormat>
  <Paragraphs>230</Paragraphs>
  <Slides>26</Slides>
  <Notes>26</Notes>
  <HiddenSlides>0</HiddenSlides>
  <MMClips>0</MMClips>
  <ScaleCrop>false</ScaleCrop>
  <HeadingPairs>
    <vt:vector size="8" baseType="variant">
      <vt:variant>
        <vt:lpstr>Polices utilisées</vt:lpstr>
      </vt:variant>
      <vt:variant>
        <vt:i4>7</vt:i4>
      </vt:variant>
      <vt:variant>
        <vt:lpstr>Thème</vt:lpstr>
      </vt:variant>
      <vt:variant>
        <vt:i4>3</vt:i4>
      </vt:variant>
      <vt:variant>
        <vt:lpstr>Serveurs OLE incorporés</vt:lpstr>
      </vt:variant>
      <vt:variant>
        <vt:i4>1</vt:i4>
      </vt:variant>
      <vt:variant>
        <vt:lpstr>Titres des diapositives</vt:lpstr>
      </vt:variant>
      <vt:variant>
        <vt:i4>26</vt:i4>
      </vt:variant>
    </vt:vector>
  </HeadingPairs>
  <TitlesOfParts>
    <vt:vector size="37" baseType="lpstr">
      <vt:lpstr>Arial</vt:lpstr>
      <vt:lpstr>Arial Rounded MT Bold</vt:lpstr>
      <vt:lpstr>Arial Unicode MS</vt:lpstr>
      <vt:lpstr>Avenir Next LT Pro</vt:lpstr>
      <vt:lpstr>Avenir Next LT Pro Demi</vt:lpstr>
      <vt:lpstr>Calibri</vt:lpstr>
      <vt:lpstr>Century Gothic</vt:lpstr>
      <vt:lpstr>Thème Office</vt:lpstr>
      <vt:lpstr>2_Thème Office</vt:lpstr>
      <vt:lpstr>1_Thème Office</vt:lpstr>
      <vt:lpstr>Image Photo Editor</vt:lpstr>
      <vt:lpstr>Présentation PowerPoint</vt:lpstr>
      <vt:lpstr>Présentation PowerPoint</vt:lpstr>
      <vt:lpstr>Présentation PowerPoint</vt:lpstr>
      <vt:lpstr>Reporting</vt:lpstr>
      <vt:lpstr>Data sources</vt:lpstr>
      <vt:lpstr>Présentation PowerPoint</vt:lpstr>
      <vt:lpstr>Présentation PowerPoint</vt:lpstr>
      <vt:lpstr>From field data to indicators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Sujet de la réunion  17 juin 2021</dc:title>
  <dc:creator>DAMOISEAU Hayley</dc:creator>
  <cp:lastModifiedBy>DEROCHETTE Luc</cp:lastModifiedBy>
  <cp:revision>28</cp:revision>
  <dcterms:created xsi:type="dcterms:W3CDTF">2021-07-22T10:33:54Z</dcterms:created>
  <dcterms:modified xsi:type="dcterms:W3CDTF">2024-03-18T14:44:38Z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7a477d1-147d-4e34-b5e3-7b26d2f44870_Enabled">
    <vt:lpwstr>true</vt:lpwstr>
  </property>
  <property fmtid="{D5CDD505-2E9C-101B-9397-08002B2CF9AE}" pid="3" name="MSIP_Label_97a477d1-147d-4e34-b5e3-7b26d2f44870_SetDate">
    <vt:lpwstr>2021-08-03T07:55:23Z</vt:lpwstr>
  </property>
  <property fmtid="{D5CDD505-2E9C-101B-9397-08002B2CF9AE}" pid="4" name="MSIP_Label_97a477d1-147d-4e34-b5e3-7b26d2f44870_Method">
    <vt:lpwstr>Standard</vt:lpwstr>
  </property>
  <property fmtid="{D5CDD505-2E9C-101B-9397-08002B2CF9AE}" pid="5" name="MSIP_Label_97a477d1-147d-4e34-b5e3-7b26d2f44870_Name">
    <vt:lpwstr>97a477d1-147d-4e34-b5e3-7b26d2f44870</vt:lpwstr>
  </property>
  <property fmtid="{D5CDD505-2E9C-101B-9397-08002B2CF9AE}" pid="6" name="MSIP_Label_97a477d1-147d-4e34-b5e3-7b26d2f44870_SiteId">
    <vt:lpwstr>1f816a84-7aa6-4a56-b22a-7b3452fa8681</vt:lpwstr>
  </property>
  <property fmtid="{D5CDD505-2E9C-101B-9397-08002B2CF9AE}" pid="7" name="MSIP_Label_97a477d1-147d-4e34-b5e3-7b26d2f44870_ActionId">
    <vt:lpwstr>e7808798-264a-4a1d-a713-6f169b9d3493</vt:lpwstr>
  </property>
  <property fmtid="{D5CDD505-2E9C-101B-9397-08002B2CF9AE}" pid="8" name="MSIP_Label_97a477d1-147d-4e34-b5e3-7b26d2f44870_ContentBits">
    <vt:lpwstr>0</vt:lpwstr>
  </property>
  <property fmtid="{D5CDD505-2E9C-101B-9397-08002B2CF9AE}" pid="9" name="ContentTypeId">
    <vt:lpwstr>0x0101004BAF50E2762BCC488574B614F8D077D0</vt:lpwstr>
  </property>
</Properties>
</file>