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B0_12F3601F.xml" ContentType="application/vnd.ms-powerpoint.comments+xml"/>
  <Override PartName="/ppt/comments/modernComment_2B1_D3955398.xml" ContentType="application/vnd.ms-powerpoint.comments+xml"/>
  <Override PartName="/ppt/comments/modernComment_298_FA71D6C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5"/>
  </p:sldMasterIdLst>
  <p:notesMasterIdLst>
    <p:notesMasterId r:id="rId20"/>
  </p:notesMasterIdLst>
  <p:handoutMasterIdLst>
    <p:handoutMasterId r:id="rId21"/>
  </p:handoutMasterIdLst>
  <p:sldIdLst>
    <p:sldId id="663" r:id="rId6"/>
    <p:sldId id="641" r:id="rId7"/>
    <p:sldId id="685" r:id="rId8"/>
    <p:sldId id="665" r:id="rId9"/>
    <p:sldId id="675" r:id="rId10"/>
    <p:sldId id="687" r:id="rId11"/>
    <p:sldId id="686" r:id="rId12"/>
    <p:sldId id="688" r:id="rId13"/>
    <p:sldId id="689" r:id="rId14"/>
    <p:sldId id="690" r:id="rId15"/>
    <p:sldId id="691" r:id="rId16"/>
    <p:sldId id="692" r:id="rId17"/>
    <p:sldId id="693" r:id="rId18"/>
    <p:sldId id="664" r:id="rId19"/>
  </p:sldIdLst>
  <p:sldSz cx="12190413" cy="6858000"/>
  <p:notesSz cx="6797675" cy="9926638"/>
  <p:custDataLst>
    <p:tags r:id="rId22"/>
  </p:custDataLst>
  <p:defaultTex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338" userDrawn="1">
          <p15:clr>
            <a:srgbClr val="A4A3A4"/>
          </p15:clr>
        </p15:guide>
        <p15:guide id="3" orient="horz" pos="4020" userDrawn="1">
          <p15:clr>
            <a:srgbClr val="A4A3A4"/>
          </p15:clr>
        </p15:guide>
        <p15:guide id="4" pos="7559" userDrawn="1">
          <p15:clr>
            <a:srgbClr val="A4A3A4"/>
          </p15:clr>
        </p15:guide>
        <p15:guide id="5" orient="horz" userDrawn="1">
          <p15:clr>
            <a:srgbClr val="A4A3A4"/>
          </p15:clr>
        </p15:guide>
        <p15:guide id="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7C7320-242E-CE5F-AD05-A228BF74D1C3}" name="OTOUL Julien" initials="JO" userId="S::j.otoul@csdingenieurs.be::cd523553-448f-4977-8522-f075b5b64c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GNER Daniel" initials="SD" lastIdx="1" clrIdx="0">
    <p:extLst>
      <p:ext uri="{19B8F6BF-5375-455C-9EA6-DF929625EA0E}">
        <p15:presenceInfo xmlns:p15="http://schemas.microsoft.com/office/powerpoint/2012/main" userId="S-1-5-21-317238713-1183224756-2132095354-213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4B8"/>
    <a:srgbClr val="013C4C"/>
    <a:srgbClr val="FF6600"/>
    <a:srgbClr val="E9EDEA"/>
    <a:srgbClr val="005B85"/>
    <a:srgbClr val="949494"/>
    <a:srgbClr val="A2958A"/>
    <a:srgbClr val="53A0C3"/>
    <a:srgbClr val="77A140"/>
    <a:srgbClr val="D31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1F01F-2320-4753-B4A2-4BA9071563E4}" v="3" dt="2024-03-18T11:50:17.918"/>
    <p1510:client id="{910C0FEA-5C68-4859-8C26-015046DD88D5}" v="116" dt="2024-03-18T10:44:22.51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02" y="468"/>
      </p:cViewPr>
      <p:guideLst>
        <p:guide orient="horz" pos="1026"/>
        <p:guide pos="338"/>
        <p:guide orient="horz" pos="4020"/>
        <p:guide pos="7559"/>
        <p:guide orient="horz"/>
        <p:guide/>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comments/modernComment_298_FA71D6C5.xml><?xml version="1.0" encoding="utf-8"?>
<p188:cmLst xmlns:a="http://schemas.openxmlformats.org/drawingml/2006/main" xmlns:r="http://schemas.openxmlformats.org/officeDocument/2006/relationships" xmlns:p188="http://schemas.microsoft.com/office/powerpoint/2018/8/main">
  <p188:cm id="{499930EF-3F1A-41F4-BD78-0AF54C0E22BD}" authorId="{367C7320-242E-CE5F-AD05-A228BF74D1C3}" created="2024-03-18T10:03:06.626">
    <ac:deMkLst xmlns:ac="http://schemas.microsoft.com/office/drawing/2013/main/command">
      <pc:docMk xmlns:pc="http://schemas.microsoft.com/office/powerpoint/2013/main/command"/>
      <pc:sldMk xmlns:pc="http://schemas.microsoft.com/office/powerpoint/2013/main/command" cId="4201764549" sldId="664"/>
      <ac:picMk id="13" creationId="{00000000-0000-0000-0000-000000000000}"/>
    </ac:deMkLst>
    <p188:txBody>
      <a:bodyPr/>
      <a:lstStyle/>
      <a:p>
        <a:r>
          <a:rPr lang="fr-BE"/>
          <a:t>Changer l'image de fin (pas mettre éol)</a:t>
        </a:r>
      </a:p>
    </p188:txBody>
  </p188:cm>
</p188:cmLst>
</file>

<file path=ppt/comments/modernComment_2B0_12F3601F.xml><?xml version="1.0" encoding="utf-8"?>
<p188:cmLst xmlns:a="http://schemas.openxmlformats.org/drawingml/2006/main" xmlns:r="http://schemas.openxmlformats.org/officeDocument/2006/relationships" xmlns:p188="http://schemas.microsoft.com/office/powerpoint/2018/8/main">
  <p188:cm id="{D6343C83-69A7-4EA9-B5DA-3111D847CC54}" authorId="{367C7320-242E-CE5F-AD05-A228BF74D1C3}" status="resolved" created="2024-03-18T09:59:03.491" complete="100000">
    <ac:txMkLst xmlns:ac="http://schemas.microsoft.com/office/drawing/2013/main/command">
      <pc:docMk xmlns:pc="http://schemas.microsoft.com/office/powerpoint/2013/main/command"/>
      <pc:sldMk xmlns:pc="http://schemas.microsoft.com/office/powerpoint/2013/main/command" cId="317939743" sldId="688"/>
      <ac:spMk id="15" creationId="{5221F9C6-8D41-1A01-9942-96E617AE6156}"/>
      <ac:txMk cp="321" len="11">
        <ac:context len="421" hash="1021698645"/>
      </ac:txMk>
    </ac:txMkLst>
    <p188:pos x="1814514" y="3009732"/>
    <p188:txBody>
      <a:bodyPr/>
      <a:lstStyle/>
      <a:p>
        <a:r>
          <a:rPr lang="fr-BE"/>
          <a:t>Pas le bon nom je pense</a:t>
        </a:r>
      </a:p>
    </p188:txBody>
  </p188:cm>
  <p188:cm id="{2B8E689A-3311-456D-849D-DE61F80B86DE}" authorId="{367C7320-242E-CE5F-AD05-A228BF74D1C3}" status="resolved" created="2024-03-18T09:59:13.044" complete="100000">
    <ac:txMkLst xmlns:ac="http://schemas.microsoft.com/office/drawing/2013/main/command">
      <pc:docMk xmlns:pc="http://schemas.microsoft.com/office/powerpoint/2013/main/command"/>
      <pc:sldMk xmlns:pc="http://schemas.microsoft.com/office/powerpoint/2013/main/command" cId="317939743" sldId="688"/>
      <ac:spMk id="11" creationId="{5C92EDDA-D50B-9D4E-0937-BC2DD06B8E2F}"/>
      <ac:txMk cp="0" len="1">
        <ac:context len="22" hash="3140402446"/>
      </ac:txMk>
    </ac:txMkLst>
    <p188:pos x="1464608" y="267920"/>
    <p188:txBody>
      <a:bodyPr/>
      <a:lstStyle/>
      <a:p>
        <a:r>
          <a:rPr lang="fr-BE"/>
          <a:t>Pas le bon nom je pense</a:t>
        </a:r>
      </a:p>
    </p188:txBody>
  </p188:cm>
</p188:cmLst>
</file>

<file path=ppt/comments/modernComment_2B1_D3955398.xml><?xml version="1.0" encoding="utf-8"?>
<p188:cmLst xmlns:a="http://schemas.openxmlformats.org/drawingml/2006/main" xmlns:r="http://schemas.openxmlformats.org/officeDocument/2006/relationships" xmlns:p188="http://schemas.microsoft.com/office/powerpoint/2018/8/main">
  <p188:cm id="{3F840A61-99F9-4098-81AA-0E26618F21A4}" authorId="{367C7320-242E-CE5F-AD05-A228BF74D1C3}" created="2024-03-18T10:01:09.221">
    <ac:txMkLst xmlns:ac="http://schemas.microsoft.com/office/drawing/2013/main/command">
      <pc:docMk xmlns:pc="http://schemas.microsoft.com/office/powerpoint/2013/main/command"/>
      <pc:sldMk xmlns:pc="http://schemas.microsoft.com/office/powerpoint/2013/main/command" cId="3549778840" sldId="689"/>
      <ac:spMk id="15" creationId="{DAD17662-EEA7-8732-F248-38EE3EC6A003}"/>
      <ac:txMk cp="0" len="226">
        <ac:context len="388" hash="4015151285"/>
      </ac:txMk>
    </ac:txMkLst>
    <p188:pos x="6964029" y="228031"/>
    <p188:txBody>
      <a:bodyPr/>
      <a:lstStyle/>
      <a:p>
        <a:r>
          <a:rPr lang="fr-BE"/>
          <a:t>A adapter.
Dire que sur un site, ophrys et erythrée.
Ophrys en mai (vérifier) et fin juin déjà tard)  donc si uniquement un inventaire fin juin, on loupe les espèces précoces (jonquilles, jacynthes, etc.) et si inventaire en juin, on loupe les espèces tardives (erythrée etc).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8450B8FC-714E-48A2-8E44-56D25F758704}" type="datetimeFigureOut">
              <a:rPr lang="de-DE" smtClean="0"/>
              <a:t>18.03.2024</a:t>
            </a:fld>
            <a:endParaRPr lang="de-DE"/>
          </a:p>
        </p:txBody>
      </p:sp>
      <p:sp>
        <p:nvSpPr>
          <p:cNvPr id="4" name="Fußzeilenplatzhalter 3"/>
          <p:cNvSpPr>
            <a:spLocks noGrp="1"/>
          </p:cNvSpPr>
          <p:nvPr>
            <p:ph type="ftr" sz="quarter" idx="2"/>
          </p:nvPr>
        </p:nvSpPr>
        <p:spPr>
          <a:xfrm>
            <a:off x="0" y="9429750"/>
            <a:ext cx="2944958"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1098" y="9429750"/>
            <a:ext cx="2944958" cy="496888"/>
          </a:xfrm>
          <a:prstGeom prst="rect">
            <a:avLst/>
          </a:prstGeom>
        </p:spPr>
        <p:txBody>
          <a:bodyPr vert="horz" lIns="91440" tIns="45720" rIns="91440" bIns="45720" rtlCol="0" anchor="b"/>
          <a:lstStyle>
            <a:lvl1pPr algn="r">
              <a:defRPr sz="1200"/>
            </a:lvl1pPr>
          </a:lstStyle>
          <a:p>
            <a:fld id="{37EA0638-1204-433B-84FC-523B5B170F5E}" type="slidenum">
              <a:rPr lang="de-DE" smtClean="0"/>
              <a:t>‹N°›</a:t>
            </a:fld>
            <a:endParaRPr lang="de-DE"/>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69C9874-DE1E-48CB-A603-4C70CD126593}" type="datetimeFigureOut">
              <a:rPr lang="de-DE" smtClean="0"/>
              <a:pPr/>
              <a:t>18.03.2024</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14CEB38-DA38-4F43-AFB8-94FE45CA5866}" type="slidenum">
              <a:rPr lang="de-DE" smtClean="0"/>
              <a:pPr/>
              <a:t>‹N°›</a:t>
            </a:fld>
            <a:endParaRPr lang="de-DE"/>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CSD = panel d’experts multidisciplinaires composés</a:t>
            </a:r>
            <a:r>
              <a:rPr lang="fr-BE" baseline="0"/>
              <a:t> d’ingénieurs, de géologues, de géographes, d’architectes,…</a:t>
            </a:r>
            <a:endParaRPr lang="fr-BE"/>
          </a:p>
        </p:txBody>
      </p:sp>
      <p:sp>
        <p:nvSpPr>
          <p:cNvPr id="4" name="Espace réservé du numéro de diapositive 3"/>
          <p:cNvSpPr>
            <a:spLocks noGrp="1"/>
          </p:cNvSpPr>
          <p:nvPr>
            <p:ph type="sldNum" sz="quarter" idx="10"/>
          </p:nvPr>
        </p:nvSpPr>
        <p:spPr/>
        <p:txBody>
          <a:bodyPr/>
          <a:lstStyle/>
          <a:p>
            <a:fld id="{C14CEB38-DA38-4F43-AFB8-94FE45CA5866}" type="slidenum">
              <a:rPr lang="de-DE" smtClean="0"/>
              <a:pPr/>
              <a:t>2</a:t>
            </a:fld>
            <a:endParaRPr lang="de-DE"/>
          </a:p>
        </p:txBody>
      </p:sp>
    </p:spTree>
    <p:extLst>
      <p:ext uri="{BB962C8B-B14F-4D97-AF65-F5344CB8AC3E}">
        <p14:creationId xmlns:p14="http://schemas.microsoft.com/office/powerpoint/2010/main" val="164324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CSD = panel d’experts multidisciplinaires composés</a:t>
            </a:r>
            <a:r>
              <a:rPr lang="fr-BE" baseline="0"/>
              <a:t> d’ingénieurs, de géologues, de géographes, d’architectes,…</a:t>
            </a:r>
            <a:endParaRPr lang="fr-BE"/>
          </a:p>
        </p:txBody>
      </p:sp>
      <p:sp>
        <p:nvSpPr>
          <p:cNvPr id="4" name="Espace réservé du numéro de diapositive 3"/>
          <p:cNvSpPr>
            <a:spLocks noGrp="1"/>
          </p:cNvSpPr>
          <p:nvPr>
            <p:ph type="sldNum" sz="quarter" idx="10"/>
          </p:nvPr>
        </p:nvSpPr>
        <p:spPr/>
        <p:txBody>
          <a:bodyPr/>
          <a:lstStyle/>
          <a:p>
            <a:fld id="{C14CEB38-DA38-4F43-AFB8-94FE45CA5866}" type="slidenum">
              <a:rPr lang="de-DE" smtClean="0"/>
              <a:pPr/>
              <a:t>3</a:t>
            </a:fld>
            <a:endParaRPr lang="de-DE"/>
          </a:p>
        </p:txBody>
      </p:sp>
    </p:spTree>
    <p:extLst>
      <p:ext uri="{BB962C8B-B14F-4D97-AF65-F5344CB8AC3E}">
        <p14:creationId xmlns:p14="http://schemas.microsoft.com/office/powerpoint/2010/main" val="4006577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avec texte à droit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5A4F164-3A46-4CEE-A25C-CA523D5E42F3}" type="slidenum">
              <a:rPr lang="fr-CH" noProof="0" smtClean="0"/>
              <a:t>‹N°›</a:t>
            </a:fld>
            <a:endParaRPr lang="fr-CH" noProof="0"/>
          </a:p>
        </p:txBody>
      </p:sp>
      <p:sp>
        <p:nvSpPr>
          <p:cNvPr id="8" name="Titel 1"/>
          <p:cNvSpPr>
            <a:spLocks noGrp="1"/>
          </p:cNvSpPr>
          <p:nvPr>
            <p:ph type="title" hasCustomPrompt="1"/>
          </p:nvPr>
        </p:nvSpPr>
        <p:spPr>
          <a:xfrm>
            <a:off x="516253" y="459717"/>
            <a:ext cx="9266939" cy="863859"/>
          </a:xfrm>
        </p:spPr>
        <p:txBody>
          <a:bodyPr>
            <a:noAutofit/>
          </a:bodyPr>
          <a:lstStyle>
            <a:lvl1pPr>
              <a:defRPr sz="28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516252" y="144000"/>
            <a:ext cx="9266940" cy="291006"/>
          </a:xfrm>
        </p:spPr>
        <p:txBody>
          <a:bodyPr lIns="10800" anchor="t" anchorCtr="0"/>
          <a:lstStyle>
            <a:lvl1pPr marL="0" marR="0" indent="0" algn="l" defTabSz="914400" rtl="0" eaLnBrk="1" fontAlgn="auto" latinLnBrk="0" hangingPunct="1">
              <a:lnSpc>
                <a:spcPct val="100000"/>
              </a:lnSpc>
              <a:spcBef>
                <a:spcPts val="1400"/>
              </a:spcBef>
              <a:spcAft>
                <a:spcPts val="800"/>
              </a:spcAft>
              <a:buClrTx/>
              <a:buSzTx/>
              <a:buFontTx/>
              <a:buNone/>
              <a:tabLst/>
              <a:defRPr sz="16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400"/>
              </a:spcBef>
              <a:spcAft>
                <a:spcPts val="8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3" name="Inhaltsplatzhalter 2"/>
          <p:cNvSpPr>
            <a:spLocks noGrp="1"/>
          </p:cNvSpPr>
          <p:nvPr>
            <p:ph idx="1" hasCustomPrompt="1"/>
          </p:nvPr>
        </p:nvSpPr>
        <p:spPr>
          <a:xfrm>
            <a:off x="8785974" y="1587600"/>
            <a:ext cx="2863627" cy="4536000"/>
          </a:xfrm>
          <a:noFill/>
        </p:spPr>
        <p:txBody>
          <a:bodyPr/>
          <a:lstStyle>
            <a:lvl1pPr>
              <a:defRPr sz="2000">
                <a:solidFill>
                  <a:schemeClr val="tx1"/>
                </a:solidFill>
              </a:defRPr>
            </a:lvl1pPr>
            <a:lvl2pPr>
              <a:defRPr sz="1800">
                <a:solidFill>
                  <a:schemeClr val="tx1"/>
                </a:solidFill>
              </a:defRPr>
            </a:lvl2pPr>
            <a:lvl3pPr>
              <a:defRPr sz="1600"/>
            </a:lvl3pPr>
            <a:lvl4pPr>
              <a:defRPr sz="1400"/>
            </a:lvl4pPr>
            <a:lvl5pPr>
              <a:defRPr sz="1400"/>
            </a:lvl5pPr>
          </a:lstStyle>
          <a:p>
            <a:pPr lvl="0"/>
            <a:r>
              <a:rPr lang="fr-CH" noProof="0"/>
              <a:t>Modifier le texte du masque</a:t>
            </a:r>
          </a:p>
          <a:p>
            <a:pPr lvl="1"/>
            <a:r>
              <a:rPr lang="fr-CH" noProof="0"/>
              <a:t>Deuxième niveau</a:t>
            </a:r>
          </a:p>
        </p:txBody>
      </p:sp>
      <p:sp>
        <p:nvSpPr>
          <p:cNvPr id="13"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7" name="Rectangle 6"/>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extLst>
      <p:ext uri="{BB962C8B-B14F-4D97-AF65-F5344CB8AC3E}">
        <p14:creationId xmlns:p14="http://schemas.microsoft.com/office/powerpoint/2010/main" val="246346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avec texte">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5A4F164-3A46-4CEE-A25C-CA523D5E42F3}" type="slidenum">
              <a:rPr lang="fr-CH" noProof="0" smtClean="0"/>
              <a:t>‹N°›</a:t>
            </a:fld>
            <a:endParaRPr lang="fr-CH" noProof="0"/>
          </a:p>
        </p:txBody>
      </p:sp>
      <p:sp>
        <p:nvSpPr>
          <p:cNvPr id="8" name="Titel 1"/>
          <p:cNvSpPr>
            <a:spLocks noGrp="1"/>
          </p:cNvSpPr>
          <p:nvPr>
            <p:ph type="title" hasCustomPrompt="1"/>
          </p:nvPr>
        </p:nvSpPr>
        <p:spPr>
          <a:xfrm>
            <a:off x="516253" y="462105"/>
            <a:ext cx="9266939" cy="864000"/>
          </a:xfrm>
        </p:spPr>
        <p:txBody>
          <a:bodyPr>
            <a:noAutofit/>
          </a:bodyPr>
          <a:lstStyle>
            <a:lvl1pPr>
              <a:defRPr sz="28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516252" y="144000"/>
            <a:ext cx="9266940" cy="291600"/>
          </a:xfrm>
        </p:spPr>
        <p:txBody>
          <a:bodyPr lIns="10800" anchor="t" anchorCtr="0"/>
          <a:lstStyle>
            <a:lvl1pPr marL="0" marR="0" indent="0" algn="l" defTabSz="914400" rtl="0" eaLnBrk="1" fontAlgn="auto" latinLnBrk="0" hangingPunct="1">
              <a:lnSpc>
                <a:spcPct val="100000"/>
              </a:lnSpc>
              <a:spcBef>
                <a:spcPts val="1400"/>
              </a:spcBef>
              <a:spcAft>
                <a:spcPts val="800"/>
              </a:spcAft>
              <a:buClrTx/>
              <a:buSzTx/>
              <a:buFontTx/>
              <a:buNone/>
              <a:tabLst/>
              <a:defRPr sz="16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400"/>
              </a:spcBef>
              <a:spcAft>
                <a:spcPts val="8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7" name="Inhaltsplatzhalter 2"/>
          <p:cNvSpPr>
            <a:spLocks noGrp="1"/>
          </p:cNvSpPr>
          <p:nvPr>
            <p:ph idx="1"/>
          </p:nvPr>
        </p:nvSpPr>
        <p:spPr>
          <a:xfrm>
            <a:off x="514801" y="1588644"/>
            <a:ext cx="11134801" cy="4536947"/>
          </a:xfrm>
          <a:noFill/>
        </p:spPr>
        <p:txBody>
          <a:bodyPr/>
          <a:lstStyle>
            <a:lvl1pPr marL="273050" indent="-273050">
              <a:spcBef>
                <a:spcPts val="1400"/>
              </a:spcBef>
              <a:spcAft>
                <a:spcPts val="800"/>
              </a:spcAft>
              <a:buFontTx/>
              <a:buBlip>
                <a:blip r:embed="rId2"/>
              </a:buBlip>
              <a:defRPr sz="220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H" noProof="0"/>
          </a:p>
        </p:txBody>
      </p:sp>
      <p:sp>
        <p:nvSpPr>
          <p:cNvPr id="3"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11" name="Rectangle 10"/>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extLst>
      <p:ext uri="{BB962C8B-B14F-4D97-AF65-F5344CB8AC3E}">
        <p14:creationId xmlns:p14="http://schemas.microsoft.com/office/powerpoint/2010/main" val="26791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avec photo à droite">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3" y="460800"/>
            <a:ext cx="9266398" cy="864000"/>
          </a:xfrm>
        </p:spPr>
        <p:txBody>
          <a:bodyPr>
            <a:noAutofit/>
          </a:bodyPr>
          <a:lstStyle>
            <a:lvl1pPr>
              <a:defRPr sz="2800" baseline="0"/>
            </a:lvl1pPr>
          </a:lstStyle>
          <a:p>
            <a:r>
              <a:rPr lang="fr-CH" noProof="0"/>
              <a:t>Titre </a:t>
            </a:r>
            <a:br>
              <a:rPr lang="fr-CH" noProof="0"/>
            </a:br>
            <a:r>
              <a:rPr lang="fr-CH" noProof="0"/>
              <a:t>(= Message ou résumé)</a:t>
            </a:r>
          </a:p>
        </p:txBody>
      </p:sp>
      <p:sp>
        <p:nvSpPr>
          <p:cNvPr id="3" name="Inhaltsplatzhalter 2"/>
          <p:cNvSpPr>
            <a:spLocks noGrp="1"/>
          </p:cNvSpPr>
          <p:nvPr>
            <p:ph idx="1"/>
          </p:nvPr>
        </p:nvSpPr>
        <p:spPr>
          <a:xfrm>
            <a:off x="514800" y="1587600"/>
            <a:ext cx="8092726" cy="4536000"/>
          </a:xfrm>
          <a:noFill/>
        </p:spPr>
        <p:txBody>
          <a:bodyPr/>
          <a:lstStyle>
            <a:lvl1pPr marL="273050" indent="-273050">
              <a:buFontTx/>
              <a:buBlip>
                <a:blip r:embed="rId2"/>
              </a:buBlip>
              <a:defRPr sz="220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H" noProof="0"/>
          </a:p>
        </p:txBody>
      </p:sp>
      <p:sp>
        <p:nvSpPr>
          <p:cNvPr id="6" name="Foliennummernplatzhalter 5"/>
          <p:cNvSpPr>
            <a:spLocks noGrp="1"/>
          </p:cNvSpPr>
          <p:nvPr>
            <p:ph type="sldNum" sz="quarter" idx="12"/>
          </p:nvPr>
        </p:nvSpPr>
        <p:spPr>
          <a:xfrm>
            <a:off x="7694672" y="6350400"/>
            <a:ext cx="914307" cy="360000"/>
          </a:xfrm>
        </p:spPr>
        <p:txBody>
          <a:bodyPr/>
          <a:lstStyle/>
          <a:p>
            <a:fld id="{75A4F164-3A46-4CEE-A25C-CA523D5E42F3}" type="slidenum">
              <a:rPr lang="fr-CH" noProof="0" smtClean="0"/>
              <a:t>‹N°›</a:t>
            </a:fld>
            <a:endParaRPr lang="fr-CH" noProof="0"/>
          </a:p>
        </p:txBody>
      </p:sp>
      <p:sp>
        <p:nvSpPr>
          <p:cNvPr id="13" name="Textplatzhalter 12"/>
          <p:cNvSpPr>
            <a:spLocks noGrp="1"/>
          </p:cNvSpPr>
          <p:nvPr>
            <p:ph type="body" sz="quarter" idx="13" hasCustomPrompt="1"/>
          </p:nvPr>
        </p:nvSpPr>
        <p:spPr>
          <a:xfrm>
            <a:off x="516251" y="144000"/>
            <a:ext cx="9266400" cy="291600"/>
          </a:xfrm>
        </p:spPr>
        <p:txBody>
          <a:bodyPr lIns="10800" anchor="t" anchorCtr="0"/>
          <a:lstStyle>
            <a:lvl1pPr marL="0" marR="0" indent="0" algn="l" defTabSz="914400" rtl="0" eaLnBrk="1" fontAlgn="auto" latinLnBrk="0" hangingPunct="1">
              <a:lnSpc>
                <a:spcPct val="100000"/>
              </a:lnSpc>
              <a:spcBef>
                <a:spcPts val="1400"/>
              </a:spcBef>
              <a:spcAft>
                <a:spcPts val="800"/>
              </a:spcAft>
              <a:buClrTx/>
              <a:buSzTx/>
              <a:buFontTx/>
              <a:buNone/>
              <a:tabLst/>
              <a:defRPr sz="16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400"/>
              </a:spcBef>
              <a:spcAft>
                <a:spcPts val="8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14" name="Espace réservé du contenu 2"/>
          <p:cNvSpPr>
            <a:spLocks noGrp="1"/>
          </p:cNvSpPr>
          <p:nvPr>
            <p:ph sz="quarter" idx="14" hasCustomPrompt="1"/>
          </p:nvPr>
        </p:nvSpPr>
        <p:spPr>
          <a:xfrm>
            <a:off x="514800" y="6350400"/>
            <a:ext cx="69401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7" name="Rectangle 6"/>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extLst>
      <p:ext uri="{BB962C8B-B14F-4D97-AF65-F5344CB8AC3E}">
        <p14:creationId xmlns:p14="http://schemas.microsoft.com/office/powerpoint/2010/main" val="3671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bleue avec photo">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10687193" y="6356750"/>
            <a:ext cx="914307" cy="360000"/>
          </a:xfrm>
        </p:spPr>
        <p:txBody>
          <a:bodyPr/>
          <a:lstStyle>
            <a:lvl1pPr algn="r">
              <a:defRPr/>
            </a:lvl1pPr>
          </a:lstStyle>
          <a:p>
            <a:fld id="{75A4F164-3A46-4CEE-A25C-CA523D5E42F3}" type="slidenum">
              <a:rPr lang="fr-CH" noProof="0" smtClean="0"/>
              <a:pPr/>
              <a:t>‹N°›</a:t>
            </a:fld>
            <a:endParaRPr lang="fr-CH" noProof="0"/>
          </a:p>
        </p:txBody>
      </p:sp>
      <p:sp>
        <p:nvSpPr>
          <p:cNvPr id="11" name="Rectangle 20"/>
          <p:cNvSpPr>
            <a:spLocks noChangeArrowheads="1"/>
          </p:cNvSpPr>
          <p:nvPr userDrawn="1"/>
        </p:nvSpPr>
        <p:spPr bwMode="auto">
          <a:xfrm>
            <a:off x="1" y="0"/>
            <a:ext cx="3953760" cy="6858000"/>
          </a:xfrm>
          <a:prstGeom prst="rect">
            <a:avLst/>
          </a:prstGeom>
          <a:solidFill>
            <a:srgbClr val="53A0C3"/>
          </a:solidFill>
          <a:ln>
            <a:noFill/>
          </a:ln>
        </p:spPr>
        <p:txBody>
          <a:bodyPr vert="horz" wrap="square" lIns="91431" tIns="45715" rIns="91431" bIns="45715" numCol="1" anchor="t" anchorCtr="0" compatLnSpc="1">
            <a:prstTxWarp prst="textNoShape">
              <a:avLst/>
            </a:prstTxWarp>
          </a:bodyPr>
          <a:lstStyle/>
          <a:p>
            <a:endParaRPr lang="fr-CH" sz="1900" noProof="0"/>
          </a:p>
        </p:txBody>
      </p:sp>
      <p:sp>
        <p:nvSpPr>
          <p:cNvPr id="12" name="Inhaltsplatzhalter 3"/>
          <p:cNvSpPr txBox="1">
            <a:spLocks/>
          </p:cNvSpPr>
          <p:nvPr userDrawn="1"/>
        </p:nvSpPr>
        <p:spPr>
          <a:xfrm>
            <a:off x="540000" y="1483951"/>
            <a:ext cx="2998499" cy="4319248"/>
          </a:xfrm>
          <a:prstGeom prst="rect">
            <a:avLst/>
          </a:prstGeom>
        </p:spPr>
        <p:txBody>
          <a:bodyPr/>
          <a:lst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01608">
              <a:lnSpc>
                <a:spcPct val="95000"/>
              </a:lnSpc>
              <a:spcAft>
                <a:spcPts val="800"/>
              </a:spcAft>
            </a:pPr>
            <a:endParaRPr lang="de-CH" sz="2000">
              <a:solidFill>
                <a:schemeClr val="bg2"/>
              </a:solidFill>
            </a:endParaRPr>
          </a:p>
        </p:txBody>
      </p:sp>
      <p:sp>
        <p:nvSpPr>
          <p:cNvPr id="13" name="Titel 3"/>
          <p:cNvSpPr>
            <a:spLocks noGrp="1"/>
          </p:cNvSpPr>
          <p:nvPr>
            <p:ph type="title" hasCustomPrompt="1"/>
          </p:nvPr>
        </p:nvSpPr>
        <p:spPr>
          <a:xfrm>
            <a:off x="516253" y="410830"/>
            <a:ext cx="3185737" cy="1073122"/>
          </a:xfrm>
        </p:spPr>
        <p:txBody>
          <a:bodyPr/>
          <a:lstStyle>
            <a:lvl1pPr>
              <a:defRPr>
                <a:solidFill>
                  <a:schemeClr val="bg1"/>
                </a:solidFill>
              </a:defRPr>
            </a:lvl1pPr>
          </a:lstStyle>
          <a:p>
            <a:r>
              <a:rPr lang="fr-CH" noProof="0">
                <a:solidFill>
                  <a:schemeClr val="bg1"/>
                </a:solidFill>
              </a:rPr>
              <a:t>TITRE</a:t>
            </a:r>
          </a:p>
        </p:txBody>
      </p:sp>
      <p:sp>
        <p:nvSpPr>
          <p:cNvPr id="7" name="Inhaltsplatzhalter 2"/>
          <p:cNvSpPr>
            <a:spLocks noGrp="1"/>
          </p:cNvSpPr>
          <p:nvPr>
            <p:ph idx="13"/>
          </p:nvPr>
        </p:nvSpPr>
        <p:spPr>
          <a:xfrm>
            <a:off x="514802" y="1819465"/>
            <a:ext cx="3187188" cy="3640302"/>
          </a:xfrm>
          <a:noFill/>
        </p:spPr>
        <p:txBody>
          <a:bodyPr/>
          <a:lstStyle>
            <a:lvl1pPr marL="273050" indent="-273050">
              <a:spcBef>
                <a:spcPts val="1400"/>
              </a:spcBef>
              <a:spcAft>
                <a:spcPts val="800"/>
              </a:spcAft>
              <a:buFont typeface="Wingdings" panose="05000000000000000000" pitchFamily="2" charset="2"/>
              <a:buChar char="§"/>
              <a:defRPr sz="2200"/>
            </a:lvl1pPr>
            <a:lvl2pPr marL="808038" indent="-273050">
              <a:buFont typeface="Wingdings" panose="05000000000000000000" pitchFamily="2" charset="2"/>
              <a:buChar char="§"/>
              <a:defRPr/>
            </a:lvl2pPr>
            <a:lvl3pPr marL="1081088" indent="-177800">
              <a:buFont typeface="Wingdings" panose="05000000000000000000" pitchFamily="2" charset="2"/>
              <a:buChar char="§"/>
              <a:defRPr/>
            </a:lvl3pPr>
            <a:lvl4pPr marL="1436688" indent="-177800">
              <a:buFont typeface="Wingdings" panose="05000000000000000000" pitchFamily="2" charset="2"/>
              <a:buChar char="§"/>
              <a:defRPr/>
            </a:lvl4pPr>
            <a:lvl5pPr marL="1793875" indent="-179388">
              <a:buFont typeface="Wingdings" panose="05000000000000000000" pitchFamily="2" charset="2"/>
              <a:buChar char="§"/>
              <a:defRPr/>
            </a:lvl5pPr>
          </a:lstStyle>
          <a:p>
            <a:pPr lvl="0"/>
            <a:r>
              <a:rPr lang="fr-FR" noProof="0"/>
              <a:t>Modifiez les styles du texte du masque</a:t>
            </a:r>
          </a:p>
        </p:txBody>
      </p:sp>
      <p:sp>
        <p:nvSpPr>
          <p:cNvPr id="8" name="Rectangle 7"/>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extLst>
      <p:ext uri="{BB962C8B-B14F-4D97-AF65-F5344CB8AC3E}">
        <p14:creationId xmlns:p14="http://schemas.microsoft.com/office/powerpoint/2010/main" val="285974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5" name="Espace réservé pour une image  16"/>
          <p:cNvSpPr>
            <a:spLocks noGrp="1"/>
          </p:cNvSpPr>
          <p:nvPr>
            <p:ph type="pic" sz="quarter" idx="14" hasCustomPrompt="1"/>
          </p:nvPr>
        </p:nvSpPr>
        <p:spPr>
          <a:xfrm>
            <a:off x="1" y="0"/>
            <a:ext cx="12190413" cy="6858000"/>
          </a:xfrm>
        </p:spPr>
        <p:txBody>
          <a:bodyPr/>
          <a:lstStyle>
            <a:lvl1pPr marL="0" indent="0" defTabSz="533400">
              <a:spcBef>
                <a:spcPts val="0"/>
              </a:spcBef>
              <a:spcAft>
                <a:spcPts val="0"/>
              </a:spcAft>
              <a:buFontTx/>
              <a:buNone/>
              <a:defRPr baseline="0">
                <a:sym typeface="Wingdings" panose="05000000000000000000" pitchFamily="2" charset="2"/>
              </a:defRPr>
            </a:lvl1pPr>
            <a:lvl2pPr>
              <a:defRPr baseline="0"/>
            </a:lvl2pPr>
          </a:lstStyle>
          <a:p>
            <a:r>
              <a:rPr lang="fr-FR"/>
              <a:t>	</a:t>
            </a:r>
            <a:br>
              <a:rPr lang="fr-FR"/>
            </a:br>
            <a:br>
              <a:rPr lang="fr-FR"/>
            </a:br>
            <a:r>
              <a:rPr lang="fr-FR"/>
              <a:t>	Choisissez votre propre image de fond</a:t>
            </a:r>
            <a:br>
              <a:rPr lang="fr-FR"/>
            </a:br>
            <a:r>
              <a:rPr lang="fr-FR"/>
              <a:t>			Cliquez sur l'icône pour ajouter une image</a:t>
            </a:r>
            <a:br>
              <a:rPr lang="fr-FR"/>
            </a:br>
            <a:endParaRPr lang="fr-CH"/>
          </a:p>
        </p:txBody>
      </p:sp>
    </p:spTree>
    <p:extLst>
      <p:ext uri="{BB962C8B-B14F-4D97-AF65-F5344CB8AC3E}">
        <p14:creationId xmlns:p14="http://schemas.microsoft.com/office/powerpoint/2010/main" val="8514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281" y="2130426"/>
            <a:ext cx="10361851" cy="1470025"/>
          </a:xfrm>
        </p:spPr>
        <p:txBody>
          <a:bodyPr/>
          <a:lstStyle/>
          <a:p>
            <a:r>
              <a:rPr lang="fr-FR"/>
              <a:t>Modifiez le style du titre</a:t>
            </a:r>
            <a:endParaRPr lang="en-US"/>
          </a:p>
        </p:txBody>
      </p:sp>
      <p:sp>
        <p:nvSpPr>
          <p:cNvPr id="3" name="Sous-titr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1D746B9E-1EB2-4F9C-9D15-B059AD176BC2}" type="datetimeFigureOut">
              <a:rPr lang="en-US" smtClean="0"/>
              <a:t>3/18/2024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2A816B9C-F6C0-40E6-98B4-01CEA55F33EF}" type="slidenum">
              <a:rPr lang="en-US" smtClean="0"/>
              <a:t>‹N°›</a:t>
            </a:fld>
            <a:endParaRPr lang="en-US"/>
          </a:p>
        </p:txBody>
      </p:sp>
    </p:spTree>
    <p:extLst>
      <p:ext uri="{BB962C8B-B14F-4D97-AF65-F5344CB8AC3E}">
        <p14:creationId xmlns:p14="http://schemas.microsoft.com/office/powerpoint/2010/main" val="113401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1D746B9E-1EB2-4F9C-9D15-B059AD176BC2}" type="datetimeFigureOut">
              <a:rPr lang="en-US" smtClean="0"/>
              <a:t>3/18/2024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2A816B9C-F6C0-40E6-98B4-01CEA55F33EF}" type="slidenum">
              <a:rPr lang="en-US" smtClean="0"/>
              <a:t>‹N°›</a:t>
            </a:fld>
            <a:endParaRPr lang="en-US"/>
          </a:p>
        </p:txBody>
      </p:sp>
    </p:spTree>
    <p:extLst>
      <p:ext uri="{BB962C8B-B14F-4D97-AF65-F5344CB8AC3E}">
        <p14:creationId xmlns:p14="http://schemas.microsoft.com/office/powerpoint/2010/main" val="409540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 y="5837622"/>
            <a:ext cx="448517" cy="813709"/>
          </a:xfrm>
          <a:prstGeom prst="rect">
            <a:avLst/>
          </a:prstGeom>
        </p:spPr>
      </p:pic>
      <p:sp>
        <p:nvSpPr>
          <p:cNvPr id="2" name="Titelplatzhalter 1"/>
          <p:cNvSpPr>
            <a:spLocks noGrp="1"/>
          </p:cNvSpPr>
          <p:nvPr>
            <p:ph type="title"/>
          </p:nvPr>
        </p:nvSpPr>
        <p:spPr>
          <a:xfrm>
            <a:off x="516253" y="144000"/>
            <a:ext cx="8246748" cy="1073122"/>
          </a:xfrm>
          <a:prstGeom prst="rect">
            <a:avLst/>
          </a:prstGeom>
        </p:spPr>
        <p:txBody>
          <a:bodyPr vert="horz" lIns="0" tIns="0" rIns="0" bIns="0" rtlCol="0" anchor="t" anchorCtr="0">
            <a:normAutofit/>
          </a:bodyPr>
          <a:lstStyle/>
          <a:p>
            <a:r>
              <a:rPr lang="fr-CH" noProof="0"/>
              <a:t>Cliquez pour modifier le titre du masque</a:t>
            </a:r>
          </a:p>
        </p:txBody>
      </p:sp>
      <p:sp>
        <p:nvSpPr>
          <p:cNvPr id="3" name="Textplatzhalter 2"/>
          <p:cNvSpPr>
            <a:spLocks noGrp="1"/>
          </p:cNvSpPr>
          <p:nvPr>
            <p:ph type="body" idx="1"/>
          </p:nvPr>
        </p:nvSpPr>
        <p:spPr>
          <a:xfrm>
            <a:off x="516253" y="1483952"/>
            <a:ext cx="11133349" cy="4247998"/>
          </a:xfrm>
          <a:prstGeom prst="rect">
            <a:avLst/>
          </a:prstGeom>
        </p:spPr>
        <p:txBody>
          <a:bodyPr vert="horz" lIns="10800" tIns="0" rIns="0" bIns="0" rtlCol="0">
            <a:noAutofit/>
          </a:bodyPr>
          <a:lstStyle/>
          <a:p>
            <a:pPr lvl="0"/>
            <a:r>
              <a:rPr lang="fr-CH" noProof="0"/>
              <a:t>Modifier le texte du masque</a:t>
            </a:r>
          </a:p>
          <a:p>
            <a:pPr lvl="1"/>
            <a:r>
              <a:rPr lang="fr-CH" noProof="0"/>
              <a:t>Deuxième niveau</a:t>
            </a:r>
          </a:p>
          <a:p>
            <a:pPr lvl="2"/>
            <a:r>
              <a:rPr lang="fr-CH" noProof="0"/>
              <a:t>Troisième niveau</a:t>
            </a:r>
          </a:p>
          <a:p>
            <a:pPr lvl="3"/>
            <a:r>
              <a:rPr lang="fr-CH" noProof="0"/>
              <a:t>Quatrième niveau</a:t>
            </a:r>
          </a:p>
          <a:p>
            <a:pPr lvl="4"/>
            <a:r>
              <a:rPr lang="fr-CH" noProof="0"/>
              <a:t>Cinquième niveau</a:t>
            </a:r>
          </a:p>
        </p:txBody>
      </p:sp>
      <p:sp>
        <p:nvSpPr>
          <p:cNvPr id="6" name="Foliennummernplatzhalter 5"/>
          <p:cNvSpPr>
            <a:spLocks noGrp="1"/>
          </p:cNvSpPr>
          <p:nvPr>
            <p:ph type="sldNum" sz="quarter" idx="4"/>
          </p:nvPr>
        </p:nvSpPr>
        <p:spPr>
          <a:xfrm>
            <a:off x="10735294" y="6349990"/>
            <a:ext cx="914307" cy="360000"/>
          </a:xfrm>
          <a:prstGeom prst="rect">
            <a:avLst/>
          </a:prstGeom>
        </p:spPr>
        <p:txBody>
          <a:bodyPr vert="horz" lIns="0" tIns="0" rIns="0" bIns="0" rtlCol="0" anchor="b" anchorCtr="0"/>
          <a:lstStyle>
            <a:lvl1pPr algn="r">
              <a:defRPr sz="1200">
                <a:solidFill>
                  <a:srgbClr val="7F7F7F"/>
                </a:solidFill>
                <a:latin typeface="Arial" panose="020B0604020202020204" pitchFamily="34" charset="0"/>
                <a:cs typeface="Arial" panose="020B0604020202020204" pitchFamily="34" charset="0"/>
              </a:defRPr>
            </a:lvl1pPr>
          </a:lstStyle>
          <a:p>
            <a:fld id="{75A4F164-3A46-4CEE-A25C-CA523D5E42F3}" type="slidenum">
              <a:rPr lang="fr-CH" noProof="0" smtClean="0"/>
              <a:pPr/>
              <a:t>‹N°›</a:t>
            </a:fld>
            <a:endParaRPr lang="fr-CH" noProof="0"/>
          </a:p>
        </p:txBody>
      </p:sp>
      <p:pic>
        <p:nvPicPr>
          <p:cNvPr id="8" name="Image 7"/>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14011" y="144002"/>
            <a:ext cx="1959681" cy="366376"/>
          </a:xfrm>
          <a:prstGeom prst="rect">
            <a:avLst/>
          </a:prstGeom>
        </p:spPr>
      </p:pic>
    </p:spTree>
    <p:extLst>
      <p:ext uri="{BB962C8B-B14F-4D97-AF65-F5344CB8AC3E}">
        <p14:creationId xmlns:p14="http://schemas.microsoft.com/office/powerpoint/2010/main" val="1187222015"/>
      </p:ext>
    </p:extLst>
  </p:cSld>
  <p:clrMap bg1="lt1" tx1="dk1" bg2="lt2" tx2="dk2" accent1="accent1" accent2="accent2" accent3="accent3" accent4="accent4" accent5="accent5" accent6="accent6" hlink="hlink" folHlink="folHlink"/>
  <p:sldLayoutIdLst>
    <p:sldLayoutId id="2147483682" r:id="rId1"/>
    <p:sldLayoutId id="2147483679" r:id="rId2"/>
    <p:sldLayoutId id="2147483692" r:id="rId3"/>
    <p:sldLayoutId id="2147483691" r:id="rId4"/>
    <p:sldLayoutId id="2147483694" r:id="rId5"/>
    <p:sldLayoutId id="2147483695" r:id="rId6"/>
    <p:sldLayoutId id="214748369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b="0" kern="1200" baseline="0">
          <a:solidFill>
            <a:schemeClr val="tx1"/>
          </a:solidFill>
          <a:latin typeface="Arial" panose="020B0604020202020204" pitchFamily="34" charset="0"/>
          <a:ea typeface="+mj-ea"/>
          <a:cs typeface="Arial" panose="020B0604020202020204" pitchFamily="34" charset="0"/>
        </a:defRPr>
      </a:lvl1pPr>
    </p:titleStyle>
    <p:bodyStyle>
      <a:lvl1pPr marL="273050" indent="-273050" algn="l" defTabSz="914400" rtl="0" eaLnBrk="1" latinLnBrk="0" hangingPunct="1">
        <a:spcBef>
          <a:spcPts val="1400"/>
        </a:spcBef>
        <a:spcAft>
          <a:spcPts val="800"/>
        </a:spcAft>
        <a:buFontTx/>
        <a:buBlip>
          <a:blip r:embed="rId11"/>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8/10/relationships/comments" Target="../comments/modernComment_298_FA71D6C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2B0_12F3601F.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2B1_D3955398.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grenouille, amphibien, crapaud, Rainette&#10;&#10;Description générée automatiquement">
            <a:extLst>
              <a:ext uri="{FF2B5EF4-FFF2-40B4-BE49-F238E27FC236}">
                <a16:creationId xmlns:a16="http://schemas.microsoft.com/office/drawing/2014/main" id="{4064145C-167C-2DA7-2161-2CD2C3CC6F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36"/>
          <a:stretch/>
        </p:blipFill>
        <p:spPr>
          <a:xfrm>
            <a:off x="7728998" y="-13445"/>
            <a:ext cx="4471604" cy="2853744"/>
          </a:xfrm>
          <a:prstGeom prst="rect">
            <a:avLst/>
          </a:prstGeom>
        </p:spPr>
      </p:pic>
      <p:pic>
        <p:nvPicPr>
          <p:cNvPr id="11" name="Image 10" descr="Une image contenant oiseau, Oiseau de proie, herbe, plein air&#10;&#10;Description générée automatiquement">
            <a:extLst>
              <a:ext uri="{FF2B5EF4-FFF2-40B4-BE49-F238E27FC236}">
                <a16:creationId xmlns:a16="http://schemas.microsoft.com/office/drawing/2014/main" id="{A7CD44AB-47EF-CA4F-7FE5-ACAE5F8120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45" t="28098" r="139"/>
          <a:stretch/>
        </p:blipFill>
        <p:spPr>
          <a:xfrm flipH="1">
            <a:off x="5660858" y="2791605"/>
            <a:ext cx="6539744" cy="4049695"/>
          </a:xfrm>
          <a:prstGeom prst="rect">
            <a:avLst/>
          </a:prstGeom>
        </p:spPr>
      </p:pic>
      <p:pic>
        <p:nvPicPr>
          <p:cNvPr id="12" name="Image 11" descr="Une image contenant herbe, plein air, oiseau, faune&#10;&#10;Description générée automatiquement">
            <a:extLst>
              <a:ext uri="{FF2B5EF4-FFF2-40B4-BE49-F238E27FC236}">
                <a16:creationId xmlns:a16="http://schemas.microsoft.com/office/drawing/2014/main" id="{01062CEC-A10E-8C49-7896-D9C122E33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74" t="31445" r="28010" b="1"/>
          <a:stretch/>
        </p:blipFill>
        <p:spPr>
          <a:xfrm>
            <a:off x="0" y="1"/>
            <a:ext cx="3628040" cy="2513700"/>
          </a:xfrm>
          <a:prstGeom prst="rect">
            <a:avLst/>
          </a:prstGeom>
        </p:spPr>
      </p:pic>
      <p:pic>
        <p:nvPicPr>
          <p:cNvPr id="14" name="Image 13" descr="Une image contenant oiseau, plein air, faune, oiseau chanteur&#10;&#10;Description générée automatiquement">
            <a:extLst>
              <a:ext uri="{FF2B5EF4-FFF2-40B4-BE49-F238E27FC236}">
                <a16:creationId xmlns:a16="http://schemas.microsoft.com/office/drawing/2014/main" id="{202DD035-36FA-319D-AC5F-E0839B8D21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81" b="1135"/>
          <a:stretch/>
        </p:blipFill>
        <p:spPr>
          <a:xfrm>
            <a:off x="-26944" y="2378724"/>
            <a:ext cx="5687801" cy="4455438"/>
          </a:xfrm>
          <a:prstGeom prst="rect">
            <a:avLst/>
          </a:prstGeom>
        </p:spPr>
      </p:pic>
      <p:pic>
        <p:nvPicPr>
          <p:cNvPr id="19" name="Image 18" descr="Une image contenant oiseau, plein air, oiseau aquatique, ciel">
            <a:extLst>
              <a:ext uri="{FF2B5EF4-FFF2-40B4-BE49-F238E27FC236}">
                <a16:creationId xmlns:a16="http://schemas.microsoft.com/office/drawing/2014/main" id="{DAAB4B39-998E-E9AA-BE2F-8F94980FED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174"/>
          <a:stretch/>
        </p:blipFill>
        <p:spPr>
          <a:xfrm>
            <a:off x="3568182" y="-4052"/>
            <a:ext cx="4434405" cy="2590515"/>
          </a:xfrm>
          <a:prstGeom prst="rect">
            <a:avLst/>
          </a:prstGeom>
        </p:spPr>
      </p:pic>
      <p:pic>
        <p:nvPicPr>
          <p:cNvPr id="18" name="Image 17" descr="Une image contenant chauve-souris, personne, mammifère, intérieur&#10;&#10;Description générée automatiquement">
            <a:extLst>
              <a:ext uri="{FF2B5EF4-FFF2-40B4-BE49-F238E27FC236}">
                <a16:creationId xmlns:a16="http://schemas.microsoft.com/office/drawing/2014/main" id="{273229B8-BD3A-44B7-EB52-E8549D084D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487" t="44023" r="35427" b="18064"/>
          <a:stretch/>
        </p:blipFill>
        <p:spPr>
          <a:xfrm>
            <a:off x="3568183" y="2559339"/>
            <a:ext cx="4434406" cy="2485817"/>
          </a:xfrm>
          <a:prstGeom prst="rect">
            <a:avLst/>
          </a:prstGeom>
        </p:spPr>
      </p:pic>
      <p:sp>
        <p:nvSpPr>
          <p:cNvPr id="6" name="Rectangle 5"/>
          <p:cNvSpPr/>
          <p:nvPr/>
        </p:nvSpPr>
        <p:spPr>
          <a:xfrm>
            <a:off x="2" y="4880870"/>
            <a:ext cx="12190413" cy="1998931"/>
          </a:xfrm>
          <a:prstGeom prst="rect">
            <a:avLst/>
          </a:prstGeom>
          <a:solidFill>
            <a:srgbClr val="005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prstClr val="white"/>
              </a:solidFill>
            </a:endParaRPr>
          </a:p>
        </p:txBody>
      </p:sp>
      <p:grpSp>
        <p:nvGrpSpPr>
          <p:cNvPr id="8" name="Groupe 7"/>
          <p:cNvGrpSpPr/>
          <p:nvPr/>
        </p:nvGrpSpPr>
        <p:grpSpPr>
          <a:xfrm>
            <a:off x="8722167" y="6092225"/>
            <a:ext cx="2875549" cy="668449"/>
            <a:chOff x="7273986" y="4973956"/>
            <a:chExt cx="4972748" cy="1219200"/>
          </a:xfrm>
        </p:grpSpPr>
        <p:sp>
          <p:nvSpPr>
            <p:cNvPr id="9" name="Rectangle 8"/>
            <p:cNvSpPr/>
            <p:nvPr/>
          </p:nvSpPr>
          <p:spPr>
            <a:xfrm>
              <a:off x="7273986" y="4973956"/>
              <a:ext cx="4972748" cy="12192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prstClr val="white"/>
                </a:solidFill>
              </a:endParaRPr>
            </a:p>
          </p:txBody>
        </p:sp>
        <p:pic>
          <p:nvPicPr>
            <p:cNvPr id="15" name="Image 1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583556" y="5174362"/>
              <a:ext cx="4469148" cy="836397"/>
            </a:xfrm>
            <a:prstGeom prst="rect">
              <a:avLst/>
            </a:prstGeom>
          </p:spPr>
        </p:pic>
      </p:grpSp>
      <p:sp>
        <p:nvSpPr>
          <p:cNvPr id="16" name="ZoneTexte 15"/>
          <p:cNvSpPr txBox="1"/>
          <p:nvPr/>
        </p:nvSpPr>
        <p:spPr>
          <a:xfrm>
            <a:off x="174458" y="5147727"/>
            <a:ext cx="8257660" cy="1692771"/>
          </a:xfrm>
          <a:prstGeom prst="rect">
            <a:avLst/>
          </a:prstGeom>
          <a:noFill/>
        </p:spPr>
        <p:txBody>
          <a:bodyPr wrap="square" lIns="0" rIns="0" rtlCol="0">
            <a:spAutoFit/>
          </a:bodyPr>
          <a:lstStyle/>
          <a:p>
            <a:r>
              <a:rPr lang="en-US" sz="3200">
                <a:solidFill>
                  <a:srgbClr val="FFFFFF"/>
                </a:solidFill>
                <a:latin typeface="Arial" panose="020B0604020202020204" pitchFamily="34" charset="0"/>
                <a:cs typeface="Arial" panose="020B0604020202020204" pitchFamily="34" charset="0"/>
              </a:rPr>
              <a:t>The value of biological data in environmental impact studies</a:t>
            </a:r>
          </a:p>
          <a:p>
            <a:endParaRPr lang="en-US" sz="2000">
              <a:solidFill>
                <a:srgbClr val="FFFFFF"/>
              </a:solidFill>
              <a:latin typeface="Arial" panose="020B0604020202020204" pitchFamily="34" charset="0"/>
              <a:cs typeface="Arial" panose="020B0604020202020204" pitchFamily="34" charset="0"/>
            </a:endParaRPr>
          </a:p>
          <a:p>
            <a:r>
              <a:rPr lang="en-US" sz="2000">
                <a:solidFill>
                  <a:srgbClr val="FFFFFF"/>
                </a:solidFill>
                <a:latin typeface="Arial" panose="020B0604020202020204" pitchFamily="34" charset="0"/>
                <a:cs typeface="Arial" panose="020B0604020202020204" pitchFamily="34" charset="0"/>
              </a:rPr>
              <a:t>Arnaud BECKERS – 19.03.2024</a:t>
            </a:r>
            <a:endParaRPr lang="fr-CH" sz="2000">
              <a:solidFill>
                <a:srgbClr val="FFFFFF"/>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4A4D1E2-A467-3B53-3A86-3CB0DCA662CA}"/>
              </a:ext>
            </a:extLst>
          </p:cNvPr>
          <p:cNvPicPr>
            <a:picLocks noChangeAspect="1"/>
          </p:cNvPicPr>
          <p:nvPr/>
        </p:nvPicPr>
        <p:blipFill>
          <a:blip r:embed="rId9"/>
          <a:stretch>
            <a:fillRect/>
          </a:stretch>
        </p:blipFill>
        <p:spPr>
          <a:xfrm>
            <a:off x="8722167" y="4991335"/>
            <a:ext cx="2882555" cy="1000887"/>
          </a:xfrm>
          <a:prstGeom prst="rect">
            <a:avLst/>
          </a:prstGeom>
        </p:spPr>
      </p:pic>
    </p:spTree>
    <p:extLst>
      <p:ext uri="{BB962C8B-B14F-4D97-AF65-F5344CB8AC3E}">
        <p14:creationId xmlns:p14="http://schemas.microsoft.com/office/powerpoint/2010/main" val="12859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13EB2-3C9F-EE3C-24E0-25FA75567DB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E882241-547A-6936-5A85-DD0DBE9009C2}"/>
              </a:ext>
            </a:extLst>
          </p:cNvPr>
          <p:cNvSpPr>
            <a:spLocks noGrp="1"/>
          </p:cNvSpPr>
          <p:nvPr>
            <p:ph type="sldNum" sz="quarter" idx="12"/>
          </p:nvPr>
        </p:nvSpPr>
        <p:spPr/>
        <p:txBody>
          <a:bodyPr/>
          <a:lstStyle/>
          <a:p>
            <a:fld id="{75A4F164-3A46-4CEE-A25C-CA523D5E42F3}" type="slidenum">
              <a:rPr lang="fr-CH" noProof="0" smtClean="0"/>
              <a:t>10</a:t>
            </a:fld>
            <a:endParaRPr lang="fr-CH" noProof="0"/>
          </a:p>
        </p:txBody>
      </p:sp>
      <p:sp>
        <p:nvSpPr>
          <p:cNvPr id="3" name="Titre 2">
            <a:extLst>
              <a:ext uri="{FF2B5EF4-FFF2-40B4-BE49-F238E27FC236}">
                <a16:creationId xmlns:a16="http://schemas.microsoft.com/office/drawing/2014/main" id="{001E911B-4400-19A5-4484-B7717FA7058B}"/>
              </a:ext>
            </a:extLst>
          </p:cNvPr>
          <p:cNvSpPr>
            <a:spLocks noGrp="1"/>
          </p:cNvSpPr>
          <p:nvPr>
            <p:ph type="title"/>
          </p:nvPr>
        </p:nvSpPr>
        <p:spPr/>
        <p:txBody>
          <a:bodyPr/>
          <a:lstStyle/>
          <a:p>
            <a:r>
              <a:rPr lang="fr-BE"/>
              <a:t>The importance of </a:t>
            </a:r>
            <a:r>
              <a:rPr lang="fr-BE" err="1"/>
              <a:t>biological</a:t>
            </a:r>
            <a:r>
              <a:rPr lang="fr-BE"/>
              <a:t> data </a:t>
            </a:r>
            <a:r>
              <a:rPr lang="fr-BE" err="1"/>
              <a:t>during</a:t>
            </a:r>
            <a:r>
              <a:rPr lang="fr-BE"/>
              <a:t> the </a:t>
            </a:r>
            <a:r>
              <a:rPr lang="fr-BE" b="1"/>
              <a:t>impact </a:t>
            </a:r>
            <a:r>
              <a:rPr lang="fr-BE" b="1" err="1"/>
              <a:t>assesment</a:t>
            </a:r>
            <a:endParaRPr lang="en-US" b="1"/>
          </a:p>
        </p:txBody>
      </p:sp>
      <p:sp>
        <p:nvSpPr>
          <p:cNvPr id="4" name="Espace réservé du texte 3">
            <a:extLst>
              <a:ext uri="{FF2B5EF4-FFF2-40B4-BE49-F238E27FC236}">
                <a16:creationId xmlns:a16="http://schemas.microsoft.com/office/drawing/2014/main" id="{C9003346-CE74-4E9E-4E2B-8A0F41041DFA}"/>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B5120B44-86D1-6308-9BD4-9255BF01CE45}"/>
              </a:ext>
            </a:extLst>
          </p:cNvPr>
          <p:cNvSpPr>
            <a:spLocks noGrp="1"/>
          </p:cNvSpPr>
          <p:nvPr>
            <p:ph sz="quarter" idx="14"/>
          </p:nvPr>
        </p:nvSpPr>
        <p:spPr/>
        <p:txBody>
          <a:bodyPr/>
          <a:lstStyle/>
          <a:p>
            <a:endParaRPr lang="en-US"/>
          </a:p>
        </p:txBody>
      </p:sp>
      <p:sp>
        <p:nvSpPr>
          <p:cNvPr id="15" name="Espace réservé du contenu 4">
            <a:extLst>
              <a:ext uri="{FF2B5EF4-FFF2-40B4-BE49-F238E27FC236}">
                <a16:creationId xmlns:a16="http://schemas.microsoft.com/office/drawing/2014/main" id="{65F6C09A-A9B4-0ED0-1248-95776771EC71}"/>
              </a:ext>
            </a:extLst>
          </p:cNvPr>
          <p:cNvSpPr>
            <a:spLocks noGrp="1"/>
          </p:cNvSpPr>
          <p:nvPr>
            <p:ph idx="1"/>
          </p:nvPr>
        </p:nvSpPr>
        <p:spPr>
          <a:xfrm>
            <a:off x="514800" y="1552643"/>
            <a:ext cx="6607895" cy="3907251"/>
          </a:xfrm>
        </p:spPr>
        <p:txBody>
          <a:bodyPr/>
          <a:lstStyle/>
          <a:p>
            <a:pPr marL="0" indent="0">
              <a:buNone/>
            </a:pPr>
            <a:r>
              <a:rPr lang="fr-FR" sz="2000" b="1">
                <a:solidFill>
                  <a:srgbClr val="000000"/>
                </a:solidFill>
                <a:latin typeface="+mj-lt"/>
                <a:ea typeface="Times New Roman" panose="02020603050405020304" pitchFamily="18" charset="0"/>
              </a:rPr>
              <a:t>Example 3 : </a:t>
            </a:r>
            <a:r>
              <a:rPr lang="fr-FR" sz="2000" b="1" err="1">
                <a:solidFill>
                  <a:srgbClr val="000000"/>
                </a:solidFill>
                <a:latin typeface="+mj-lt"/>
                <a:ea typeface="Times New Roman" panose="02020603050405020304" pitchFamily="18" charset="0"/>
              </a:rPr>
              <a:t>wind</a:t>
            </a:r>
            <a:r>
              <a:rPr lang="fr-FR" sz="2000" b="1">
                <a:solidFill>
                  <a:srgbClr val="000000"/>
                </a:solidFill>
                <a:latin typeface="+mj-lt"/>
                <a:ea typeface="Times New Roman" panose="02020603050405020304" pitchFamily="18" charset="0"/>
              </a:rPr>
              <a:t> </a:t>
            </a:r>
            <a:r>
              <a:rPr lang="fr-FR" sz="2000" b="1" err="1">
                <a:solidFill>
                  <a:srgbClr val="000000"/>
                </a:solidFill>
                <a:latin typeface="+mj-lt"/>
                <a:ea typeface="Times New Roman" panose="02020603050405020304" pitchFamily="18" charset="0"/>
              </a:rPr>
              <a:t>farm</a:t>
            </a:r>
            <a:r>
              <a:rPr lang="fr-FR" sz="2000" b="1">
                <a:solidFill>
                  <a:srgbClr val="000000"/>
                </a:solidFill>
                <a:latin typeface="+mj-lt"/>
                <a:ea typeface="Times New Roman" panose="02020603050405020304" pitchFamily="18" charset="0"/>
              </a:rPr>
              <a:t> </a:t>
            </a:r>
            <a:r>
              <a:rPr lang="fr-FR" sz="2000" b="1" err="1">
                <a:solidFill>
                  <a:srgbClr val="000000"/>
                </a:solidFill>
                <a:latin typeface="+mj-lt"/>
                <a:ea typeface="Times New Roman" panose="02020603050405020304" pitchFamily="18" charset="0"/>
              </a:rPr>
              <a:t>project</a:t>
            </a:r>
            <a:r>
              <a:rPr lang="fr-FR" sz="2000" b="1">
                <a:solidFill>
                  <a:srgbClr val="000000"/>
                </a:solidFill>
                <a:latin typeface="+mj-lt"/>
                <a:ea typeface="Times New Roman" panose="02020603050405020304" pitchFamily="18" charset="0"/>
              </a:rPr>
              <a:t> and </a:t>
            </a:r>
            <a:r>
              <a:rPr lang="fr-FR" sz="2000" b="1" err="1">
                <a:solidFill>
                  <a:srgbClr val="000000"/>
                </a:solidFill>
                <a:latin typeface="+mj-lt"/>
                <a:ea typeface="Times New Roman" panose="02020603050405020304" pitchFamily="18" charset="0"/>
              </a:rPr>
              <a:t>Eurasian</a:t>
            </a:r>
            <a:r>
              <a:rPr lang="fr-FR" sz="2000" b="1">
                <a:solidFill>
                  <a:srgbClr val="000000"/>
                </a:solidFill>
                <a:latin typeface="+mj-lt"/>
                <a:ea typeface="Times New Roman" panose="02020603050405020304" pitchFamily="18" charset="0"/>
              </a:rPr>
              <a:t> </a:t>
            </a:r>
            <a:r>
              <a:rPr lang="fr-FR" sz="2000" b="1" err="1">
                <a:solidFill>
                  <a:srgbClr val="000000"/>
                </a:solidFill>
                <a:latin typeface="+mj-lt"/>
                <a:ea typeface="Times New Roman" panose="02020603050405020304" pitchFamily="18" charset="0"/>
              </a:rPr>
              <a:t>Dotterel</a:t>
            </a:r>
            <a:endParaRPr lang="fr-FR" sz="2000" b="1">
              <a:solidFill>
                <a:srgbClr val="000000"/>
              </a:solidFill>
              <a:latin typeface="+mj-lt"/>
              <a:ea typeface="Times New Roman" panose="02020603050405020304" pitchFamily="18" charset="0"/>
            </a:endParaRPr>
          </a:p>
          <a:p>
            <a:r>
              <a:rPr lang="fr-BE" sz="1600" err="1">
                <a:solidFill>
                  <a:srgbClr val="000000"/>
                </a:solidFill>
                <a:latin typeface="+mj-lt"/>
                <a:ea typeface="Times New Roman" panose="02020603050405020304" pitchFamily="18" charset="0"/>
              </a:rPr>
              <a:t>Eurasian</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dotterel</a:t>
            </a:r>
            <a:r>
              <a:rPr lang="fr-BE" sz="1600">
                <a:solidFill>
                  <a:srgbClr val="000000"/>
                </a:solidFill>
                <a:latin typeface="+mj-lt"/>
                <a:ea typeface="Times New Roman" panose="02020603050405020304" pitchFamily="18" charset="0"/>
              </a:rPr>
              <a:t> (</a:t>
            </a:r>
            <a:r>
              <a:rPr lang="fr-BE" sz="1600" i="1" err="1">
                <a:solidFill>
                  <a:srgbClr val="000000"/>
                </a:solidFill>
                <a:latin typeface="+mj-lt"/>
                <a:ea typeface="Times New Roman" panose="02020603050405020304" pitchFamily="18" charset="0"/>
              </a:rPr>
              <a:t>Eudromias</a:t>
            </a:r>
            <a:r>
              <a:rPr lang="fr-BE" sz="1600" i="1">
                <a:solidFill>
                  <a:srgbClr val="000000"/>
                </a:solidFill>
                <a:latin typeface="+mj-lt"/>
                <a:ea typeface="Times New Roman" panose="02020603050405020304" pitchFamily="18" charset="0"/>
              </a:rPr>
              <a:t> </a:t>
            </a:r>
            <a:r>
              <a:rPr lang="fr-BE" sz="1600" i="1" err="1">
                <a:solidFill>
                  <a:srgbClr val="000000"/>
                </a:solidFill>
                <a:latin typeface="+mj-lt"/>
                <a:ea typeface="Times New Roman" panose="02020603050405020304" pitchFamily="18" charset="0"/>
              </a:rPr>
              <a:t>morinellus</a:t>
            </a:r>
            <a:r>
              <a:rPr lang="fr-BE" sz="1600">
                <a:solidFill>
                  <a:srgbClr val="000000"/>
                </a:solidFill>
                <a:latin typeface="+mj-lt"/>
                <a:ea typeface="Times New Roman" panose="02020603050405020304" pitchFamily="18" charset="0"/>
              </a:rPr>
              <a:t>) uses open </a:t>
            </a:r>
            <a:r>
              <a:rPr lang="fr-BE" sz="1600" err="1">
                <a:solidFill>
                  <a:srgbClr val="000000"/>
                </a:solidFill>
                <a:latin typeface="+mj-lt"/>
                <a:ea typeface="Times New Roman" panose="02020603050405020304" pitchFamily="18" charset="0"/>
              </a:rPr>
              <a:t>farmlands</a:t>
            </a:r>
            <a:r>
              <a:rPr lang="fr-BE" sz="1600">
                <a:solidFill>
                  <a:srgbClr val="000000"/>
                </a:solidFill>
                <a:latin typeface="+mj-lt"/>
                <a:ea typeface="Times New Roman" panose="02020603050405020304" pitchFamily="18" charset="0"/>
              </a:rPr>
              <a:t> in </a:t>
            </a:r>
            <a:r>
              <a:rPr lang="fr-BE" sz="1600" err="1">
                <a:solidFill>
                  <a:srgbClr val="000000"/>
                </a:solidFill>
                <a:latin typeface="+mj-lt"/>
                <a:ea typeface="Times New Roman" panose="02020603050405020304" pitchFamily="18" charset="0"/>
              </a:rPr>
              <a:t>Belgium</a:t>
            </a:r>
            <a:r>
              <a:rPr lang="fr-BE" sz="1600">
                <a:solidFill>
                  <a:srgbClr val="000000"/>
                </a:solidFill>
                <a:latin typeface="+mj-lt"/>
                <a:ea typeface="Times New Roman" panose="02020603050405020304" pitchFamily="18" charset="0"/>
              </a:rPr>
              <a:t> as </a:t>
            </a:r>
            <a:r>
              <a:rPr lang="fr-BE" sz="1600" err="1">
                <a:solidFill>
                  <a:srgbClr val="000000"/>
                </a:solidFill>
                <a:latin typeface="+mj-lt"/>
                <a:ea typeface="Times New Roman" panose="02020603050405020304" pitchFamily="18" charset="0"/>
              </a:rPr>
              <a:t>stopover</a:t>
            </a:r>
            <a:r>
              <a:rPr lang="fr-BE" sz="1600">
                <a:solidFill>
                  <a:srgbClr val="000000"/>
                </a:solidFill>
                <a:latin typeface="+mj-lt"/>
                <a:ea typeface="Times New Roman" panose="02020603050405020304" pitchFamily="18" charset="0"/>
              </a:rPr>
              <a:t> sites in August-</a:t>
            </a:r>
            <a:r>
              <a:rPr lang="fr-BE" sz="1600" err="1">
                <a:solidFill>
                  <a:srgbClr val="000000"/>
                </a:solidFill>
                <a:latin typeface="+mj-lt"/>
                <a:ea typeface="Times New Roman" panose="02020603050405020304" pitchFamily="18" charset="0"/>
              </a:rPr>
              <a:t>September</a:t>
            </a:r>
            <a:r>
              <a:rPr lang="fr-BE" sz="1600">
                <a:solidFill>
                  <a:srgbClr val="000000"/>
                </a:solidFill>
                <a:latin typeface="+mj-lt"/>
                <a:ea typeface="Times New Roman" panose="02020603050405020304" pitchFamily="18" charset="0"/>
              </a:rPr>
              <a:t> </a:t>
            </a:r>
          </a:p>
          <a:p>
            <a:r>
              <a:rPr lang="fr-BE" sz="1600">
                <a:solidFill>
                  <a:srgbClr val="000000"/>
                </a:solidFill>
                <a:latin typeface="+mj-lt"/>
                <a:ea typeface="Times New Roman" panose="02020603050405020304" pitchFamily="18" charset="0"/>
              </a:rPr>
              <a:t>Rare </a:t>
            </a:r>
            <a:r>
              <a:rPr lang="fr-BE" sz="1600" err="1">
                <a:solidFill>
                  <a:srgbClr val="000000"/>
                </a:solidFill>
                <a:latin typeface="+mj-lt"/>
                <a:ea typeface="Times New Roman" panose="02020603050405020304" pitchFamily="18" charset="0"/>
              </a:rPr>
              <a:t>species</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very</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difficult</a:t>
            </a:r>
            <a:r>
              <a:rPr lang="fr-BE" sz="1600">
                <a:solidFill>
                  <a:srgbClr val="000000"/>
                </a:solidFill>
                <a:latin typeface="+mj-lt"/>
                <a:ea typeface="Times New Roman" panose="02020603050405020304" pitchFamily="18" charset="0"/>
              </a:rPr>
              <a:t> to </a:t>
            </a:r>
            <a:r>
              <a:rPr lang="fr-BE" sz="1600" err="1">
                <a:solidFill>
                  <a:srgbClr val="000000"/>
                </a:solidFill>
                <a:latin typeface="+mj-lt"/>
                <a:ea typeface="Times New Roman" panose="02020603050405020304" pitchFamily="18" charset="0"/>
              </a:rPr>
              <a:t>see</a:t>
            </a:r>
            <a:r>
              <a:rPr lang="fr-BE" sz="1600">
                <a:solidFill>
                  <a:srgbClr val="000000"/>
                </a:solidFill>
                <a:latin typeface="+mj-lt"/>
                <a:ea typeface="Times New Roman" panose="02020603050405020304" pitchFamily="18" charset="0"/>
              </a:rPr>
              <a:t> (short stops + </a:t>
            </a:r>
            <a:r>
              <a:rPr lang="fr-BE" sz="1600" err="1">
                <a:solidFill>
                  <a:srgbClr val="000000"/>
                </a:solidFill>
                <a:latin typeface="+mj-lt"/>
                <a:ea typeface="Times New Roman" panose="02020603050405020304" pitchFamily="18" charset="0"/>
              </a:rPr>
              <a:t>inter-annuel</a:t>
            </a:r>
            <a:r>
              <a:rPr lang="fr-BE" sz="1600">
                <a:solidFill>
                  <a:srgbClr val="000000"/>
                </a:solidFill>
                <a:latin typeface="+mj-lt"/>
                <a:ea typeface="Times New Roman" panose="02020603050405020304" pitchFamily="18" charset="0"/>
              </a:rPr>
              <a:t> variations)</a:t>
            </a:r>
          </a:p>
          <a:p>
            <a:r>
              <a:rPr lang="fr-BE" sz="1600">
                <a:solidFill>
                  <a:srgbClr val="000000"/>
                </a:solidFill>
                <a:latin typeface="+mj-lt"/>
                <a:ea typeface="Times New Roman" panose="02020603050405020304" pitchFamily="18" charset="0"/>
              </a:rPr>
              <a:t>Not </a:t>
            </a:r>
            <a:r>
              <a:rPr lang="fr-BE" sz="1600" err="1">
                <a:solidFill>
                  <a:srgbClr val="000000"/>
                </a:solidFill>
                <a:latin typeface="+mj-lt"/>
                <a:ea typeface="Times New Roman" panose="02020603050405020304" pitchFamily="18" charset="0"/>
              </a:rPr>
              <a:t>seen</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during</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our</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bird</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surveys</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only</a:t>
            </a:r>
            <a:r>
              <a:rPr lang="fr-BE" sz="1600">
                <a:solidFill>
                  <a:srgbClr val="000000"/>
                </a:solidFill>
                <a:latin typeface="+mj-lt"/>
                <a:ea typeface="Times New Roman" panose="02020603050405020304" pitchFamily="18" charset="0"/>
              </a:rPr>
              <a:t> </a:t>
            </a:r>
            <a:r>
              <a:rPr lang="fr-BE" sz="1600" err="1">
                <a:solidFill>
                  <a:srgbClr val="000000"/>
                </a:solidFill>
                <a:latin typeface="+mj-lt"/>
                <a:ea typeface="Times New Roman" panose="02020603050405020304" pitchFamily="18" charset="0"/>
              </a:rPr>
              <a:t>some</a:t>
            </a:r>
            <a:r>
              <a:rPr lang="fr-BE" sz="1600">
                <a:solidFill>
                  <a:srgbClr val="000000"/>
                </a:solidFill>
                <a:latin typeface="+mj-lt"/>
                <a:ea typeface="Times New Roman" panose="02020603050405020304" pitchFamily="18" charset="0"/>
              </a:rPr>
              <a:t> calls) but </a:t>
            </a:r>
            <a:r>
              <a:rPr lang="fr-BE" sz="1600" b="1">
                <a:solidFill>
                  <a:srgbClr val="000000"/>
                </a:solidFill>
                <a:latin typeface="+mj-lt"/>
                <a:ea typeface="Times New Roman" panose="02020603050405020304" pitchFamily="18" charset="0"/>
              </a:rPr>
              <a:t>high-</a:t>
            </a:r>
            <a:r>
              <a:rPr lang="fr-BE" sz="1600" b="1" err="1">
                <a:solidFill>
                  <a:srgbClr val="000000"/>
                </a:solidFill>
                <a:latin typeface="+mj-lt"/>
                <a:ea typeface="Times New Roman" panose="02020603050405020304" pitchFamily="18" charset="0"/>
              </a:rPr>
              <a:t>quality</a:t>
            </a:r>
            <a:r>
              <a:rPr lang="fr-BE" sz="1600" b="1">
                <a:solidFill>
                  <a:srgbClr val="000000"/>
                </a:solidFill>
                <a:latin typeface="+mj-lt"/>
                <a:ea typeface="Times New Roman" panose="02020603050405020304" pitchFamily="18" charset="0"/>
              </a:rPr>
              <a:t> data </a:t>
            </a:r>
            <a:r>
              <a:rPr lang="fr-BE" sz="1600" b="1" err="1">
                <a:solidFill>
                  <a:srgbClr val="000000"/>
                </a:solidFill>
                <a:latin typeface="+mj-lt"/>
                <a:ea typeface="Times New Roman" panose="02020603050405020304" pitchFamily="18" charset="0"/>
              </a:rPr>
              <a:t>available</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from</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unpaid</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birdwatchers</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prooved</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that</a:t>
            </a:r>
            <a:r>
              <a:rPr lang="fr-BE" sz="1600" b="1">
                <a:solidFill>
                  <a:srgbClr val="000000"/>
                </a:solidFill>
                <a:latin typeface="+mj-lt"/>
                <a:ea typeface="Times New Roman" panose="02020603050405020304" pitchFamily="18" charset="0"/>
              </a:rPr>
              <a:t> the site </a:t>
            </a:r>
            <a:r>
              <a:rPr lang="fr-BE" sz="1600" b="1" err="1">
                <a:solidFill>
                  <a:srgbClr val="000000"/>
                </a:solidFill>
                <a:latin typeface="+mj-lt"/>
                <a:ea typeface="Times New Roman" panose="02020603050405020304" pitchFamily="18" charset="0"/>
              </a:rPr>
              <a:t>is</a:t>
            </a:r>
            <a:r>
              <a:rPr lang="fr-BE" sz="1600" b="1">
                <a:solidFill>
                  <a:srgbClr val="000000"/>
                </a:solidFill>
                <a:latin typeface="+mj-lt"/>
                <a:ea typeface="Times New Roman" panose="02020603050405020304" pitchFamily="18" charset="0"/>
              </a:rPr>
              <a:t> a </a:t>
            </a:r>
            <a:r>
              <a:rPr lang="fr-BE" sz="1600" b="1" err="1">
                <a:solidFill>
                  <a:srgbClr val="000000"/>
                </a:solidFill>
                <a:latin typeface="+mj-lt"/>
                <a:ea typeface="Times New Roman" panose="02020603050405020304" pitchFamily="18" charset="0"/>
              </a:rPr>
              <a:t>very</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regular</a:t>
            </a:r>
            <a:r>
              <a:rPr lang="fr-BE" sz="1600" b="1">
                <a:solidFill>
                  <a:srgbClr val="000000"/>
                </a:solidFill>
                <a:latin typeface="+mj-lt"/>
                <a:ea typeface="Times New Roman" panose="02020603050405020304" pitchFamily="18" charset="0"/>
              </a:rPr>
              <a:t> </a:t>
            </a:r>
            <a:r>
              <a:rPr lang="fr-BE" sz="1600" b="1" err="1">
                <a:solidFill>
                  <a:srgbClr val="000000"/>
                </a:solidFill>
                <a:latin typeface="+mj-lt"/>
                <a:ea typeface="Times New Roman" panose="02020603050405020304" pitchFamily="18" charset="0"/>
              </a:rPr>
              <a:t>stopover</a:t>
            </a:r>
            <a:r>
              <a:rPr lang="fr-BE" sz="1600" b="1">
                <a:solidFill>
                  <a:srgbClr val="000000"/>
                </a:solidFill>
                <a:latin typeface="+mj-lt"/>
                <a:ea typeface="Times New Roman" panose="02020603050405020304" pitchFamily="18" charset="0"/>
              </a:rPr>
              <a:t> place</a:t>
            </a:r>
          </a:p>
          <a:p>
            <a:endParaRPr lang="en-US" sz="1800">
              <a:solidFill>
                <a:srgbClr val="000000"/>
              </a:solidFill>
              <a:latin typeface="+mj-lt"/>
              <a:ea typeface="Times New Roman" panose="02020603050405020304" pitchFamily="18" charset="0"/>
            </a:endParaRPr>
          </a:p>
          <a:p>
            <a:endParaRPr lang="fr-FR" sz="1800">
              <a:solidFill>
                <a:srgbClr val="000000"/>
              </a:solidFill>
              <a:effectLst/>
              <a:latin typeface="+mj-lt"/>
              <a:ea typeface="Times New Roman" panose="02020603050405020304" pitchFamily="18" charset="0"/>
            </a:endParaRPr>
          </a:p>
        </p:txBody>
      </p:sp>
      <p:sp>
        <p:nvSpPr>
          <p:cNvPr id="5" name="Flèche : droite 4">
            <a:extLst>
              <a:ext uri="{FF2B5EF4-FFF2-40B4-BE49-F238E27FC236}">
                <a16:creationId xmlns:a16="http://schemas.microsoft.com/office/drawing/2014/main" id="{44125543-CD77-6876-7A4F-1EEF8537E2F9}"/>
              </a:ext>
            </a:extLst>
          </p:cNvPr>
          <p:cNvSpPr/>
          <p:nvPr/>
        </p:nvSpPr>
        <p:spPr>
          <a:xfrm>
            <a:off x="996283" y="4879388"/>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472686F4-AF67-C2C4-AD50-E97983F0E4A9}"/>
              </a:ext>
            </a:extLst>
          </p:cNvPr>
          <p:cNvSpPr txBox="1"/>
          <p:nvPr/>
        </p:nvSpPr>
        <p:spPr>
          <a:xfrm>
            <a:off x="1574895" y="4803291"/>
            <a:ext cx="4387401" cy="923330"/>
          </a:xfrm>
          <a:prstGeom prst="rect">
            <a:avLst/>
          </a:prstGeom>
          <a:noFill/>
        </p:spPr>
        <p:txBody>
          <a:bodyPr wrap="square" rtlCol="0">
            <a:spAutoFit/>
          </a:bodyPr>
          <a:lstStyle/>
          <a:p>
            <a:r>
              <a:rPr lang="fr-BE" sz="1800" err="1"/>
              <a:t>We</a:t>
            </a:r>
            <a:r>
              <a:rPr lang="fr-BE" sz="1800"/>
              <a:t> </a:t>
            </a:r>
            <a:r>
              <a:rPr lang="fr-BE" sz="1800" err="1"/>
              <a:t>concluded</a:t>
            </a:r>
            <a:r>
              <a:rPr lang="fr-BE" sz="1800"/>
              <a:t> to a </a:t>
            </a:r>
            <a:r>
              <a:rPr lang="fr-BE" sz="1800" b="1"/>
              <a:t>major impact </a:t>
            </a:r>
            <a:r>
              <a:rPr lang="fr-BE" sz="1800"/>
              <a:t>on the local population (habitat </a:t>
            </a:r>
            <a:r>
              <a:rPr lang="fr-BE" sz="1800" err="1"/>
              <a:t>loss</a:t>
            </a:r>
            <a:r>
              <a:rPr lang="fr-BE" sz="1800"/>
              <a:t>)</a:t>
            </a:r>
          </a:p>
          <a:p>
            <a:r>
              <a:rPr lang="en-US" sz="1800"/>
              <a:t>The project has </a:t>
            </a:r>
            <a:r>
              <a:rPr lang="en-US" sz="1800" b="1"/>
              <a:t>not been </a:t>
            </a:r>
            <a:r>
              <a:rPr lang="en-US" sz="1800" b="1" err="1"/>
              <a:t>authorised</a:t>
            </a:r>
            <a:endParaRPr lang="fr-BE" sz="1800" b="1"/>
          </a:p>
        </p:txBody>
      </p:sp>
      <p:sp>
        <p:nvSpPr>
          <p:cNvPr id="9" name="Flèche : droite 8">
            <a:extLst>
              <a:ext uri="{FF2B5EF4-FFF2-40B4-BE49-F238E27FC236}">
                <a16:creationId xmlns:a16="http://schemas.microsoft.com/office/drawing/2014/main" id="{B0A422C5-5BD9-B53F-8A65-6E7F81178A25}"/>
              </a:ext>
            </a:extLst>
          </p:cNvPr>
          <p:cNvSpPr/>
          <p:nvPr/>
        </p:nvSpPr>
        <p:spPr>
          <a:xfrm>
            <a:off x="996283" y="5345801"/>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a:extLst>
              <a:ext uri="{FF2B5EF4-FFF2-40B4-BE49-F238E27FC236}">
                <a16:creationId xmlns:a16="http://schemas.microsoft.com/office/drawing/2014/main" id="{DDD025DB-57D4-8FE0-DB18-7650DF9A65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77" t="39363" r="52214" b="33736"/>
          <a:stretch/>
        </p:blipFill>
        <p:spPr>
          <a:xfrm>
            <a:off x="7447548" y="3564016"/>
            <a:ext cx="4293784" cy="3127513"/>
          </a:xfrm>
          <a:prstGeom prst="rect">
            <a:avLst/>
          </a:prstGeom>
        </p:spPr>
      </p:pic>
      <p:pic>
        <p:nvPicPr>
          <p:cNvPr id="12" name="Image 11">
            <a:extLst>
              <a:ext uri="{FF2B5EF4-FFF2-40B4-BE49-F238E27FC236}">
                <a16:creationId xmlns:a16="http://schemas.microsoft.com/office/drawing/2014/main" id="{2193E52F-3BCB-9704-53BB-AB74AB0222CB}"/>
              </a:ext>
            </a:extLst>
          </p:cNvPr>
          <p:cNvPicPr>
            <a:picLocks noChangeAspect="1"/>
          </p:cNvPicPr>
          <p:nvPr/>
        </p:nvPicPr>
        <p:blipFill>
          <a:blip r:embed="rId3"/>
          <a:stretch>
            <a:fillRect/>
          </a:stretch>
        </p:blipFill>
        <p:spPr>
          <a:xfrm>
            <a:off x="8849225" y="1139968"/>
            <a:ext cx="2874959" cy="2218618"/>
          </a:xfrm>
          <a:prstGeom prst="rect">
            <a:avLst/>
          </a:prstGeom>
        </p:spPr>
      </p:pic>
      <p:sp>
        <p:nvSpPr>
          <p:cNvPr id="13" name="ZoneTexte 12">
            <a:extLst>
              <a:ext uri="{FF2B5EF4-FFF2-40B4-BE49-F238E27FC236}">
                <a16:creationId xmlns:a16="http://schemas.microsoft.com/office/drawing/2014/main" id="{49CEFF8C-0F84-47EF-1846-E1717AE4E8FA}"/>
              </a:ext>
            </a:extLst>
          </p:cNvPr>
          <p:cNvSpPr txBox="1"/>
          <p:nvPr/>
        </p:nvSpPr>
        <p:spPr>
          <a:xfrm>
            <a:off x="6443560" y="2655360"/>
            <a:ext cx="2346158" cy="584775"/>
          </a:xfrm>
          <a:prstGeom prst="rect">
            <a:avLst/>
          </a:prstGeom>
          <a:noFill/>
        </p:spPr>
        <p:txBody>
          <a:bodyPr wrap="square" rtlCol="0">
            <a:spAutoFit/>
          </a:bodyPr>
          <a:lstStyle/>
          <a:p>
            <a:pPr algn="r"/>
            <a:r>
              <a:rPr lang="fr-BE" sz="1600" i="1" err="1">
                <a:solidFill>
                  <a:srgbClr val="000000"/>
                </a:solidFill>
                <a:latin typeface="+mj-lt"/>
                <a:ea typeface="Times New Roman" panose="02020603050405020304" pitchFamily="18" charset="0"/>
              </a:rPr>
              <a:t>Eurasian</a:t>
            </a:r>
            <a:r>
              <a:rPr lang="fr-BE" sz="1600" i="1">
                <a:solidFill>
                  <a:srgbClr val="000000"/>
                </a:solidFill>
                <a:latin typeface="+mj-lt"/>
                <a:ea typeface="Times New Roman" panose="02020603050405020304" pitchFamily="18" charset="0"/>
              </a:rPr>
              <a:t> </a:t>
            </a:r>
            <a:r>
              <a:rPr lang="fr-BE" sz="1600" i="1" err="1">
                <a:solidFill>
                  <a:srgbClr val="000000"/>
                </a:solidFill>
                <a:latin typeface="+mj-lt"/>
                <a:ea typeface="Times New Roman" panose="02020603050405020304" pitchFamily="18" charset="0"/>
              </a:rPr>
              <a:t>dotterel</a:t>
            </a:r>
            <a:endParaRPr lang="fr-BE" sz="1600" i="1">
              <a:solidFill>
                <a:srgbClr val="000000"/>
              </a:solidFill>
              <a:latin typeface="+mj-lt"/>
              <a:ea typeface="Times New Roman" panose="02020603050405020304" pitchFamily="18" charset="0"/>
            </a:endParaRPr>
          </a:p>
          <a:p>
            <a:pPr algn="r"/>
            <a:r>
              <a:rPr lang="fr-BE" sz="1600" i="1">
                <a:solidFill>
                  <a:srgbClr val="000000"/>
                </a:solidFill>
                <a:latin typeface="+mj-lt"/>
                <a:ea typeface="Times New Roman" panose="02020603050405020304" pitchFamily="18" charset="0"/>
              </a:rPr>
              <a:t>(© D. Williams)</a:t>
            </a:r>
            <a:endParaRPr lang="fr-BE" sz="1600" i="1"/>
          </a:p>
        </p:txBody>
      </p:sp>
      <p:sp>
        <p:nvSpPr>
          <p:cNvPr id="23" name="ZoneTexte 22">
            <a:extLst>
              <a:ext uri="{FF2B5EF4-FFF2-40B4-BE49-F238E27FC236}">
                <a16:creationId xmlns:a16="http://schemas.microsoft.com/office/drawing/2014/main" id="{A2D71B69-5C28-72A6-D1DC-43A99BBCB9AB}"/>
              </a:ext>
            </a:extLst>
          </p:cNvPr>
          <p:cNvSpPr txBox="1"/>
          <p:nvPr/>
        </p:nvSpPr>
        <p:spPr>
          <a:xfrm>
            <a:off x="5009659" y="5993347"/>
            <a:ext cx="2346158" cy="830997"/>
          </a:xfrm>
          <a:prstGeom prst="rect">
            <a:avLst/>
          </a:prstGeom>
          <a:noFill/>
        </p:spPr>
        <p:txBody>
          <a:bodyPr wrap="square" rtlCol="0">
            <a:spAutoFit/>
          </a:bodyPr>
          <a:lstStyle/>
          <a:p>
            <a:pPr algn="r"/>
            <a:r>
              <a:rPr lang="fr-BE" sz="1600" i="1">
                <a:solidFill>
                  <a:srgbClr val="000000"/>
                </a:solidFill>
                <a:latin typeface="+mj-lt"/>
                <a:ea typeface="Times New Roman" panose="02020603050405020304" pitchFamily="18" charset="0"/>
              </a:rPr>
              <a:t>Star = observations; orange = </a:t>
            </a:r>
            <a:r>
              <a:rPr lang="fr-BE" sz="1600" i="1" err="1">
                <a:solidFill>
                  <a:srgbClr val="000000"/>
                </a:solidFill>
                <a:latin typeface="+mj-lt"/>
                <a:ea typeface="Times New Roman" panose="02020603050405020304" pitchFamily="18" charset="0"/>
              </a:rPr>
              <a:t>potential</a:t>
            </a:r>
            <a:r>
              <a:rPr lang="fr-BE" sz="1600" i="1">
                <a:solidFill>
                  <a:srgbClr val="000000"/>
                </a:solidFill>
                <a:latin typeface="+mj-lt"/>
                <a:ea typeface="Times New Roman" panose="02020603050405020304" pitchFamily="18" charset="0"/>
              </a:rPr>
              <a:t> habitat</a:t>
            </a:r>
            <a:endParaRPr lang="fr-BE" sz="1600" i="1"/>
          </a:p>
        </p:txBody>
      </p:sp>
    </p:spTree>
    <p:extLst>
      <p:ext uri="{BB962C8B-B14F-4D97-AF65-F5344CB8AC3E}">
        <p14:creationId xmlns:p14="http://schemas.microsoft.com/office/powerpoint/2010/main" val="277888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D028E-8A87-634B-43FA-A0C77364B388}"/>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323ECE-EF0F-2B14-E989-7A367F84BEF6}"/>
              </a:ext>
            </a:extLst>
          </p:cNvPr>
          <p:cNvSpPr>
            <a:spLocks noGrp="1"/>
          </p:cNvSpPr>
          <p:nvPr>
            <p:ph type="sldNum" sz="quarter" idx="12"/>
          </p:nvPr>
        </p:nvSpPr>
        <p:spPr/>
        <p:txBody>
          <a:bodyPr/>
          <a:lstStyle/>
          <a:p>
            <a:fld id="{75A4F164-3A46-4CEE-A25C-CA523D5E42F3}" type="slidenum">
              <a:rPr lang="fr-CH" noProof="0" smtClean="0"/>
              <a:t>11</a:t>
            </a:fld>
            <a:endParaRPr lang="fr-CH" noProof="0"/>
          </a:p>
        </p:txBody>
      </p:sp>
      <p:sp>
        <p:nvSpPr>
          <p:cNvPr id="3" name="Titre 2">
            <a:extLst>
              <a:ext uri="{FF2B5EF4-FFF2-40B4-BE49-F238E27FC236}">
                <a16:creationId xmlns:a16="http://schemas.microsoft.com/office/drawing/2014/main" id="{CE0C53B9-EEAE-E213-9A12-7901E9904BF5}"/>
              </a:ext>
            </a:extLst>
          </p:cNvPr>
          <p:cNvSpPr>
            <a:spLocks noGrp="1"/>
          </p:cNvSpPr>
          <p:nvPr>
            <p:ph type="title"/>
          </p:nvPr>
        </p:nvSpPr>
        <p:spPr/>
        <p:txBody>
          <a:bodyPr/>
          <a:lstStyle/>
          <a:p>
            <a:r>
              <a:rPr lang="fr-BE" err="1"/>
              <a:t>Strengths</a:t>
            </a:r>
            <a:r>
              <a:rPr lang="fr-BE"/>
              <a:t> and </a:t>
            </a:r>
            <a:r>
              <a:rPr lang="fr-BE" err="1"/>
              <a:t>weaknesses</a:t>
            </a:r>
            <a:endParaRPr lang="en-US" b="1"/>
          </a:p>
        </p:txBody>
      </p:sp>
      <p:sp>
        <p:nvSpPr>
          <p:cNvPr id="4" name="Espace réservé du texte 3">
            <a:extLst>
              <a:ext uri="{FF2B5EF4-FFF2-40B4-BE49-F238E27FC236}">
                <a16:creationId xmlns:a16="http://schemas.microsoft.com/office/drawing/2014/main" id="{9971BDC3-77A9-E5F6-6036-AE88226AE1DA}"/>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115B66D6-2BD5-C64A-ACBB-49A6C01E0D47}"/>
              </a:ext>
            </a:extLst>
          </p:cNvPr>
          <p:cNvSpPr>
            <a:spLocks noGrp="1"/>
          </p:cNvSpPr>
          <p:nvPr>
            <p:ph sz="quarter" idx="14"/>
          </p:nvPr>
        </p:nvSpPr>
        <p:spPr/>
        <p:txBody>
          <a:bodyPr/>
          <a:lstStyle/>
          <a:p>
            <a:endParaRPr lang="en-US"/>
          </a:p>
        </p:txBody>
      </p:sp>
      <p:sp>
        <p:nvSpPr>
          <p:cNvPr id="15" name="Espace réservé du contenu 4">
            <a:extLst>
              <a:ext uri="{FF2B5EF4-FFF2-40B4-BE49-F238E27FC236}">
                <a16:creationId xmlns:a16="http://schemas.microsoft.com/office/drawing/2014/main" id="{11E4C1F7-718E-8FAC-CFA9-6B3FD4F2782F}"/>
              </a:ext>
            </a:extLst>
          </p:cNvPr>
          <p:cNvSpPr>
            <a:spLocks noGrp="1"/>
          </p:cNvSpPr>
          <p:nvPr>
            <p:ph idx="1"/>
          </p:nvPr>
        </p:nvSpPr>
        <p:spPr>
          <a:xfrm>
            <a:off x="514801" y="1552643"/>
            <a:ext cx="5049804" cy="4797347"/>
          </a:xfrm>
        </p:spPr>
        <p:txBody>
          <a:bodyPr/>
          <a:lstStyle/>
          <a:p>
            <a:pPr marL="0" indent="0">
              <a:buNone/>
            </a:pPr>
            <a:r>
              <a:rPr lang="fr-BE" sz="1800" b="1" dirty="0" err="1">
                <a:solidFill>
                  <a:srgbClr val="000000"/>
                </a:solidFill>
                <a:latin typeface="+mj-lt"/>
                <a:ea typeface="Times New Roman" panose="02020603050405020304" pitchFamily="18" charset="0"/>
              </a:rPr>
              <a:t>Strengths</a:t>
            </a:r>
            <a:endParaRPr lang="fr-BE" sz="1800" b="1" dirty="0">
              <a:solidFill>
                <a:srgbClr val="000000"/>
              </a:solidFill>
              <a:latin typeface="+mj-lt"/>
              <a:ea typeface="Times New Roman" panose="02020603050405020304" pitchFamily="18" charset="0"/>
            </a:endParaRPr>
          </a:p>
          <a:p>
            <a:r>
              <a:rPr lang="fr-BE" sz="1800" dirty="0">
                <a:solidFill>
                  <a:srgbClr val="000000"/>
                </a:solidFill>
                <a:latin typeface="+mj-lt"/>
                <a:ea typeface="Times New Roman" panose="02020603050405020304" pitchFamily="18" charset="0"/>
              </a:rPr>
              <a:t>Very large </a:t>
            </a:r>
            <a:r>
              <a:rPr lang="fr-BE" sz="1800" dirty="0" err="1">
                <a:solidFill>
                  <a:srgbClr val="000000"/>
                </a:solidFill>
                <a:latin typeface="+mj-lt"/>
                <a:ea typeface="Times New Roman" panose="02020603050405020304" pitchFamily="18" charset="0"/>
              </a:rPr>
              <a:t>amount</a:t>
            </a:r>
            <a:r>
              <a:rPr lang="fr-BE" sz="1800" dirty="0">
                <a:solidFill>
                  <a:srgbClr val="000000"/>
                </a:solidFill>
                <a:latin typeface="+mj-lt"/>
                <a:ea typeface="Times New Roman" panose="02020603050405020304" pitchFamily="18" charset="0"/>
              </a:rPr>
              <a:t> of data for </a:t>
            </a:r>
            <a:r>
              <a:rPr lang="fr-BE" sz="1800" dirty="0" err="1">
                <a:solidFill>
                  <a:srgbClr val="000000"/>
                </a:solidFill>
                <a:latin typeface="+mj-lt"/>
                <a:ea typeface="Times New Roman" panose="02020603050405020304" pitchFamily="18" charset="0"/>
              </a:rPr>
              <a:t>some</a:t>
            </a:r>
            <a:r>
              <a:rPr lang="fr-BE" sz="1800" dirty="0">
                <a:solidFill>
                  <a:srgbClr val="000000"/>
                </a:solidFill>
                <a:latin typeface="+mj-lt"/>
                <a:ea typeface="Times New Roman" panose="02020603050405020304" pitchFamily="18" charset="0"/>
              </a:rPr>
              <a:t> taxa (e.g. </a:t>
            </a:r>
            <a:r>
              <a:rPr lang="fr-BE" sz="1800" dirty="0" err="1">
                <a:solidFill>
                  <a:srgbClr val="000000"/>
                </a:solidFill>
                <a:latin typeface="+mj-lt"/>
                <a:ea typeface="Times New Roman" panose="02020603050405020304" pitchFamily="18" charset="0"/>
              </a:rPr>
              <a:t>birds</a:t>
            </a:r>
            <a:r>
              <a:rPr lang="fr-BE" sz="1800" dirty="0">
                <a:solidFill>
                  <a:srgbClr val="000000"/>
                </a:solidFill>
                <a:latin typeface="+mj-lt"/>
                <a:ea typeface="Times New Roman" panose="02020603050405020304" pitchFamily="18" charset="0"/>
              </a:rPr>
              <a:t>)</a:t>
            </a:r>
          </a:p>
          <a:p>
            <a:r>
              <a:rPr lang="fr-BE" sz="1800" dirty="0">
                <a:solidFill>
                  <a:srgbClr val="000000"/>
                </a:solidFill>
                <a:latin typeface="+mj-lt"/>
                <a:ea typeface="Times New Roman" panose="02020603050405020304" pitchFamily="18" charset="0"/>
              </a:rPr>
              <a:t>Good </a:t>
            </a:r>
            <a:r>
              <a:rPr lang="fr-BE" sz="1800" dirty="0" err="1">
                <a:solidFill>
                  <a:srgbClr val="000000"/>
                </a:solidFill>
                <a:latin typeface="+mj-lt"/>
                <a:ea typeface="Times New Roman" panose="02020603050405020304" pitchFamily="18" charset="0"/>
              </a:rPr>
              <a:t>cooperation</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between</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most</a:t>
            </a:r>
            <a:r>
              <a:rPr lang="fr-BE" sz="1800" dirty="0">
                <a:solidFill>
                  <a:srgbClr val="000000"/>
                </a:solidFill>
                <a:latin typeface="+mj-lt"/>
                <a:ea typeface="Times New Roman" panose="02020603050405020304" pitchFamily="18" charset="0"/>
              </a:rPr>
              <a:t> stakeholders </a:t>
            </a:r>
          </a:p>
          <a:p>
            <a:pPr marL="0" indent="0">
              <a:buNone/>
            </a:pPr>
            <a:r>
              <a:rPr lang="fr-BE" sz="1800" b="1" dirty="0" err="1">
                <a:solidFill>
                  <a:srgbClr val="000000"/>
                </a:solidFill>
                <a:latin typeface="+mj-lt"/>
                <a:ea typeface="Times New Roman" panose="02020603050405020304" pitchFamily="18" charset="0"/>
              </a:rPr>
              <a:t>Weaknesses</a:t>
            </a:r>
            <a:endParaRPr lang="fr-BE" sz="1800" b="1" dirty="0">
              <a:solidFill>
                <a:srgbClr val="000000"/>
              </a:solidFill>
              <a:latin typeface="+mj-lt"/>
              <a:ea typeface="Times New Roman" panose="02020603050405020304" pitchFamily="18" charset="0"/>
            </a:endParaRPr>
          </a:p>
          <a:p>
            <a:r>
              <a:rPr lang="fr-BE" sz="1800" dirty="0" err="1">
                <a:solidFill>
                  <a:srgbClr val="000000"/>
                </a:solidFill>
                <a:latin typeface="+mj-lt"/>
                <a:ea typeface="Times New Roman" panose="02020603050405020304" pitchFamily="18" charset="0"/>
              </a:rPr>
              <a:t>Geographical</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precision</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reduced</a:t>
            </a:r>
            <a:r>
              <a:rPr lang="fr-BE" sz="1800" dirty="0">
                <a:solidFill>
                  <a:srgbClr val="000000"/>
                </a:solidFill>
                <a:latin typeface="+mj-lt"/>
                <a:ea typeface="Times New Roman" panose="02020603050405020304" pitchFamily="18" charset="0"/>
              </a:rPr>
              <a:t> for </a:t>
            </a:r>
            <a:r>
              <a:rPr lang="fr-BE" sz="1800" dirty="0" err="1">
                <a:solidFill>
                  <a:srgbClr val="000000"/>
                </a:solidFill>
                <a:latin typeface="+mj-lt"/>
                <a:ea typeface="Times New Roman" panose="02020603050405020304" pitchFamily="18" charset="0"/>
              </a:rPr>
              <a:t>some</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users</a:t>
            </a:r>
            <a:r>
              <a:rPr lang="fr-BE" sz="1800" dirty="0">
                <a:solidFill>
                  <a:srgbClr val="000000"/>
                </a:solidFill>
                <a:latin typeface="+mj-lt"/>
                <a:ea typeface="Times New Roman" panose="02020603050405020304" pitchFamily="18" charset="0"/>
              </a:rPr>
              <a:t> -&gt; </a:t>
            </a:r>
            <a:r>
              <a:rPr lang="fr-BE" sz="1800" dirty="0" err="1">
                <a:solidFill>
                  <a:srgbClr val="000000"/>
                </a:solidFill>
                <a:latin typeface="+mj-lt"/>
                <a:ea typeface="Times New Roman" panose="02020603050405020304" pitchFamily="18" charset="0"/>
              </a:rPr>
              <a:t>problem</a:t>
            </a:r>
            <a:r>
              <a:rPr lang="fr-BE" sz="1800" dirty="0">
                <a:solidFill>
                  <a:srgbClr val="000000"/>
                </a:solidFill>
                <a:latin typeface="+mj-lt"/>
                <a:ea typeface="Times New Roman" panose="02020603050405020304" pitchFamily="18" charset="0"/>
              </a:rPr>
              <a:t> for impact </a:t>
            </a:r>
            <a:r>
              <a:rPr lang="fr-BE" sz="1800" dirty="0" err="1">
                <a:solidFill>
                  <a:srgbClr val="000000"/>
                </a:solidFill>
                <a:latin typeface="+mj-lt"/>
                <a:ea typeface="Times New Roman" panose="02020603050405020304" pitchFamily="18" charset="0"/>
              </a:rPr>
              <a:t>assessment</a:t>
            </a:r>
            <a:r>
              <a:rPr lang="fr-BE" sz="1800" dirty="0">
                <a:solidFill>
                  <a:srgbClr val="000000"/>
                </a:solidFill>
                <a:latin typeface="+mj-lt"/>
                <a:ea typeface="Times New Roman" panose="02020603050405020304" pitchFamily="18" charset="0"/>
              </a:rPr>
              <a:t> !</a:t>
            </a:r>
          </a:p>
          <a:p>
            <a:r>
              <a:rPr lang="fr-BE" sz="1800" dirty="0" err="1">
                <a:solidFill>
                  <a:srgbClr val="000000"/>
                </a:solidFill>
                <a:latin typeface="+mj-lt"/>
                <a:ea typeface="Times New Roman" panose="02020603050405020304" pitchFamily="18" charset="0"/>
              </a:rPr>
              <a:t>Significant</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cost</a:t>
            </a:r>
            <a:r>
              <a:rPr lang="fr-BE" sz="1800" dirty="0">
                <a:solidFill>
                  <a:srgbClr val="000000"/>
                </a:solidFill>
                <a:latin typeface="+mj-lt"/>
                <a:ea typeface="Times New Roman" panose="02020603050405020304" pitchFamily="18" charset="0"/>
              </a:rPr>
              <a:t> for </a:t>
            </a:r>
            <a:r>
              <a:rPr lang="fr-BE" sz="1800" dirty="0" err="1">
                <a:solidFill>
                  <a:srgbClr val="000000"/>
                </a:solidFill>
                <a:latin typeface="+mj-lt"/>
                <a:ea typeface="Times New Roman" panose="02020603050405020304" pitchFamily="18" charset="0"/>
              </a:rPr>
              <a:t>small</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projects</a:t>
            </a:r>
            <a:r>
              <a:rPr lang="fr-BE" sz="1800" dirty="0">
                <a:solidFill>
                  <a:srgbClr val="000000"/>
                </a:solidFill>
                <a:latin typeface="+mj-lt"/>
                <a:ea typeface="Times New Roman" panose="02020603050405020304" pitchFamily="18" charset="0"/>
              </a:rPr>
              <a:t> </a:t>
            </a:r>
          </a:p>
          <a:p>
            <a:r>
              <a:rPr lang="fr-BE" sz="1800" dirty="0">
                <a:solidFill>
                  <a:srgbClr val="000000"/>
                </a:solidFill>
                <a:latin typeface="+mj-lt"/>
                <a:ea typeface="Times New Roman" panose="02020603050405020304" pitchFamily="18" charset="0"/>
              </a:rPr>
              <a:t>Weak diffusion of data </a:t>
            </a:r>
            <a:r>
              <a:rPr lang="fr-BE" sz="1800" dirty="0" err="1">
                <a:solidFill>
                  <a:srgbClr val="000000"/>
                </a:solidFill>
                <a:latin typeface="+mj-lt"/>
                <a:ea typeface="Times New Roman" panose="02020603050405020304" pitchFamily="18" charset="0"/>
              </a:rPr>
              <a:t>acquired</a:t>
            </a:r>
            <a:r>
              <a:rPr lang="fr-BE" sz="1800" dirty="0">
                <a:solidFill>
                  <a:srgbClr val="000000"/>
                </a:solidFill>
                <a:latin typeface="+mj-lt"/>
                <a:ea typeface="Times New Roman" panose="02020603050405020304" pitchFamily="18" charset="0"/>
              </a:rPr>
              <a:t> by </a:t>
            </a:r>
            <a:r>
              <a:rPr lang="fr-BE" sz="1800" dirty="0" err="1">
                <a:solidFill>
                  <a:srgbClr val="000000"/>
                </a:solidFill>
                <a:latin typeface="+mj-lt"/>
                <a:ea typeface="Times New Roman" panose="02020603050405020304" pitchFamily="18" charset="0"/>
              </a:rPr>
              <a:t>consultancies</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except</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birds</a:t>
            </a:r>
            <a:r>
              <a:rPr lang="fr-BE" sz="1800" dirty="0">
                <a:solidFill>
                  <a:srgbClr val="000000"/>
                </a:solidFill>
                <a:latin typeface="+mj-lt"/>
                <a:ea typeface="Times New Roman" panose="02020603050405020304" pitchFamily="18" charset="0"/>
              </a:rPr>
              <a:t> in </a:t>
            </a:r>
            <a:r>
              <a:rPr lang="fr-BE" sz="1800" dirty="0" err="1">
                <a:solidFill>
                  <a:srgbClr val="000000"/>
                </a:solidFill>
                <a:latin typeface="+mj-lt"/>
                <a:ea typeface="Times New Roman" panose="02020603050405020304" pitchFamily="18" charset="0"/>
              </a:rPr>
              <a:t>wind</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farm</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projects</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studies</a:t>
            </a:r>
            <a:r>
              <a:rPr lang="fr-BE" sz="1800" dirty="0">
                <a:solidFill>
                  <a:srgbClr val="000000"/>
                </a:solidFill>
                <a:latin typeface="+mj-lt"/>
                <a:ea typeface="Times New Roman" panose="02020603050405020304" pitchFamily="18" charset="0"/>
              </a:rPr>
              <a:t>) due to commercial issues and time </a:t>
            </a:r>
            <a:r>
              <a:rPr lang="fr-BE" sz="1800" dirty="0" err="1">
                <a:solidFill>
                  <a:srgbClr val="000000"/>
                </a:solidFill>
                <a:latin typeface="+mj-lt"/>
                <a:ea typeface="Times New Roman" panose="02020603050405020304" pitchFamily="18" charset="0"/>
              </a:rPr>
              <a:t>consuming</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encoding</a:t>
            </a:r>
            <a:endParaRPr lang="fr-BE" sz="1800" dirty="0">
              <a:solidFill>
                <a:srgbClr val="000000"/>
              </a:solidFill>
              <a:latin typeface="+mj-lt"/>
              <a:ea typeface="Times New Roman" panose="02020603050405020304" pitchFamily="18" charset="0"/>
            </a:endParaRPr>
          </a:p>
          <a:p>
            <a:endParaRPr lang="en-US" sz="1800" dirty="0">
              <a:solidFill>
                <a:srgbClr val="000000"/>
              </a:solidFill>
              <a:latin typeface="+mj-lt"/>
              <a:ea typeface="Times New Roman" panose="02020603050405020304" pitchFamily="18" charset="0"/>
            </a:endParaRPr>
          </a:p>
          <a:p>
            <a:endParaRPr lang="fr-FR" sz="1800" dirty="0">
              <a:solidFill>
                <a:srgbClr val="000000"/>
              </a:solidFill>
              <a:effectLst/>
              <a:latin typeface="+mj-lt"/>
              <a:ea typeface="Times New Roman" panose="02020603050405020304" pitchFamily="18" charset="0"/>
            </a:endParaRPr>
          </a:p>
        </p:txBody>
      </p:sp>
      <p:pic>
        <p:nvPicPr>
          <p:cNvPr id="2050" name="Image 3">
            <a:extLst>
              <a:ext uri="{FF2B5EF4-FFF2-40B4-BE49-F238E27FC236}">
                <a16:creationId xmlns:a16="http://schemas.microsoft.com/office/drawing/2014/main" id="{84FFE01D-274D-7466-BE21-EA09A9889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06" y="636420"/>
            <a:ext cx="5803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avec flèche 10">
            <a:extLst>
              <a:ext uri="{FF2B5EF4-FFF2-40B4-BE49-F238E27FC236}">
                <a16:creationId xmlns:a16="http://schemas.microsoft.com/office/drawing/2014/main" id="{1BD770B1-AB5A-A13D-0AA7-F1FD54987C85}"/>
              </a:ext>
            </a:extLst>
          </p:cNvPr>
          <p:cNvCxnSpPr>
            <a:cxnSpLocks/>
          </p:cNvCxnSpPr>
          <p:nvPr/>
        </p:nvCxnSpPr>
        <p:spPr>
          <a:xfrm>
            <a:off x="8945479" y="3926195"/>
            <a:ext cx="739942"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C2AA8A99-FB6F-983E-2FDD-3C4C0FC7F9E8}"/>
              </a:ext>
            </a:extLst>
          </p:cNvPr>
          <p:cNvSpPr txBox="1"/>
          <p:nvPr/>
        </p:nvSpPr>
        <p:spPr>
          <a:xfrm>
            <a:off x="8997156" y="3945958"/>
            <a:ext cx="915918" cy="384721"/>
          </a:xfrm>
          <a:prstGeom prst="rect">
            <a:avLst/>
          </a:prstGeom>
          <a:noFill/>
        </p:spPr>
        <p:txBody>
          <a:bodyPr wrap="square" rtlCol="0">
            <a:spAutoFit/>
          </a:bodyPr>
          <a:lstStyle/>
          <a:p>
            <a:r>
              <a:rPr lang="fr-BE"/>
              <a:t>4 km</a:t>
            </a:r>
          </a:p>
        </p:txBody>
      </p:sp>
      <p:sp>
        <p:nvSpPr>
          <p:cNvPr id="18" name="ZoneTexte 17">
            <a:extLst>
              <a:ext uri="{FF2B5EF4-FFF2-40B4-BE49-F238E27FC236}">
                <a16:creationId xmlns:a16="http://schemas.microsoft.com/office/drawing/2014/main" id="{A7B61672-88BB-FEB5-091C-2DD545005AA5}"/>
              </a:ext>
            </a:extLst>
          </p:cNvPr>
          <p:cNvSpPr txBox="1"/>
          <p:nvPr/>
        </p:nvSpPr>
        <p:spPr>
          <a:xfrm>
            <a:off x="6085042" y="5702148"/>
            <a:ext cx="5814064" cy="1077218"/>
          </a:xfrm>
          <a:prstGeom prst="rect">
            <a:avLst/>
          </a:prstGeom>
          <a:noFill/>
        </p:spPr>
        <p:txBody>
          <a:bodyPr wrap="square" rtlCol="0">
            <a:spAutoFit/>
          </a:bodyPr>
          <a:lstStyle/>
          <a:p>
            <a:r>
              <a:rPr lang="fr-BE" sz="1600" i="1" dirty="0"/>
              <a:t>Example of data </a:t>
            </a:r>
            <a:r>
              <a:rPr lang="fr-BE" sz="1600" i="1" dirty="0" err="1"/>
              <a:t>provided</a:t>
            </a:r>
            <a:r>
              <a:rPr lang="fr-BE" sz="1600" i="1" dirty="0"/>
              <a:t> by the </a:t>
            </a:r>
            <a:r>
              <a:rPr lang="fr-BE" sz="1600" i="1" dirty="0" err="1"/>
              <a:t>regional</a:t>
            </a:r>
            <a:r>
              <a:rPr lang="fr-BE" sz="1600" i="1" dirty="0"/>
              <a:t> administration </a:t>
            </a:r>
            <a:r>
              <a:rPr lang="fr-BE" sz="1600" i="1" dirty="0" err="1"/>
              <a:t>with</a:t>
            </a:r>
            <a:r>
              <a:rPr lang="fr-BE" sz="1600" i="1" dirty="0"/>
              <a:t> 70 % of the data points </a:t>
            </a:r>
            <a:r>
              <a:rPr lang="fr-BE" sz="1600" i="1" dirty="0" err="1"/>
              <a:t>having</a:t>
            </a:r>
            <a:r>
              <a:rPr lang="fr-BE" sz="1600" i="1" dirty="0"/>
              <a:t> a </a:t>
            </a:r>
            <a:r>
              <a:rPr lang="fr-BE" sz="1600" i="1" dirty="0" err="1"/>
              <a:t>reduced</a:t>
            </a:r>
            <a:r>
              <a:rPr lang="fr-BE" sz="1600" i="1" dirty="0"/>
              <a:t> </a:t>
            </a:r>
            <a:r>
              <a:rPr lang="fr-BE" sz="1600" i="1" dirty="0" err="1"/>
              <a:t>geographical</a:t>
            </a:r>
            <a:r>
              <a:rPr lang="fr-BE" sz="1600" i="1" dirty="0"/>
              <a:t> </a:t>
            </a:r>
            <a:r>
              <a:rPr lang="fr-BE" sz="1600" i="1" dirty="0" err="1"/>
              <a:t>precision</a:t>
            </a:r>
            <a:r>
              <a:rPr lang="fr-BE" sz="1600" i="1" dirty="0"/>
              <a:t> </a:t>
            </a:r>
            <a:r>
              <a:rPr lang="fr-BE" sz="1600" i="1" dirty="0" err="1"/>
              <a:t>asked</a:t>
            </a:r>
            <a:r>
              <a:rPr lang="fr-BE" sz="1600" i="1" dirty="0"/>
              <a:t> by the </a:t>
            </a:r>
            <a:r>
              <a:rPr lang="fr-BE" sz="1600" i="1" dirty="0" err="1"/>
              <a:t>producer</a:t>
            </a:r>
            <a:r>
              <a:rPr lang="fr-BE" sz="1600" i="1" dirty="0"/>
              <a:t> (in orange, codes « CONF4 » and « CONF5 »)</a:t>
            </a:r>
          </a:p>
        </p:txBody>
      </p:sp>
    </p:spTree>
    <p:extLst>
      <p:ext uri="{BB962C8B-B14F-4D97-AF65-F5344CB8AC3E}">
        <p14:creationId xmlns:p14="http://schemas.microsoft.com/office/powerpoint/2010/main" val="189242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1782-E8FB-D6DC-82A1-71695C09C1F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AE2CFD7-C826-69DF-4ACE-C7B65C0FE02E}"/>
              </a:ext>
            </a:extLst>
          </p:cNvPr>
          <p:cNvSpPr>
            <a:spLocks noGrp="1"/>
          </p:cNvSpPr>
          <p:nvPr>
            <p:ph type="sldNum" sz="quarter" idx="12"/>
          </p:nvPr>
        </p:nvSpPr>
        <p:spPr/>
        <p:txBody>
          <a:bodyPr/>
          <a:lstStyle/>
          <a:p>
            <a:fld id="{75A4F164-3A46-4CEE-A25C-CA523D5E42F3}" type="slidenum">
              <a:rPr lang="fr-CH" noProof="0" smtClean="0"/>
              <a:t>12</a:t>
            </a:fld>
            <a:endParaRPr lang="fr-CH" noProof="0"/>
          </a:p>
        </p:txBody>
      </p:sp>
      <p:sp>
        <p:nvSpPr>
          <p:cNvPr id="3" name="Titre 2">
            <a:extLst>
              <a:ext uri="{FF2B5EF4-FFF2-40B4-BE49-F238E27FC236}">
                <a16:creationId xmlns:a16="http://schemas.microsoft.com/office/drawing/2014/main" id="{C9B26B1C-AE57-1E31-F487-E2448CF1CBF8}"/>
              </a:ext>
            </a:extLst>
          </p:cNvPr>
          <p:cNvSpPr>
            <a:spLocks noGrp="1"/>
          </p:cNvSpPr>
          <p:nvPr>
            <p:ph type="title"/>
          </p:nvPr>
        </p:nvSpPr>
        <p:spPr>
          <a:xfrm>
            <a:off x="516252" y="462105"/>
            <a:ext cx="11244615" cy="864000"/>
          </a:xfrm>
        </p:spPr>
        <p:txBody>
          <a:bodyPr/>
          <a:lstStyle/>
          <a:p>
            <a:r>
              <a:rPr lang="fr-BE" dirty="0"/>
              <a:t>Solution </a:t>
            </a:r>
            <a:r>
              <a:rPr lang="fr-BE" dirty="0" err="1"/>
              <a:t>developed</a:t>
            </a:r>
            <a:r>
              <a:rPr lang="fr-BE" dirty="0"/>
              <a:t> by </a:t>
            </a:r>
            <a:r>
              <a:rPr lang="fr-BE" dirty="0" err="1"/>
              <a:t>our</a:t>
            </a:r>
            <a:r>
              <a:rPr lang="fr-BE" dirty="0"/>
              <a:t> team to </a:t>
            </a:r>
            <a:r>
              <a:rPr lang="fr-BE" dirty="0" err="1"/>
              <a:t>improve</a:t>
            </a:r>
            <a:r>
              <a:rPr lang="fr-BE" dirty="0"/>
              <a:t> data transmission to the administration</a:t>
            </a:r>
            <a:endParaRPr lang="en-US" b="1" dirty="0"/>
          </a:p>
        </p:txBody>
      </p:sp>
      <p:sp>
        <p:nvSpPr>
          <p:cNvPr id="4" name="Espace réservé du texte 3">
            <a:extLst>
              <a:ext uri="{FF2B5EF4-FFF2-40B4-BE49-F238E27FC236}">
                <a16:creationId xmlns:a16="http://schemas.microsoft.com/office/drawing/2014/main" id="{40BF89FE-2B48-E72B-225D-C6B03EB32236}"/>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4AF29821-26D3-5377-6DF2-F03A458DA2CD}"/>
              </a:ext>
            </a:extLst>
          </p:cNvPr>
          <p:cNvSpPr>
            <a:spLocks noGrp="1"/>
          </p:cNvSpPr>
          <p:nvPr>
            <p:ph sz="quarter" idx="14"/>
          </p:nvPr>
        </p:nvSpPr>
        <p:spPr/>
        <p:txBody>
          <a:bodyPr/>
          <a:lstStyle/>
          <a:p>
            <a:endParaRPr lang="en-US"/>
          </a:p>
        </p:txBody>
      </p:sp>
      <p:sp>
        <p:nvSpPr>
          <p:cNvPr id="15" name="Espace réservé du contenu 4">
            <a:extLst>
              <a:ext uri="{FF2B5EF4-FFF2-40B4-BE49-F238E27FC236}">
                <a16:creationId xmlns:a16="http://schemas.microsoft.com/office/drawing/2014/main" id="{19733C94-548A-EDD9-09E0-6F09629F5783}"/>
              </a:ext>
            </a:extLst>
          </p:cNvPr>
          <p:cNvSpPr>
            <a:spLocks noGrp="1"/>
          </p:cNvSpPr>
          <p:nvPr>
            <p:ph idx="1"/>
          </p:nvPr>
        </p:nvSpPr>
        <p:spPr>
          <a:xfrm>
            <a:off x="514801" y="1858879"/>
            <a:ext cx="4243938" cy="4491111"/>
          </a:xfrm>
        </p:spPr>
        <p:txBody>
          <a:bodyPr/>
          <a:lstStyle/>
          <a:p>
            <a:pPr marL="0" indent="0">
              <a:buNone/>
            </a:pPr>
            <a:r>
              <a:rPr lang="fr-BE" sz="1800" b="1" dirty="0">
                <a:solidFill>
                  <a:srgbClr val="000000"/>
                </a:solidFill>
                <a:latin typeface="+mj-lt"/>
                <a:ea typeface="Times New Roman" panose="02020603050405020304" pitchFamily="18" charset="0"/>
              </a:rPr>
              <a:t>An App to record data in the </a:t>
            </a:r>
            <a:r>
              <a:rPr lang="fr-BE" sz="1800" b="1" dirty="0" err="1">
                <a:solidFill>
                  <a:srgbClr val="000000"/>
                </a:solidFill>
                <a:latin typeface="+mj-lt"/>
                <a:ea typeface="Times New Roman" panose="02020603050405020304" pitchFamily="18" charset="0"/>
              </a:rPr>
              <a:t>field</a:t>
            </a:r>
            <a:endParaRPr lang="fr-BE" sz="1800" b="1" dirty="0">
              <a:solidFill>
                <a:srgbClr val="000000"/>
              </a:solidFill>
              <a:latin typeface="+mj-lt"/>
              <a:ea typeface="Times New Roman" panose="02020603050405020304" pitchFamily="18" charset="0"/>
            </a:endParaRPr>
          </a:p>
          <a:p>
            <a:r>
              <a:rPr lang="fr-BE" sz="1800" dirty="0">
                <a:solidFill>
                  <a:srgbClr val="000000"/>
                </a:solidFill>
                <a:latin typeface="+mj-lt"/>
                <a:ea typeface="Times New Roman" panose="02020603050405020304" pitchFamily="18" charset="0"/>
              </a:rPr>
              <a:t>No time-</a:t>
            </a:r>
            <a:r>
              <a:rPr lang="fr-BE" sz="1800" dirty="0" err="1">
                <a:solidFill>
                  <a:srgbClr val="000000"/>
                </a:solidFill>
                <a:latin typeface="+mj-lt"/>
                <a:ea typeface="Times New Roman" panose="02020603050405020304" pitchFamily="18" charset="0"/>
              </a:rPr>
              <a:t>consuming</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encoding</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tasks</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anymore</a:t>
            </a:r>
            <a:endParaRPr lang="fr-BE" sz="1800" dirty="0">
              <a:solidFill>
                <a:srgbClr val="000000"/>
              </a:solidFill>
              <a:latin typeface="+mj-lt"/>
              <a:ea typeface="Times New Roman" panose="02020603050405020304" pitchFamily="18" charset="0"/>
            </a:endParaRPr>
          </a:p>
          <a:p>
            <a:r>
              <a:rPr lang="fr-BE" sz="1800" dirty="0">
                <a:solidFill>
                  <a:srgbClr val="000000"/>
                </a:solidFill>
                <a:latin typeface="+mj-lt"/>
                <a:ea typeface="Times New Roman" panose="02020603050405020304" pitchFamily="18" charset="0"/>
              </a:rPr>
              <a:t>High </a:t>
            </a:r>
            <a:r>
              <a:rPr lang="fr-BE" sz="1800" dirty="0" err="1">
                <a:solidFill>
                  <a:srgbClr val="000000"/>
                </a:solidFill>
                <a:latin typeface="+mj-lt"/>
                <a:ea typeface="Times New Roman" panose="02020603050405020304" pitchFamily="18" charset="0"/>
              </a:rPr>
              <a:t>level</a:t>
            </a:r>
            <a:r>
              <a:rPr lang="fr-BE" sz="1800" dirty="0">
                <a:solidFill>
                  <a:srgbClr val="000000"/>
                </a:solidFill>
                <a:latin typeface="+mj-lt"/>
                <a:ea typeface="Times New Roman" panose="02020603050405020304" pitchFamily="18" charset="0"/>
              </a:rPr>
              <a:t> of </a:t>
            </a:r>
            <a:r>
              <a:rPr lang="fr-BE" sz="1800" dirty="0" err="1">
                <a:solidFill>
                  <a:srgbClr val="000000"/>
                </a:solidFill>
                <a:latin typeface="+mj-lt"/>
                <a:ea typeface="Times New Roman" panose="02020603050405020304" pitchFamily="18" charset="0"/>
              </a:rPr>
              <a:t>geographical</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precision</a:t>
            </a:r>
            <a:endParaRPr lang="fr-BE" sz="1800" dirty="0">
              <a:solidFill>
                <a:srgbClr val="000000"/>
              </a:solidFill>
              <a:latin typeface="+mj-lt"/>
              <a:ea typeface="Times New Roman" panose="02020603050405020304" pitchFamily="18" charset="0"/>
            </a:endParaRPr>
          </a:p>
          <a:p>
            <a:r>
              <a:rPr lang="fr-BE" sz="1800" dirty="0" err="1">
                <a:solidFill>
                  <a:srgbClr val="000000"/>
                </a:solidFill>
                <a:latin typeface="+mj-lt"/>
                <a:ea typeface="Times New Roman" panose="02020603050405020304" pitchFamily="18" charset="0"/>
              </a:rPr>
              <a:t>Confidential</a:t>
            </a:r>
            <a:r>
              <a:rPr lang="fr-BE" sz="1800" dirty="0">
                <a:solidFill>
                  <a:srgbClr val="000000"/>
                </a:solidFill>
                <a:latin typeface="+mj-lt"/>
                <a:ea typeface="Times New Roman" panose="02020603050405020304" pitchFamily="18" charset="0"/>
              </a:rPr>
              <a:t> data </a:t>
            </a:r>
            <a:r>
              <a:rPr lang="fr-BE" sz="1800" dirty="0" err="1">
                <a:solidFill>
                  <a:srgbClr val="000000"/>
                </a:solidFill>
                <a:latin typeface="+mj-lt"/>
                <a:ea typeface="Times New Roman" panose="02020603050405020304" pitchFamily="18" charset="0"/>
              </a:rPr>
              <a:t>stored</a:t>
            </a:r>
            <a:r>
              <a:rPr lang="fr-BE" sz="1800" dirty="0">
                <a:solidFill>
                  <a:srgbClr val="000000"/>
                </a:solidFill>
                <a:latin typeface="+mj-lt"/>
                <a:ea typeface="Times New Roman" panose="02020603050405020304" pitchFamily="18" charset="0"/>
              </a:rPr>
              <a:t> on a </a:t>
            </a:r>
            <a:r>
              <a:rPr lang="fr-BE" sz="1800" dirty="0" err="1">
                <a:solidFill>
                  <a:srgbClr val="000000"/>
                </a:solidFill>
                <a:latin typeface="+mj-lt"/>
                <a:ea typeface="Times New Roman" panose="02020603050405020304" pitchFamily="18" charset="0"/>
              </a:rPr>
              <a:t>secured</a:t>
            </a:r>
            <a:r>
              <a:rPr lang="fr-BE" sz="1800" dirty="0">
                <a:solidFill>
                  <a:srgbClr val="000000"/>
                </a:solidFill>
                <a:latin typeface="+mj-lt"/>
                <a:ea typeface="Times New Roman" panose="02020603050405020304" pitchFamily="18" charset="0"/>
              </a:rPr>
              <a:t> cloud</a:t>
            </a:r>
          </a:p>
          <a:p>
            <a:r>
              <a:rPr lang="fr-BE" sz="1800" dirty="0" err="1"/>
              <a:t>Used</a:t>
            </a:r>
            <a:r>
              <a:rPr lang="fr-BE" sz="1800" dirty="0"/>
              <a:t> </a:t>
            </a:r>
            <a:r>
              <a:rPr lang="fr-BE" sz="1800" dirty="0" err="1"/>
              <a:t>since</a:t>
            </a:r>
            <a:r>
              <a:rPr lang="fr-BE" sz="1800" dirty="0"/>
              <a:t> 2022 for </a:t>
            </a:r>
            <a:r>
              <a:rPr lang="fr-BE" sz="1800" dirty="0" err="1"/>
              <a:t>bird</a:t>
            </a:r>
            <a:r>
              <a:rPr lang="fr-BE" sz="1800" dirty="0"/>
              <a:t> observation, </a:t>
            </a:r>
            <a:r>
              <a:rPr lang="fr-BE" sz="1800" dirty="0" err="1"/>
              <a:t>upgraded</a:t>
            </a:r>
            <a:r>
              <a:rPr lang="fr-BE" sz="1800" dirty="0"/>
              <a:t> </a:t>
            </a:r>
            <a:r>
              <a:rPr lang="fr-BE" sz="1800" dirty="0" err="1"/>
              <a:t>with</a:t>
            </a:r>
            <a:r>
              <a:rPr lang="fr-BE" sz="1800" dirty="0"/>
              <a:t> </a:t>
            </a:r>
            <a:r>
              <a:rPr lang="fr-BE" sz="1800" dirty="0" err="1"/>
              <a:t>other</a:t>
            </a:r>
            <a:r>
              <a:rPr lang="fr-BE" sz="1800" dirty="0"/>
              <a:t> taxa </a:t>
            </a:r>
            <a:r>
              <a:rPr lang="fr-BE" sz="1800" dirty="0" err="1"/>
              <a:t>this</a:t>
            </a:r>
            <a:r>
              <a:rPr lang="fr-BE" sz="1800" dirty="0"/>
              <a:t> </a:t>
            </a:r>
            <a:r>
              <a:rPr lang="fr-BE" sz="1800" dirty="0" err="1"/>
              <a:t>spring</a:t>
            </a:r>
            <a:endParaRPr lang="fr-BE" sz="1800" dirty="0"/>
          </a:p>
          <a:p>
            <a:r>
              <a:rPr lang="fr-BE" sz="1800" dirty="0">
                <a:solidFill>
                  <a:srgbClr val="000000"/>
                </a:solidFill>
                <a:latin typeface="+mj-lt"/>
                <a:ea typeface="Times New Roman" panose="02020603050405020304" pitchFamily="18" charset="0"/>
              </a:rPr>
              <a:t>Data transmission to the administration </a:t>
            </a:r>
            <a:r>
              <a:rPr lang="fr-BE" sz="1800" b="1" dirty="0">
                <a:solidFill>
                  <a:srgbClr val="000000"/>
                </a:solidFill>
                <a:latin typeface="+mj-lt"/>
                <a:ea typeface="Times New Roman" panose="02020603050405020304" pitchFamily="18" charset="0"/>
              </a:rPr>
              <a:t>once/</a:t>
            </a:r>
            <a:r>
              <a:rPr lang="fr-BE" sz="1800" b="1" dirty="0" err="1">
                <a:solidFill>
                  <a:srgbClr val="000000"/>
                </a:solidFill>
                <a:latin typeface="+mj-lt"/>
                <a:ea typeface="Times New Roman" panose="02020603050405020304" pitchFamily="18" charset="0"/>
              </a:rPr>
              <a:t>twice</a:t>
            </a:r>
            <a:r>
              <a:rPr lang="fr-BE" sz="1800" b="1" dirty="0">
                <a:solidFill>
                  <a:srgbClr val="000000"/>
                </a:solidFill>
                <a:latin typeface="+mj-lt"/>
                <a:ea typeface="Times New Roman" panose="02020603050405020304" pitchFamily="18" charset="0"/>
              </a:rPr>
              <a:t> a </a:t>
            </a:r>
            <a:r>
              <a:rPr lang="fr-BE" sz="1800" b="1" dirty="0" err="1">
                <a:solidFill>
                  <a:srgbClr val="000000"/>
                </a:solidFill>
                <a:latin typeface="+mj-lt"/>
                <a:ea typeface="Times New Roman" panose="02020603050405020304" pitchFamily="18" charset="0"/>
              </a:rPr>
              <a:t>year</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after</a:t>
            </a:r>
            <a:r>
              <a:rPr lang="fr-BE" sz="1800" dirty="0">
                <a:solidFill>
                  <a:srgbClr val="000000"/>
                </a:solidFill>
                <a:latin typeface="+mj-lt"/>
                <a:ea typeface="Times New Roman" panose="02020603050405020304" pitchFamily="18" charset="0"/>
              </a:rPr>
              <a:t> the </a:t>
            </a:r>
            <a:r>
              <a:rPr lang="fr-BE" sz="1800" dirty="0" err="1">
                <a:solidFill>
                  <a:srgbClr val="000000"/>
                </a:solidFill>
                <a:latin typeface="+mj-lt"/>
                <a:ea typeface="Times New Roman" panose="02020603050405020304" pitchFamily="18" charset="0"/>
              </a:rPr>
              <a:t>study</a:t>
            </a:r>
            <a:r>
              <a:rPr lang="fr-BE" sz="1800" dirty="0">
                <a:solidFill>
                  <a:srgbClr val="000000"/>
                </a:solidFill>
                <a:latin typeface="+mj-lt"/>
                <a:ea typeface="Times New Roman" panose="02020603050405020304" pitchFamily="18" charset="0"/>
              </a:rPr>
              <a:t> has been </a:t>
            </a:r>
            <a:r>
              <a:rPr lang="fr-BE" sz="1800" dirty="0" err="1">
                <a:solidFill>
                  <a:srgbClr val="000000"/>
                </a:solidFill>
                <a:latin typeface="+mj-lt"/>
                <a:ea typeface="Times New Roman" panose="02020603050405020304" pitchFamily="18" charset="0"/>
              </a:rPr>
              <a:t>communicated</a:t>
            </a:r>
            <a:r>
              <a:rPr lang="fr-BE" sz="1800" dirty="0">
                <a:solidFill>
                  <a:srgbClr val="000000"/>
                </a:solidFill>
                <a:latin typeface="+mj-lt"/>
                <a:ea typeface="Times New Roman" panose="02020603050405020304" pitchFamily="18" charset="0"/>
              </a:rPr>
              <a:t> to the public</a:t>
            </a:r>
          </a:p>
          <a:p>
            <a:endParaRPr lang="en-US" sz="1800" dirty="0">
              <a:solidFill>
                <a:srgbClr val="000000"/>
              </a:solidFill>
              <a:latin typeface="+mj-lt"/>
              <a:ea typeface="Times New Roman" panose="02020603050405020304" pitchFamily="18" charset="0"/>
            </a:endParaRPr>
          </a:p>
          <a:p>
            <a:endParaRPr lang="fr-FR" sz="1800" dirty="0">
              <a:solidFill>
                <a:srgbClr val="000000"/>
              </a:solidFill>
              <a:effectLst/>
              <a:latin typeface="+mj-lt"/>
              <a:ea typeface="Times New Roman" panose="02020603050405020304" pitchFamily="18" charset="0"/>
            </a:endParaRPr>
          </a:p>
        </p:txBody>
      </p:sp>
      <p:pic>
        <p:nvPicPr>
          <p:cNvPr id="7" name="Image 6">
            <a:extLst>
              <a:ext uri="{FF2B5EF4-FFF2-40B4-BE49-F238E27FC236}">
                <a16:creationId xmlns:a16="http://schemas.microsoft.com/office/drawing/2014/main" id="{07A0ED42-4DE6-3910-88CD-3D4DB8C116CB}"/>
              </a:ext>
            </a:extLst>
          </p:cNvPr>
          <p:cNvPicPr>
            <a:picLocks noChangeAspect="1"/>
          </p:cNvPicPr>
          <p:nvPr/>
        </p:nvPicPr>
        <p:blipFill>
          <a:blip r:embed="rId2"/>
          <a:stretch>
            <a:fillRect/>
          </a:stretch>
        </p:blipFill>
        <p:spPr>
          <a:xfrm>
            <a:off x="9032668" y="3045845"/>
            <a:ext cx="2516994" cy="3484145"/>
          </a:xfrm>
          <a:prstGeom prst="rect">
            <a:avLst/>
          </a:prstGeom>
        </p:spPr>
      </p:pic>
      <p:pic>
        <p:nvPicPr>
          <p:cNvPr id="9" name="Image 8">
            <a:extLst>
              <a:ext uri="{FF2B5EF4-FFF2-40B4-BE49-F238E27FC236}">
                <a16:creationId xmlns:a16="http://schemas.microsoft.com/office/drawing/2014/main" id="{E68B6FE3-3466-F95C-D742-1F55BA575A71}"/>
              </a:ext>
            </a:extLst>
          </p:cNvPr>
          <p:cNvPicPr>
            <a:picLocks noChangeAspect="1"/>
          </p:cNvPicPr>
          <p:nvPr/>
        </p:nvPicPr>
        <p:blipFill>
          <a:blip r:embed="rId3"/>
          <a:stretch>
            <a:fillRect/>
          </a:stretch>
        </p:blipFill>
        <p:spPr>
          <a:xfrm>
            <a:off x="7112086" y="1563642"/>
            <a:ext cx="2562016" cy="3490899"/>
          </a:xfrm>
          <a:prstGeom prst="rect">
            <a:avLst/>
          </a:prstGeom>
        </p:spPr>
      </p:pic>
      <p:pic>
        <p:nvPicPr>
          <p:cNvPr id="12" name="Image 11">
            <a:extLst>
              <a:ext uri="{FF2B5EF4-FFF2-40B4-BE49-F238E27FC236}">
                <a16:creationId xmlns:a16="http://schemas.microsoft.com/office/drawing/2014/main" id="{BC77C825-365B-4F58-2403-82D8B2645856}"/>
              </a:ext>
            </a:extLst>
          </p:cNvPr>
          <p:cNvPicPr>
            <a:picLocks noChangeAspect="1"/>
          </p:cNvPicPr>
          <p:nvPr/>
        </p:nvPicPr>
        <p:blipFill>
          <a:blip r:embed="rId4"/>
          <a:stretch>
            <a:fillRect/>
          </a:stretch>
        </p:blipFill>
        <p:spPr>
          <a:xfrm>
            <a:off x="5262906" y="3242725"/>
            <a:ext cx="2516994" cy="3395567"/>
          </a:xfrm>
          <a:prstGeom prst="rect">
            <a:avLst/>
          </a:prstGeom>
        </p:spPr>
      </p:pic>
    </p:spTree>
    <p:extLst>
      <p:ext uri="{BB962C8B-B14F-4D97-AF65-F5344CB8AC3E}">
        <p14:creationId xmlns:p14="http://schemas.microsoft.com/office/powerpoint/2010/main" val="85198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4001-FFA9-98AA-F96B-5A9C88DBCD4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A3CDEC-66F1-97A6-6B64-DCFF3CAA89E5}"/>
              </a:ext>
            </a:extLst>
          </p:cNvPr>
          <p:cNvSpPr>
            <a:spLocks noGrp="1"/>
          </p:cNvSpPr>
          <p:nvPr>
            <p:ph type="sldNum" sz="quarter" idx="12"/>
          </p:nvPr>
        </p:nvSpPr>
        <p:spPr/>
        <p:txBody>
          <a:bodyPr/>
          <a:lstStyle/>
          <a:p>
            <a:fld id="{75A4F164-3A46-4CEE-A25C-CA523D5E42F3}" type="slidenum">
              <a:rPr lang="fr-CH" noProof="0" smtClean="0"/>
              <a:t>13</a:t>
            </a:fld>
            <a:endParaRPr lang="fr-CH" noProof="0"/>
          </a:p>
        </p:txBody>
      </p:sp>
      <p:sp>
        <p:nvSpPr>
          <p:cNvPr id="3" name="Titre 2">
            <a:extLst>
              <a:ext uri="{FF2B5EF4-FFF2-40B4-BE49-F238E27FC236}">
                <a16:creationId xmlns:a16="http://schemas.microsoft.com/office/drawing/2014/main" id="{E62CF944-6BD6-3056-D8DC-29332B26A368}"/>
              </a:ext>
            </a:extLst>
          </p:cNvPr>
          <p:cNvSpPr>
            <a:spLocks noGrp="1"/>
          </p:cNvSpPr>
          <p:nvPr>
            <p:ph type="title"/>
          </p:nvPr>
        </p:nvSpPr>
        <p:spPr>
          <a:xfrm>
            <a:off x="516252" y="462105"/>
            <a:ext cx="11244615" cy="864000"/>
          </a:xfrm>
        </p:spPr>
        <p:txBody>
          <a:bodyPr/>
          <a:lstStyle/>
          <a:p>
            <a:r>
              <a:rPr lang="fr-BE"/>
              <a:t>Conclusion</a:t>
            </a:r>
            <a:endParaRPr lang="en-US" b="1"/>
          </a:p>
        </p:txBody>
      </p:sp>
      <p:sp>
        <p:nvSpPr>
          <p:cNvPr id="4" name="Espace réservé du texte 3">
            <a:extLst>
              <a:ext uri="{FF2B5EF4-FFF2-40B4-BE49-F238E27FC236}">
                <a16:creationId xmlns:a16="http://schemas.microsoft.com/office/drawing/2014/main" id="{FF37B8BF-7698-D64D-C6FF-89F5FCC2D4AE}"/>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65F17974-EA74-0A8A-94E8-9DAF8DE3309D}"/>
              </a:ext>
            </a:extLst>
          </p:cNvPr>
          <p:cNvSpPr>
            <a:spLocks noGrp="1"/>
          </p:cNvSpPr>
          <p:nvPr>
            <p:ph sz="quarter" idx="14"/>
          </p:nvPr>
        </p:nvSpPr>
        <p:spPr/>
        <p:txBody>
          <a:bodyPr/>
          <a:lstStyle/>
          <a:p>
            <a:endParaRPr lang="en-US"/>
          </a:p>
        </p:txBody>
      </p:sp>
      <p:sp>
        <p:nvSpPr>
          <p:cNvPr id="15" name="Espace réservé du contenu 4">
            <a:extLst>
              <a:ext uri="{FF2B5EF4-FFF2-40B4-BE49-F238E27FC236}">
                <a16:creationId xmlns:a16="http://schemas.microsoft.com/office/drawing/2014/main" id="{5A244379-6B79-7C1F-9DD4-832FB0048B18}"/>
              </a:ext>
            </a:extLst>
          </p:cNvPr>
          <p:cNvSpPr>
            <a:spLocks noGrp="1"/>
          </p:cNvSpPr>
          <p:nvPr>
            <p:ph idx="1"/>
          </p:nvPr>
        </p:nvSpPr>
        <p:spPr>
          <a:xfrm>
            <a:off x="514800" y="1858879"/>
            <a:ext cx="10409873" cy="4491111"/>
          </a:xfrm>
        </p:spPr>
        <p:txBody>
          <a:bodyPr/>
          <a:lstStyle/>
          <a:p>
            <a:r>
              <a:rPr lang="fr-BE" sz="1800" dirty="0" err="1">
                <a:solidFill>
                  <a:srgbClr val="000000"/>
                </a:solidFill>
                <a:latin typeface="+mj-lt"/>
                <a:ea typeface="Times New Roman" panose="02020603050405020304" pitchFamily="18" charset="0"/>
              </a:rPr>
              <a:t>Existing</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biological</a:t>
            </a:r>
            <a:r>
              <a:rPr lang="fr-BE" sz="1800" dirty="0">
                <a:solidFill>
                  <a:srgbClr val="000000"/>
                </a:solidFill>
                <a:latin typeface="+mj-lt"/>
                <a:ea typeface="Times New Roman" panose="02020603050405020304" pitchFamily="18" charset="0"/>
              </a:rPr>
              <a:t> data has a </a:t>
            </a:r>
            <a:r>
              <a:rPr lang="fr-BE" sz="1800" b="1" dirty="0">
                <a:solidFill>
                  <a:srgbClr val="000000"/>
                </a:solidFill>
                <a:latin typeface="+mj-lt"/>
                <a:ea typeface="Times New Roman" panose="02020603050405020304" pitchFamily="18" charset="0"/>
              </a:rPr>
              <a:t>high value in impact </a:t>
            </a:r>
            <a:r>
              <a:rPr lang="fr-BE" sz="1800" b="1" dirty="0" err="1">
                <a:solidFill>
                  <a:srgbClr val="000000"/>
                </a:solidFill>
                <a:latin typeface="+mj-lt"/>
                <a:ea typeface="Times New Roman" panose="02020603050405020304" pitchFamily="18" charset="0"/>
              </a:rPr>
              <a:t>assessment</a:t>
            </a:r>
            <a:r>
              <a:rPr lang="fr-BE" sz="1800" b="1" dirty="0">
                <a:solidFill>
                  <a:srgbClr val="000000"/>
                </a:solidFill>
                <a:latin typeface="+mj-lt"/>
                <a:ea typeface="Times New Roman" panose="02020603050405020304" pitchFamily="18" charset="0"/>
              </a:rPr>
              <a:t> </a:t>
            </a:r>
            <a:r>
              <a:rPr lang="fr-BE" sz="1800" b="1" dirty="0" err="1">
                <a:solidFill>
                  <a:srgbClr val="000000"/>
                </a:solidFill>
                <a:latin typeface="+mj-lt"/>
                <a:ea typeface="Times New Roman" panose="02020603050405020304" pitchFamily="18" charset="0"/>
              </a:rPr>
              <a:t>studies</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from</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study</a:t>
            </a:r>
            <a:r>
              <a:rPr lang="fr-BE" sz="1800" dirty="0">
                <a:solidFill>
                  <a:srgbClr val="000000"/>
                </a:solidFill>
                <a:latin typeface="+mj-lt"/>
                <a:ea typeface="Times New Roman" panose="02020603050405020304" pitchFamily="18" charset="0"/>
              </a:rPr>
              <a:t> design to impact </a:t>
            </a:r>
            <a:r>
              <a:rPr lang="fr-BE" sz="1800" dirty="0" err="1">
                <a:solidFill>
                  <a:srgbClr val="000000"/>
                </a:solidFill>
                <a:latin typeface="+mj-lt"/>
                <a:ea typeface="Times New Roman" panose="02020603050405020304" pitchFamily="18" charset="0"/>
              </a:rPr>
              <a:t>assessment</a:t>
            </a:r>
            <a:r>
              <a:rPr lang="fr-BE" sz="1800" dirty="0">
                <a:solidFill>
                  <a:srgbClr val="000000"/>
                </a:solidFill>
                <a:latin typeface="+mj-lt"/>
                <a:ea typeface="Times New Roman" panose="02020603050405020304" pitchFamily="18" charset="0"/>
              </a:rPr>
              <a:t> and recommandations</a:t>
            </a:r>
          </a:p>
          <a:p>
            <a:r>
              <a:rPr lang="fr-BE" sz="1800" dirty="0">
                <a:solidFill>
                  <a:srgbClr val="000000"/>
                </a:solidFill>
                <a:latin typeface="+mj-lt"/>
                <a:ea typeface="Times New Roman" panose="02020603050405020304" pitchFamily="18" charset="0"/>
              </a:rPr>
              <a:t>Very large </a:t>
            </a:r>
            <a:r>
              <a:rPr lang="fr-BE" sz="1800" dirty="0" err="1">
                <a:solidFill>
                  <a:srgbClr val="000000"/>
                </a:solidFill>
                <a:latin typeface="+mj-lt"/>
                <a:ea typeface="Times New Roman" panose="02020603050405020304" pitchFamily="18" charset="0"/>
              </a:rPr>
              <a:t>amount</a:t>
            </a:r>
            <a:r>
              <a:rPr lang="fr-BE" sz="1800" dirty="0">
                <a:solidFill>
                  <a:srgbClr val="000000"/>
                </a:solidFill>
                <a:latin typeface="+mj-lt"/>
                <a:ea typeface="Times New Roman" panose="02020603050405020304" pitchFamily="18" charset="0"/>
              </a:rPr>
              <a:t> of data in Wallonie   (</a:t>
            </a:r>
            <a:r>
              <a:rPr lang="fr-BE" sz="1800" dirty="0">
                <a:solidFill>
                  <a:srgbClr val="000000"/>
                </a:solidFill>
                <a:latin typeface="+mj-lt"/>
                <a:ea typeface="Times New Roman" panose="02020603050405020304" pitchFamily="18" charset="0"/>
                <a:sym typeface="Wingdings" panose="05000000000000000000" pitchFamily="2" charset="2"/>
              </a:rPr>
              <a:t></a:t>
            </a:r>
            <a:r>
              <a:rPr lang="fr-BE" sz="1800" dirty="0">
                <a:solidFill>
                  <a:srgbClr val="000000"/>
                </a:solidFill>
                <a:latin typeface="+mj-lt"/>
                <a:ea typeface="Times New Roman" panose="02020603050405020304" pitchFamily="18" charset="0"/>
              </a:rPr>
              <a:t>)    but taxa-</a:t>
            </a:r>
            <a:r>
              <a:rPr lang="fr-BE" sz="1800" dirty="0" err="1">
                <a:solidFill>
                  <a:srgbClr val="000000"/>
                </a:solidFill>
                <a:latin typeface="+mj-lt"/>
                <a:ea typeface="Times New Roman" panose="02020603050405020304" pitchFamily="18" charset="0"/>
              </a:rPr>
              <a:t>dependant</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birds</a:t>
            </a:r>
            <a:r>
              <a:rPr lang="fr-BE" sz="1800" dirty="0">
                <a:solidFill>
                  <a:srgbClr val="000000"/>
                </a:solidFill>
                <a:latin typeface="+mj-lt"/>
                <a:ea typeface="Times New Roman" panose="02020603050405020304" pitchFamily="18" charset="0"/>
              </a:rPr>
              <a:t> ↑↑) (</a:t>
            </a:r>
            <a:r>
              <a:rPr lang="fr-BE" sz="1800" dirty="0">
                <a:solidFill>
                  <a:srgbClr val="000000"/>
                </a:solidFill>
                <a:latin typeface="+mj-lt"/>
                <a:ea typeface="Times New Roman" panose="02020603050405020304" pitchFamily="18" charset="0"/>
                <a:sym typeface="Wingdings" panose="05000000000000000000" pitchFamily="2" charset="2"/>
              </a:rPr>
              <a:t>)</a:t>
            </a:r>
            <a:endParaRPr lang="fr-BE" sz="1800" dirty="0">
              <a:solidFill>
                <a:srgbClr val="000000"/>
              </a:solidFill>
              <a:latin typeface="+mj-lt"/>
              <a:ea typeface="Times New Roman" panose="02020603050405020304" pitchFamily="18" charset="0"/>
            </a:endParaRPr>
          </a:p>
          <a:p>
            <a:r>
              <a:rPr lang="fr-BE" sz="1800" dirty="0">
                <a:solidFill>
                  <a:srgbClr val="000000"/>
                </a:solidFill>
                <a:latin typeface="+mj-lt"/>
                <a:ea typeface="Times New Roman" panose="02020603050405020304" pitchFamily="18" charset="0"/>
              </a:rPr>
              <a:t>Our </a:t>
            </a:r>
            <a:r>
              <a:rPr lang="fr-BE" sz="1800" dirty="0" err="1">
                <a:solidFill>
                  <a:srgbClr val="000000"/>
                </a:solidFill>
                <a:latin typeface="+mj-lt"/>
                <a:ea typeface="Times New Roman" panose="02020603050405020304" pitchFamily="18" charset="0"/>
              </a:rPr>
              <a:t>request</a:t>
            </a:r>
            <a:r>
              <a:rPr lang="fr-BE" sz="1800" dirty="0">
                <a:solidFill>
                  <a:srgbClr val="000000"/>
                </a:solidFill>
                <a:latin typeface="+mj-lt"/>
                <a:ea typeface="Times New Roman" panose="02020603050405020304" pitchFamily="18" charset="0"/>
              </a:rPr>
              <a:t> : </a:t>
            </a:r>
            <a:r>
              <a:rPr lang="fr-BE" sz="1800" dirty="0" err="1">
                <a:solidFill>
                  <a:srgbClr val="000000"/>
                </a:solidFill>
                <a:latin typeface="+mj-lt"/>
                <a:ea typeface="Times New Roman" panose="02020603050405020304" pitchFamily="18" charset="0"/>
              </a:rPr>
              <a:t>reducing</a:t>
            </a:r>
            <a:r>
              <a:rPr lang="fr-BE" sz="1800" dirty="0">
                <a:solidFill>
                  <a:srgbClr val="000000"/>
                </a:solidFill>
                <a:latin typeface="+mj-lt"/>
                <a:ea typeface="Times New Roman" panose="02020603050405020304" pitchFamily="18" charset="0"/>
              </a:rPr>
              <a:t> the </a:t>
            </a:r>
            <a:r>
              <a:rPr lang="fr-BE" sz="1800" dirty="0" err="1">
                <a:solidFill>
                  <a:srgbClr val="000000"/>
                </a:solidFill>
                <a:latin typeface="+mj-lt"/>
                <a:ea typeface="Times New Roman" panose="02020603050405020304" pitchFamily="18" charset="0"/>
              </a:rPr>
              <a:t>geographical</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degradation</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applied</a:t>
            </a:r>
            <a:r>
              <a:rPr lang="fr-BE" sz="1800" dirty="0">
                <a:solidFill>
                  <a:srgbClr val="000000"/>
                </a:solidFill>
                <a:latin typeface="+mj-lt"/>
                <a:ea typeface="Times New Roman" panose="02020603050405020304" pitchFamily="18" charset="0"/>
              </a:rPr>
              <a:t> in the </a:t>
            </a:r>
            <a:r>
              <a:rPr lang="fr-BE" sz="1800" dirty="0" err="1">
                <a:solidFill>
                  <a:srgbClr val="000000"/>
                </a:solidFill>
                <a:latin typeface="+mj-lt"/>
                <a:ea typeface="Times New Roman" panose="02020603050405020304" pitchFamily="18" charset="0"/>
              </a:rPr>
              <a:t>regional</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database</a:t>
            </a:r>
            <a:r>
              <a:rPr lang="fr-BE" sz="1800" dirty="0">
                <a:solidFill>
                  <a:srgbClr val="000000"/>
                </a:solidFill>
                <a:latin typeface="+mj-lt"/>
                <a:ea typeface="Times New Roman" panose="02020603050405020304" pitchFamily="18" charset="0"/>
              </a:rPr>
              <a:t> (OFFH – DEMNA)</a:t>
            </a:r>
          </a:p>
          <a:p>
            <a:r>
              <a:rPr lang="fr-BE" sz="1800" dirty="0" err="1">
                <a:solidFill>
                  <a:srgbClr val="000000"/>
                </a:solidFill>
                <a:latin typeface="+mj-lt"/>
                <a:ea typeface="Times New Roman" panose="02020603050405020304" pitchFamily="18" charset="0"/>
              </a:rPr>
              <a:t>We</a:t>
            </a:r>
            <a:r>
              <a:rPr lang="fr-BE" sz="1800" dirty="0">
                <a:solidFill>
                  <a:srgbClr val="000000"/>
                </a:solidFill>
                <a:latin typeface="+mj-lt"/>
                <a:ea typeface="Times New Roman" panose="02020603050405020304" pitchFamily="18" charset="0"/>
              </a:rPr>
              <a:t> are </a:t>
            </a:r>
            <a:r>
              <a:rPr lang="fr-BE" sz="1800" dirty="0" err="1">
                <a:solidFill>
                  <a:srgbClr val="000000"/>
                </a:solidFill>
                <a:latin typeface="+mj-lt"/>
                <a:ea typeface="Times New Roman" panose="02020603050405020304" pitchFamily="18" charset="0"/>
              </a:rPr>
              <a:t>developing</a:t>
            </a:r>
            <a:r>
              <a:rPr lang="fr-BE" sz="1800" dirty="0">
                <a:solidFill>
                  <a:srgbClr val="000000"/>
                </a:solidFill>
                <a:latin typeface="+mj-lt"/>
                <a:ea typeface="Times New Roman" panose="02020603050405020304" pitchFamily="18" charset="0"/>
              </a:rPr>
              <a:t> a new </a:t>
            </a:r>
            <a:r>
              <a:rPr lang="fr-BE" sz="1800" dirty="0" err="1">
                <a:solidFill>
                  <a:srgbClr val="000000"/>
                </a:solidFill>
                <a:latin typeface="+mj-lt"/>
                <a:ea typeface="Times New Roman" panose="02020603050405020304" pitchFamily="18" charset="0"/>
              </a:rPr>
              <a:t>tool</a:t>
            </a:r>
            <a:r>
              <a:rPr lang="fr-BE" sz="1800" dirty="0">
                <a:solidFill>
                  <a:srgbClr val="000000"/>
                </a:solidFill>
                <a:latin typeface="+mj-lt"/>
                <a:ea typeface="Times New Roman" panose="02020603050405020304" pitchFamily="18" charset="0"/>
              </a:rPr>
              <a:t> to </a:t>
            </a:r>
            <a:r>
              <a:rPr lang="fr-BE" sz="1800" dirty="0" err="1">
                <a:solidFill>
                  <a:srgbClr val="000000"/>
                </a:solidFill>
                <a:latin typeface="+mj-lt"/>
                <a:ea typeface="Times New Roman" panose="02020603050405020304" pitchFamily="18" charset="0"/>
              </a:rPr>
              <a:t>improve</a:t>
            </a:r>
            <a:r>
              <a:rPr lang="fr-BE" sz="1800" dirty="0">
                <a:solidFill>
                  <a:srgbClr val="000000"/>
                </a:solidFill>
                <a:latin typeface="+mj-lt"/>
                <a:ea typeface="Times New Roman" panose="02020603050405020304" pitchFamily="18" charset="0"/>
              </a:rPr>
              <a:t> data </a:t>
            </a:r>
            <a:r>
              <a:rPr lang="fr-BE" sz="1800" dirty="0" err="1">
                <a:solidFill>
                  <a:srgbClr val="000000"/>
                </a:solidFill>
                <a:latin typeface="+mj-lt"/>
                <a:ea typeface="Times New Roman" panose="02020603050405020304" pitchFamily="18" charset="0"/>
              </a:rPr>
              <a:t>accuracy</a:t>
            </a:r>
            <a:r>
              <a:rPr lang="fr-BE" sz="1800" dirty="0">
                <a:solidFill>
                  <a:srgbClr val="000000"/>
                </a:solidFill>
                <a:latin typeface="+mj-lt"/>
                <a:ea typeface="Times New Roman" panose="02020603050405020304" pitchFamily="18" charset="0"/>
              </a:rPr>
              <a:t> and </a:t>
            </a:r>
            <a:r>
              <a:rPr lang="fr-BE" sz="1800" dirty="0" err="1">
                <a:solidFill>
                  <a:srgbClr val="000000"/>
                </a:solidFill>
                <a:latin typeface="+mj-lt"/>
                <a:ea typeface="Times New Roman" panose="02020603050405020304" pitchFamily="18" charset="0"/>
              </a:rPr>
              <a:t>make</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easier</a:t>
            </a:r>
            <a:r>
              <a:rPr lang="fr-BE" sz="1800" dirty="0">
                <a:solidFill>
                  <a:srgbClr val="000000"/>
                </a:solidFill>
                <a:latin typeface="+mj-lt"/>
                <a:ea typeface="Times New Roman" panose="02020603050405020304" pitchFamily="18" charset="0"/>
              </a:rPr>
              <a:t> data </a:t>
            </a:r>
            <a:r>
              <a:rPr lang="fr-BE" sz="1800" dirty="0" err="1">
                <a:solidFill>
                  <a:srgbClr val="000000"/>
                </a:solidFill>
                <a:latin typeface="+mj-lt"/>
                <a:ea typeface="Times New Roman" panose="02020603050405020304" pitchFamily="18" charset="0"/>
              </a:rPr>
              <a:t>transfer</a:t>
            </a:r>
            <a:r>
              <a:rPr lang="fr-BE" sz="1800" dirty="0">
                <a:solidFill>
                  <a:srgbClr val="000000"/>
                </a:solidFill>
                <a:latin typeface="+mj-lt"/>
                <a:ea typeface="Times New Roman" panose="02020603050405020304" pitchFamily="18" charset="0"/>
              </a:rPr>
              <a:t> to the </a:t>
            </a:r>
            <a:r>
              <a:rPr lang="fr-BE" sz="1800" dirty="0" err="1">
                <a:solidFill>
                  <a:srgbClr val="000000"/>
                </a:solidFill>
                <a:latin typeface="+mj-lt"/>
                <a:ea typeface="Times New Roman" panose="02020603050405020304" pitchFamily="18" charset="0"/>
              </a:rPr>
              <a:t>regional</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database</a:t>
            </a:r>
            <a:r>
              <a:rPr lang="fr-BE" sz="1800" dirty="0">
                <a:solidFill>
                  <a:srgbClr val="000000"/>
                </a:solidFill>
                <a:latin typeface="+mj-lt"/>
                <a:ea typeface="Times New Roman" panose="02020603050405020304" pitchFamily="18" charset="0"/>
              </a:rPr>
              <a:t> (&gt; 20.000 points / </a:t>
            </a:r>
            <a:r>
              <a:rPr lang="fr-BE" sz="1800" dirty="0" err="1">
                <a:solidFill>
                  <a:srgbClr val="000000"/>
                </a:solidFill>
                <a:latin typeface="+mj-lt"/>
                <a:ea typeface="Times New Roman" panose="02020603050405020304" pitchFamily="18" charset="0"/>
              </a:rPr>
              <a:t>year</a:t>
            </a:r>
            <a:r>
              <a:rPr lang="fr-BE" sz="1800" dirty="0">
                <a:solidFill>
                  <a:srgbClr val="000000"/>
                </a:solidFill>
                <a:latin typeface="+mj-lt"/>
                <a:ea typeface="Times New Roman" panose="02020603050405020304" pitchFamily="18" charset="0"/>
              </a:rPr>
              <a:t>)</a:t>
            </a:r>
          </a:p>
          <a:p>
            <a:endParaRPr lang="en-US" sz="1800" dirty="0">
              <a:solidFill>
                <a:srgbClr val="000000"/>
              </a:solidFill>
              <a:latin typeface="+mj-lt"/>
              <a:ea typeface="Times New Roman" panose="02020603050405020304" pitchFamily="18" charset="0"/>
            </a:endParaRPr>
          </a:p>
          <a:p>
            <a:endParaRPr lang="fr-FR" sz="1800" dirty="0">
              <a:solidFill>
                <a:srgbClr val="000000"/>
              </a:solidFill>
              <a:effectLst/>
              <a:latin typeface="+mj-lt"/>
              <a:ea typeface="Times New Roman" panose="02020603050405020304" pitchFamily="18" charset="0"/>
            </a:endParaRPr>
          </a:p>
        </p:txBody>
      </p:sp>
      <p:pic>
        <p:nvPicPr>
          <p:cNvPr id="7" name="Image 6">
            <a:extLst>
              <a:ext uri="{FF2B5EF4-FFF2-40B4-BE49-F238E27FC236}">
                <a16:creationId xmlns:a16="http://schemas.microsoft.com/office/drawing/2014/main" id="{E4A9DC49-72C4-0590-CF78-18B4F7D2CFF1}"/>
              </a:ext>
            </a:extLst>
          </p:cNvPr>
          <p:cNvPicPr>
            <a:picLocks noChangeAspect="1"/>
          </p:cNvPicPr>
          <p:nvPr/>
        </p:nvPicPr>
        <p:blipFill>
          <a:blip r:embed="rId2"/>
          <a:stretch>
            <a:fillRect/>
          </a:stretch>
        </p:blipFill>
        <p:spPr>
          <a:xfrm>
            <a:off x="4636018" y="2519341"/>
            <a:ext cx="669908" cy="640560"/>
          </a:xfrm>
          <a:prstGeom prst="rect">
            <a:avLst/>
          </a:prstGeom>
        </p:spPr>
      </p:pic>
      <p:pic>
        <p:nvPicPr>
          <p:cNvPr id="9" name="Image 8">
            <a:extLst>
              <a:ext uri="{FF2B5EF4-FFF2-40B4-BE49-F238E27FC236}">
                <a16:creationId xmlns:a16="http://schemas.microsoft.com/office/drawing/2014/main" id="{9FF1AF1F-0032-54A7-7CB0-A52ADA078939}"/>
              </a:ext>
            </a:extLst>
          </p:cNvPr>
          <p:cNvPicPr>
            <a:picLocks noChangeAspect="1"/>
          </p:cNvPicPr>
          <p:nvPr/>
        </p:nvPicPr>
        <p:blipFill>
          <a:blip r:embed="rId3"/>
          <a:stretch>
            <a:fillRect/>
          </a:stretch>
        </p:blipFill>
        <p:spPr>
          <a:xfrm>
            <a:off x="8396669" y="2519341"/>
            <a:ext cx="673089" cy="640560"/>
          </a:xfrm>
          <a:prstGeom prst="rect">
            <a:avLst/>
          </a:prstGeom>
        </p:spPr>
      </p:pic>
    </p:spTree>
    <p:extLst>
      <p:ext uri="{BB962C8B-B14F-4D97-AF65-F5344CB8AC3E}">
        <p14:creationId xmlns:p14="http://schemas.microsoft.com/office/powerpoint/2010/main" val="294088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68" t="20578" r="68" b="5701"/>
          <a:stretch/>
        </p:blipFill>
        <p:spPr/>
      </p:pic>
      <p:sp>
        <p:nvSpPr>
          <p:cNvPr id="6" name="Rectangle 5"/>
          <p:cNvSpPr/>
          <p:nvPr/>
        </p:nvSpPr>
        <p:spPr>
          <a:xfrm>
            <a:off x="2" y="5022379"/>
            <a:ext cx="12190413" cy="1697247"/>
          </a:xfrm>
          <a:prstGeom prst="rect">
            <a:avLst/>
          </a:prstGeom>
          <a:solidFill>
            <a:srgbClr val="005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prstClr val="white"/>
              </a:solidFill>
            </a:endParaRPr>
          </a:p>
        </p:txBody>
      </p:sp>
      <p:grpSp>
        <p:nvGrpSpPr>
          <p:cNvPr id="8" name="Groupe 7"/>
          <p:cNvGrpSpPr/>
          <p:nvPr/>
        </p:nvGrpSpPr>
        <p:grpSpPr>
          <a:xfrm>
            <a:off x="8481600" y="5040000"/>
            <a:ext cx="3729561" cy="914400"/>
            <a:chOff x="7273986" y="4973956"/>
            <a:chExt cx="4972748" cy="1219200"/>
          </a:xfrm>
        </p:grpSpPr>
        <p:sp>
          <p:nvSpPr>
            <p:cNvPr id="9" name="Rectangle 8"/>
            <p:cNvSpPr/>
            <p:nvPr/>
          </p:nvSpPr>
          <p:spPr>
            <a:xfrm>
              <a:off x="7273986" y="4973956"/>
              <a:ext cx="4972748" cy="12192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prstClr val="white"/>
                </a:solidFill>
              </a:endParaRPr>
            </a:p>
          </p:txBody>
        </p:sp>
        <p:pic>
          <p:nvPicPr>
            <p:cNvPr id="15" name="Imag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83556" y="5174362"/>
              <a:ext cx="4469148" cy="836397"/>
            </a:xfrm>
            <a:prstGeom prst="rect">
              <a:avLst/>
            </a:prstGeom>
          </p:spPr>
        </p:pic>
      </p:grpSp>
      <p:sp>
        <p:nvSpPr>
          <p:cNvPr id="16" name="ZoneTexte 15"/>
          <p:cNvSpPr txBox="1"/>
          <p:nvPr/>
        </p:nvSpPr>
        <p:spPr>
          <a:xfrm>
            <a:off x="577758" y="5609392"/>
            <a:ext cx="7326086" cy="830997"/>
          </a:xfrm>
          <a:prstGeom prst="rect">
            <a:avLst/>
          </a:prstGeom>
          <a:noFill/>
        </p:spPr>
        <p:txBody>
          <a:bodyPr wrap="square" lIns="0" rIns="0" rtlCol="0">
            <a:spAutoFit/>
          </a:bodyPr>
          <a:lstStyle/>
          <a:p>
            <a:r>
              <a:rPr lang="fr-BE" sz="2800" err="1">
                <a:solidFill>
                  <a:srgbClr val="FFFFFF"/>
                </a:solidFill>
                <a:cs typeface="Arial" panose="020B0604020202020204" pitchFamily="34" charset="0"/>
              </a:rPr>
              <a:t>Thank</a:t>
            </a:r>
            <a:r>
              <a:rPr lang="fr-BE" sz="2800">
                <a:solidFill>
                  <a:srgbClr val="FFFFFF"/>
                </a:solidFill>
                <a:cs typeface="Arial" panose="020B0604020202020204" pitchFamily="34" charset="0"/>
              </a:rPr>
              <a:t> </a:t>
            </a:r>
            <a:r>
              <a:rPr lang="fr-BE" sz="2800" err="1">
                <a:solidFill>
                  <a:srgbClr val="FFFFFF"/>
                </a:solidFill>
                <a:cs typeface="Arial" panose="020B0604020202020204" pitchFamily="34" charset="0"/>
              </a:rPr>
              <a:t>you</a:t>
            </a:r>
            <a:r>
              <a:rPr lang="fr-BE" sz="2800">
                <a:solidFill>
                  <a:srgbClr val="FFFFFF"/>
                </a:solidFill>
                <a:cs typeface="Arial" panose="020B0604020202020204" pitchFamily="34" charset="0"/>
              </a:rPr>
              <a:t> for </a:t>
            </a:r>
            <a:r>
              <a:rPr lang="fr-BE" sz="2800" err="1">
                <a:solidFill>
                  <a:srgbClr val="FFFFFF"/>
                </a:solidFill>
                <a:cs typeface="Arial" panose="020B0604020202020204" pitchFamily="34" charset="0"/>
              </a:rPr>
              <a:t>your</a:t>
            </a:r>
            <a:r>
              <a:rPr lang="fr-BE" sz="2800">
                <a:solidFill>
                  <a:srgbClr val="FFFFFF"/>
                </a:solidFill>
                <a:cs typeface="Arial" panose="020B0604020202020204" pitchFamily="34" charset="0"/>
              </a:rPr>
              <a:t> attention !</a:t>
            </a:r>
          </a:p>
          <a:p>
            <a:r>
              <a:rPr lang="fr-BE" sz="2000">
                <a:solidFill>
                  <a:srgbClr val="FFFFFF"/>
                </a:solidFill>
                <a:cs typeface="Arial" panose="020B0604020202020204" pitchFamily="34" charset="0"/>
              </a:rPr>
              <a:t>a.beckers@csdingenieurs.be</a:t>
            </a:r>
          </a:p>
        </p:txBody>
      </p:sp>
    </p:spTree>
    <p:extLst>
      <p:ext uri="{BB962C8B-B14F-4D97-AF65-F5344CB8AC3E}">
        <p14:creationId xmlns:p14="http://schemas.microsoft.com/office/powerpoint/2010/main" val="420176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75A4F164-3A46-4CEE-A25C-CA523D5E42F3}" type="slidenum">
              <a:rPr lang="fr-CH" noProof="0" smtClean="0"/>
              <a:pPr/>
              <a:t>2</a:t>
            </a:fld>
            <a:endParaRPr lang="fr-CH" noProof="0"/>
          </a:p>
        </p:txBody>
      </p:sp>
      <p:sp>
        <p:nvSpPr>
          <p:cNvPr id="2" name="Titre 1"/>
          <p:cNvSpPr>
            <a:spLocks noGrp="1"/>
          </p:cNvSpPr>
          <p:nvPr>
            <p:ph type="title"/>
          </p:nvPr>
        </p:nvSpPr>
        <p:spPr>
          <a:xfrm>
            <a:off x="516253" y="462105"/>
            <a:ext cx="10065521" cy="864000"/>
          </a:xfrm>
        </p:spPr>
        <p:txBody>
          <a:bodyPr/>
          <a:lstStyle/>
          <a:p>
            <a:r>
              <a:rPr lang="fr-CH" err="1"/>
              <a:t>Who</a:t>
            </a:r>
            <a:r>
              <a:rPr lang="fr-CH"/>
              <a:t> </a:t>
            </a:r>
            <a:r>
              <a:rPr lang="fr-CH" err="1"/>
              <a:t>we</a:t>
            </a:r>
            <a:r>
              <a:rPr lang="fr-CH"/>
              <a:t> are : an engineering and environnemental </a:t>
            </a:r>
            <a:r>
              <a:rPr lang="fr-CH" err="1"/>
              <a:t>consultancy</a:t>
            </a:r>
            <a:endParaRPr lang="fr-CH"/>
          </a:p>
        </p:txBody>
      </p:sp>
      <p:sp>
        <p:nvSpPr>
          <p:cNvPr id="7" name="Textplatzhalter 4">
            <a:extLst>
              <a:ext uri="{FF2B5EF4-FFF2-40B4-BE49-F238E27FC236}">
                <a16:creationId xmlns:a16="http://schemas.microsoft.com/office/drawing/2014/main" id="{F9C5ED37-40F1-F429-1084-D255C2FB27A8}"/>
              </a:ext>
            </a:extLst>
          </p:cNvPr>
          <p:cNvSpPr>
            <a:spLocks noGrp="1"/>
          </p:cNvSpPr>
          <p:nvPr>
            <p:ph type="body" sz="quarter" idx="13"/>
          </p:nvPr>
        </p:nvSpPr>
        <p:spPr/>
        <p:txBody>
          <a:bodyPr/>
          <a:lstStyle/>
          <a:p>
            <a:r>
              <a:rPr lang="fr-CH"/>
              <a:t>CSD Ingénieurs</a:t>
            </a:r>
          </a:p>
        </p:txBody>
      </p:sp>
      <p:sp>
        <p:nvSpPr>
          <p:cNvPr id="10" name="Rectangle 7"/>
          <p:cNvSpPr>
            <a:spLocks noChangeArrowheads="1"/>
          </p:cNvSpPr>
          <p:nvPr/>
        </p:nvSpPr>
        <p:spPr bwMode="auto">
          <a:xfrm>
            <a:off x="2501526" y="1180104"/>
            <a:ext cx="23463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spcBef>
                <a:spcPts val="2000"/>
              </a:spcBef>
              <a:defRPr sz="2000" b="1">
                <a:solidFill>
                  <a:srgbClr val="00254A"/>
                </a:solidFill>
                <a:latin typeface="Arial" charset="0"/>
                <a:cs typeface="Arial" charset="0"/>
              </a:defRPr>
            </a:lvl1pPr>
            <a:lvl2pPr marL="742950" indent="-285750" eaLnBrk="0" hangingPunct="0">
              <a:spcBef>
                <a:spcPts val="2000"/>
              </a:spcBef>
              <a:buClr>
                <a:srgbClr val="6E6E6E"/>
              </a:buClr>
              <a:buFont typeface="Wingdings" pitchFamily="2" charset="2"/>
              <a:buChar char="§"/>
              <a:defRPr sz="2000">
                <a:solidFill>
                  <a:schemeClr val="tx1"/>
                </a:solidFill>
                <a:latin typeface="Arial" charset="0"/>
                <a:cs typeface="Arial" charset="0"/>
              </a:defRPr>
            </a:lvl2pPr>
            <a:lvl3pPr marL="1143000" indent="-228600" eaLnBrk="0" hangingPunct="0">
              <a:spcBef>
                <a:spcPct val="20000"/>
              </a:spcBef>
              <a:buClr>
                <a:srgbClr val="6E6E6E"/>
              </a:buClr>
              <a:buSzPct val="90000"/>
              <a:buFont typeface="Arial" charset="0"/>
              <a:buChar char="‒"/>
              <a:defRPr>
                <a:solidFill>
                  <a:schemeClr val="tx1"/>
                </a:solidFill>
                <a:latin typeface="Arial" charset="0"/>
                <a:cs typeface="Arial" charset="0"/>
              </a:defRPr>
            </a:lvl3pPr>
            <a:lvl4pPr marL="1600200" indent="-228600" eaLnBrk="0" hangingPunct="0">
              <a:spcBef>
                <a:spcPct val="20000"/>
              </a:spcBef>
              <a:buClr>
                <a:srgbClr val="6E6E6E"/>
              </a:buClr>
              <a:buSzPct val="90000"/>
              <a:buFont typeface="Arial" charset="0"/>
              <a:buChar char="‒"/>
              <a:defRPr>
                <a:solidFill>
                  <a:schemeClr val="tx1"/>
                </a:solidFill>
                <a:latin typeface="Arial" charset="0"/>
                <a:cs typeface="Arial" charset="0"/>
              </a:defRPr>
            </a:lvl4pPr>
            <a:lvl5pPr marL="2057400" indent="-228600" eaLnBrk="0" hangingPunct="0">
              <a:spcBef>
                <a:spcPct val="20000"/>
              </a:spcBef>
              <a:buClr>
                <a:srgbClr val="6E6E6E"/>
              </a:buClr>
              <a:buSzPct val="90000"/>
              <a:buFont typeface="Arial" charset="0"/>
              <a:buChar char="‒"/>
              <a:defRPr>
                <a:solidFill>
                  <a:schemeClr val="tx1"/>
                </a:solidFill>
                <a:latin typeface="Arial" charset="0"/>
                <a:cs typeface="Arial" charset="0"/>
              </a:defRPr>
            </a:lvl5pPr>
            <a:lvl6pPr marL="25146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6pPr>
            <a:lvl7pPr marL="29718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7pPr>
            <a:lvl8pPr marL="34290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8pPr>
            <a:lvl9pPr marL="38862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9pPr>
          </a:lstStyle>
          <a:p>
            <a:pPr eaLnBrk="1" hangingPunct="1">
              <a:buClr>
                <a:srgbClr val="0A2742"/>
              </a:buClr>
            </a:pPr>
            <a:endParaRPr lang="fr-CH" altLang="en-US" sz="1800">
              <a:solidFill>
                <a:srgbClr val="0A2742"/>
              </a:solidFill>
            </a:endParaRPr>
          </a:p>
        </p:txBody>
      </p:sp>
      <p:pic>
        <p:nvPicPr>
          <p:cNvPr id="55" name="Imag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66739">
            <a:off x="940244" y="1708166"/>
            <a:ext cx="3981469" cy="4228018"/>
          </a:xfrm>
          <a:prstGeom prst="rect">
            <a:avLst/>
          </a:prstGeom>
        </p:spPr>
      </p:pic>
      <p:cxnSp>
        <p:nvCxnSpPr>
          <p:cNvPr id="57" name="Connecteur droit 56"/>
          <p:cNvCxnSpPr/>
          <p:nvPr/>
        </p:nvCxnSpPr>
        <p:spPr bwMode="auto">
          <a:xfrm flipH="1" flipV="1">
            <a:off x="2664823" y="2454824"/>
            <a:ext cx="2755845" cy="21725"/>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57"/>
          <p:cNvCxnSpPr/>
          <p:nvPr/>
        </p:nvCxnSpPr>
        <p:spPr bwMode="auto">
          <a:xfrm flipH="1" flipV="1">
            <a:off x="2325189" y="3039703"/>
            <a:ext cx="7134301" cy="13658"/>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8"/>
          <p:cNvCxnSpPr/>
          <p:nvPr/>
        </p:nvCxnSpPr>
        <p:spPr bwMode="auto">
          <a:xfrm flipH="1">
            <a:off x="2800350" y="5010875"/>
            <a:ext cx="6626415" cy="0"/>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9"/>
          <p:cNvCxnSpPr/>
          <p:nvPr/>
        </p:nvCxnSpPr>
        <p:spPr bwMode="auto">
          <a:xfrm flipH="1">
            <a:off x="2889250" y="5939531"/>
            <a:ext cx="1293296" cy="0"/>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flipH="1">
            <a:off x="3818012" y="3943141"/>
            <a:ext cx="2309226" cy="1"/>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2" name="Groupe 61"/>
          <p:cNvGrpSpPr/>
          <p:nvPr/>
        </p:nvGrpSpPr>
        <p:grpSpPr>
          <a:xfrm>
            <a:off x="8952316" y="1680357"/>
            <a:ext cx="2697285" cy="1921881"/>
            <a:chOff x="6579885" y="1024241"/>
            <a:chExt cx="2697285" cy="1921881"/>
          </a:xfrm>
        </p:grpSpPr>
        <p:sp>
          <p:nvSpPr>
            <p:cNvPr id="63" name="Rectangle 62"/>
            <p:cNvSpPr/>
            <p:nvPr/>
          </p:nvSpPr>
          <p:spPr bwMode="auto">
            <a:xfrm>
              <a:off x="6804000" y="1506122"/>
              <a:ext cx="2340000" cy="1440000"/>
            </a:xfrm>
            <a:prstGeom prst="rect">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64"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984000" y="1506122"/>
              <a:ext cx="216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ZoneTexte 64"/>
            <p:cNvSpPr txBox="1">
              <a:spLocks noChangeArrowheads="1"/>
            </p:cNvSpPr>
            <p:nvPr/>
          </p:nvSpPr>
          <p:spPr bwMode="auto">
            <a:xfrm>
              <a:off x="6705226" y="1024241"/>
              <a:ext cx="2571944" cy="307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BE" altLang="fr-FR" sz="1400" b="1">
                  <a:solidFill>
                    <a:srgbClr val="00254A"/>
                  </a:solidFill>
                  <a:latin typeface="+mn-lt"/>
                </a:rPr>
                <a:t>CONSTRUCTION</a:t>
              </a:r>
              <a:endParaRPr lang="fr-FR" altLang="fr-FR" sz="1400" b="1" baseline="30000">
                <a:solidFill>
                  <a:srgbClr val="00254A"/>
                </a:solidFill>
                <a:latin typeface="+mn-lt"/>
              </a:endParaRPr>
            </a:p>
          </p:txBody>
        </p:sp>
        <p:sp>
          <p:nvSpPr>
            <p:cNvPr id="66" name="Triangle isocèle 65"/>
            <p:cNvSpPr/>
            <p:nvPr/>
          </p:nvSpPr>
          <p:spPr bwMode="auto">
            <a:xfrm rot="16200000">
              <a:off x="6561956" y="2283680"/>
              <a:ext cx="259973" cy="224115"/>
            </a:xfrm>
            <a:prstGeom prst="triangle">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grpSp>
        <p:nvGrpSpPr>
          <p:cNvPr id="67" name="Groupe 66"/>
          <p:cNvGrpSpPr/>
          <p:nvPr/>
        </p:nvGrpSpPr>
        <p:grpSpPr>
          <a:xfrm>
            <a:off x="5149722" y="1438546"/>
            <a:ext cx="2776911" cy="1536368"/>
            <a:chOff x="3348685" y="440437"/>
            <a:chExt cx="2776911" cy="1712392"/>
          </a:xfrm>
        </p:grpSpPr>
        <p:sp>
          <p:nvSpPr>
            <p:cNvPr id="68" name="Rectangle 67"/>
            <p:cNvSpPr/>
            <p:nvPr/>
          </p:nvSpPr>
          <p:spPr bwMode="auto">
            <a:xfrm>
              <a:off x="3572800" y="712829"/>
              <a:ext cx="2340000" cy="1440000"/>
            </a:xfrm>
            <a:prstGeom prst="rect">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6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52800" y="712829"/>
              <a:ext cx="216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ZoneTexte 69"/>
            <p:cNvSpPr txBox="1">
              <a:spLocks noChangeArrowheads="1"/>
            </p:cNvSpPr>
            <p:nvPr/>
          </p:nvSpPr>
          <p:spPr bwMode="auto">
            <a:xfrm>
              <a:off x="3475007" y="440437"/>
              <a:ext cx="2650589" cy="343039"/>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SOIL</a:t>
              </a:r>
            </a:p>
          </p:txBody>
        </p:sp>
        <p:sp>
          <p:nvSpPr>
            <p:cNvPr id="71" name="Triangle isocèle 70"/>
            <p:cNvSpPr/>
            <p:nvPr/>
          </p:nvSpPr>
          <p:spPr bwMode="auto">
            <a:xfrm rot="16200000">
              <a:off x="3330756" y="1485912"/>
              <a:ext cx="259973" cy="224115"/>
            </a:xfrm>
            <a:prstGeom prst="triangle">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grpSp>
        <p:nvGrpSpPr>
          <p:cNvPr id="72" name="Groupe 71"/>
          <p:cNvGrpSpPr/>
          <p:nvPr/>
        </p:nvGrpSpPr>
        <p:grpSpPr>
          <a:xfrm>
            <a:off x="9043068" y="3705285"/>
            <a:ext cx="2696241" cy="1906977"/>
            <a:chOff x="6417554" y="3324656"/>
            <a:chExt cx="2696241" cy="1906977"/>
          </a:xfrm>
        </p:grpSpPr>
        <p:sp>
          <p:nvSpPr>
            <p:cNvPr id="73" name="Rectangle 72"/>
            <p:cNvSpPr/>
            <p:nvPr/>
          </p:nvSpPr>
          <p:spPr bwMode="auto">
            <a:xfrm>
              <a:off x="6640625" y="3791633"/>
              <a:ext cx="2340000" cy="1440000"/>
            </a:xfrm>
            <a:prstGeom prst="rect">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74" name="ZoneTexte 14"/>
            <p:cNvSpPr txBox="1">
              <a:spLocks noChangeArrowheads="1"/>
            </p:cNvSpPr>
            <p:nvPr/>
          </p:nvSpPr>
          <p:spPr bwMode="auto">
            <a:xfrm>
              <a:off x="6545422" y="3324656"/>
              <a:ext cx="2568373" cy="52322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SPECIAL BUILDING TECHNICS</a:t>
              </a:r>
              <a:endParaRPr lang="fr-FR" altLang="fr-FR" sz="1200" b="1">
                <a:solidFill>
                  <a:srgbClr val="00254A"/>
                </a:solidFill>
                <a:latin typeface="+mn-lt"/>
              </a:endParaRPr>
            </a:p>
          </p:txBody>
        </p:sp>
        <p:pic>
          <p:nvPicPr>
            <p:cNvPr id="75"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20625" y="3791633"/>
              <a:ext cx="216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Triangle isocèle 75"/>
            <p:cNvSpPr/>
            <p:nvPr/>
          </p:nvSpPr>
          <p:spPr bwMode="auto">
            <a:xfrm rot="16200000">
              <a:off x="6399625" y="4518914"/>
              <a:ext cx="259973" cy="224115"/>
            </a:xfrm>
            <a:prstGeom prst="triangle">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sp>
        <p:nvSpPr>
          <p:cNvPr id="78" name="Rectangle 77"/>
          <p:cNvSpPr/>
          <p:nvPr/>
        </p:nvSpPr>
        <p:spPr bwMode="auto">
          <a:xfrm>
            <a:off x="5949382" y="3485502"/>
            <a:ext cx="2340000" cy="1440000"/>
          </a:xfrm>
          <a:prstGeom prst="rect">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79"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45631" y="3500638"/>
            <a:ext cx="2130507" cy="142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ZoneTexte 79"/>
          <p:cNvSpPr txBox="1">
            <a:spLocks noChangeArrowheads="1"/>
          </p:cNvSpPr>
          <p:nvPr/>
        </p:nvSpPr>
        <p:spPr bwMode="auto">
          <a:xfrm>
            <a:off x="5846713" y="3027664"/>
            <a:ext cx="2643924" cy="52322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IMPACT ASSESSMENT, PERMITTING</a:t>
            </a:r>
          </a:p>
        </p:txBody>
      </p:sp>
      <p:sp>
        <p:nvSpPr>
          <p:cNvPr id="81" name="Triangle isocèle 80"/>
          <p:cNvSpPr/>
          <p:nvPr/>
        </p:nvSpPr>
        <p:spPr bwMode="auto">
          <a:xfrm rot="16200000">
            <a:off x="5730670" y="3831084"/>
            <a:ext cx="259973" cy="224115"/>
          </a:xfrm>
          <a:prstGeom prst="triangle">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83" name="Rectangle 82"/>
          <p:cNvSpPr/>
          <p:nvPr/>
        </p:nvSpPr>
        <p:spPr bwMode="auto">
          <a:xfrm>
            <a:off x="4182545" y="5385447"/>
            <a:ext cx="2340000" cy="1440000"/>
          </a:xfrm>
          <a:prstGeom prst="rect">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85" name="ZoneTexte 84"/>
          <p:cNvSpPr txBox="1">
            <a:spLocks noChangeArrowheads="1"/>
          </p:cNvSpPr>
          <p:nvPr/>
        </p:nvSpPr>
        <p:spPr bwMode="auto">
          <a:xfrm>
            <a:off x="4109422" y="5123316"/>
            <a:ext cx="1598727" cy="307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STABILITY</a:t>
            </a:r>
          </a:p>
        </p:txBody>
      </p:sp>
      <p:sp>
        <p:nvSpPr>
          <p:cNvPr id="86" name="Triangle isocèle 85"/>
          <p:cNvSpPr/>
          <p:nvPr/>
        </p:nvSpPr>
        <p:spPr bwMode="auto">
          <a:xfrm rot="16200000">
            <a:off x="3940501" y="5827467"/>
            <a:ext cx="259973" cy="224115"/>
          </a:xfrm>
          <a:prstGeom prst="triangle">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4" name="Image 3"/>
          <p:cNvPicPr>
            <a:picLocks noChangeAspect="1"/>
          </p:cNvPicPr>
          <p:nvPr/>
        </p:nvPicPr>
        <p:blipFill>
          <a:blip r:embed="rId8"/>
          <a:stretch>
            <a:fillRect/>
          </a:stretch>
        </p:blipFill>
        <p:spPr>
          <a:xfrm>
            <a:off x="4344550" y="5412683"/>
            <a:ext cx="2152235" cy="1412764"/>
          </a:xfrm>
          <a:prstGeom prst="rect">
            <a:avLst/>
          </a:prstGeom>
        </p:spPr>
      </p:pic>
      <p:sp>
        <p:nvSpPr>
          <p:cNvPr id="44" name="ZoneTexte 43"/>
          <p:cNvSpPr txBox="1">
            <a:spLocks noChangeArrowheads="1"/>
          </p:cNvSpPr>
          <p:nvPr/>
        </p:nvSpPr>
        <p:spPr bwMode="auto">
          <a:xfrm>
            <a:off x="6633837" y="6316345"/>
            <a:ext cx="2650589" cy="307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BIODIVERSITY</a:t>
            </a:r>
          </a:p>
        </p:txBody>
      </p:sp>
      <p:cxnSp>
        <p:nvCxnSpPr>
          <p:cNvPr id="45" name="Connecteur droit 44"/>
          <p:cNvCxnSpPr/>
          <p:nvPr/>
        </p:nvCxnSpPr>
        <p:spPr bwMode="auto">
          <a:xfrm flipH="1" flipV="1">
            <a:off x="3818012" y="5158956"/>
            <a:ext cx="2848114" cy="21726"/>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e 38"/>
          <p:cNvGrpSpPr/>
          <p:nvPr/>
        </p:nvGrpSpPr>
        <p:grpSpPr>
          <a:xfrm>
            <a:off x="6497066" y="5069561"/>
            <a:ext cx="2284003" cy="1246784"/>
            <a:chOff x="3353918" y="712829"/>
            <a:chExt cx="2558882" cy="1440000"/>
          </a:xfrm>
        </p:grpSpPr>
        <p:sp>
          <p:nvSpPr>
            <p:cNvPr id="40" name="Rectangle 39"/>
            <p:cNvSpPr/>
            <p:nvPr/>
          </p:nvSpPr>
          <p:spPr bwMode="auto">
            <a:xfrm>
              <a:off x="3572800" y="712829"/>
              <a:ext cx="2340000" cy="1440000"/>
            </a:xfrm>
            <a:prstGeom prst="rect">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43" name="Triangle isocèle 42"/>
            <p:cNvSpPr/>
            <p:nvPr/>
          </p:nvSpPr>
          <p:spPr bwMode="auto">
            <a:xfrm rot="16200000">
              <a:off x="3335989" y="734841"/>
              <a:ext cx="259973" cy="224115"/>
            </a:xfrm>
            <a:prstGeom prst="triangle">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pic>
        <p:nvPicPr>
          <p:cNvPr id="46" name="Image 45"/>
          <p:cNvPicPr>
            <a:picLocks noChangeAspect="1"/>
          </p:cNvPicPr>
          <p:nvPr/>
        </p:nvPicPr>
        <p:blipFill rotWithShape="1">
          <a:blip r:embed="rId9" cstate="print">
            <a:extLst>
              <a:ext uri="{28A0092B-C50C-407E-A947-70E740481C1C}">
                <a14:useLocalDpi xmlns:a14="http://schemas.microsoft.com/office/drawing/2010/main" val="0"/>
              </a:ext>
            </a:extLst>
          </a:blip>
          <a:srcRect l="24515" b="18898"/>
          <a:stretch/>
        </p:blipFill>
        <p:spPr bwMode="auto">
          <a:xfrm>
            <a:off x="6886671" y="5088397"/>
            <a:ext cx="1894398" cy="1233458"/>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087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75A4F164-3A46-4CEE-A25C-CA523D5E42F3}" type="slidenum">
              <a:rPr lang="fr-CH" noProof="0" smtClean="0"/>
              <a:pPr/>
              <a:t>3</a:t>
            </a:fld>
            <a:endParaRPr lang="fr-CH" noProof="0"/>
          </a:p>
        </p:txBody>
      </p:sp>
      <p:sp>
        <p:nvSpPr>
          <p:cNvPr id="2" name="Titre 1"/>
          <p:cNvSpPr>
            <a:spLocks noGrp="1"/>
          </p:cNvSpPr>
          <p:nvPr>
            <p:ph type="title"/>
          </p:nvPr>
        </p:nvSpPr>
        <p:spPr>
          <a:xfrm>
            <a:off x="516253" y="462105"/>
            <a:ext cx="10065521" cy="864000"/>
          </a:xfrm>
        </p:spPr>
        <p:txBody>
          <a:bodyPr/>
          <a:lstStyle/>
          <a:p>
            <a:r>
              <a:rPr lang="fr-CH" err="1"/>
              <a:t>Who</a:t>
            </a:r>
            <a:r>
              <a:rPr lang="fr-CH"/>
              <a:t> </a:t>
            </a:r>
            <a:r>
              <a:rPr lang="fr-CH" err="1"/>
              <a:t>we</a:t>
            </a:r>
            <a:r>
              <a:rPr lang="fr-CH"/>
              <a:t> are : an engineering and environnemental </a:t>
            </a:r>
            <a:r>
              <a:rPr lang="fr-CH" err="1"/>
              <a:t>consultancy</a:t>
            </a:r>
            <a:endParaRPr lang="fr-CH"/>
          </a:p>
        </p:txBody>
      </p:sp>
      <p:sp>
        <p:nvSpPr>
          <p:cNvPr id="7" name="Textplatzhalter 4">
            <a:extLst>
              <a:ext uri="{FF2B5EF4-FFF2-40B4-BE49-F238E27FC236}">
                <a16:creationId xmlns:a16="http://schemas.microsoft.com/office/drawing/2014/main" id="{F9C5ED37-40F1-F429-1084-D255C2FB27A8}"/>
              </a:ext>
            </a:extLst>
          </p:cNvPr>
          <p:cNvSpPr>
            <a:spLocks noGrp="1"/>
          </p:cNvSpPr>
          <p:nvPr>
            <p:ph type="body" sz="quarter" idx="13"/>
          </p:nvPr>
        </p:nvSpPr>
        <p:spPr/>
        <p:txBody>
          <a:bodyPr/>
          <a:lstStyle/>
          <a:p>
            <a:r>
              <a:rPr lang="fr-CH"/>
              <a:t>CSD Ingénieurs</a:t>
            </a:r>
          </a:p>
        </p:txBody>
      </p:sp>
      <p:sp>
        <p:nvSpPr>
          <p:cNvPr id="10" name="Rectangle 7"/>
          <p:cNvSpPr>
            <a:spLocks noChangeArrowheads="1"/>
          </p:cNvSpPr>
          <p:nvPr/>
        </p:nvSpPr>
        <p:spPr bwMode="auto">
          <a:xfrm>
            <a:off x="2501526" y="1180104"/>
            <a:ext cx="23463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spcBef>
                <a:spcPts val="2000"/>
              </a:spcBef>
              <a:defRPr sz="2000" b="1">
                <a:solidFill>
                  <a:srgbClr val="00254A"/>
                </a:solidFill>
                <a:latin typeface="Arial" charset="0"/>
                <a:cs typeface="Arial" charset="0"/>
              </a:defRPr>
            </a:lvl1pPr>
            <a:lvl2pPr marL="742950" indent="-285750" eaLnBrk="0" hangingPunct="0">
              <a:spcBef>
                <a:spcPts val="2000"/>
              </a:spcBef>
              <a:buClr>
                <a:srgbClr val="6E6E6E"/>
              </a:buClr>
              <a:buFont typeface="Wingdings" pitchFamily="2" charset="2"/>
              <a:buChar char="§"/>
              <a:defRPr sz="2000">
                <a:solidFill>
                  <a:schemeClr val="tx1"/>
                </a:solidFill>
                <a:latin typeface="Arial" charset="0"/>
                <a:cs typeface="Arial" charset="0"/>
              </a:defRPr>
            </a:lvl2pPr>
            <a:lvl3pPr marL="1143000" indent="-228600" eaLnBrk="0" hangingPunct="0">
              <a:spcBef>
                <a:spcPct val="20000"/>
              </a:spcBef>
              <a:buClr>
                <a:srgbClr val="6E6E6E"/>
              </a:buClr>
              <a:buSzPct val="90000"/>
              <a:buFont typeface="Arial" charset="0"/>
              <a:buChar char="‒"/>
              <a:defRPr>
                <a:solidFill>
                  <a:schemeClr val="tx1"/>
                </a:solidFill>
                <a:latin typeface="Arial" charset="0"/>
                <a:cs typeface="Arial" charset="0"/>
              </a:defRPr>
            </a:lvl3pPr>
            <a:lvl4pPr marL="1600200" indent="-228600" eaLnBrk="0" hangingPunct="0">
              <a:spcBef>
                <a:spcPct val="20000"/>
              </a:spcBef>
              <a:buClr>
                <a:srgbClr val="6E6E6E"/>
              </a:buClr>
              <a:buSzPct val="90000"/>
              <a:buFont typeface="Arial" charset="0"/>
              <a:buChar char="‒"/>
              <a:defRPr>
                <a:solidFill>
                  <a:schemeClr val="tx1"/>
                </a:solidFill>
                <a:latin typeface="Arial" charset="0"/>
                <a:cs typeface="Arial" charset="0"/>
              </a:defRPr>
            </a:lvl4pPr>
            <a:lvl5pPr marL="2057400" indent="-228600" eaLnBrk="0" hangingPunct="0">
              <a:spcBef>
                <a:spcPct val="20000"/>
              </a:spcBef>
              <a:buClr>
                <a:srgbClr val="6E6E6E"/>
              </a:buClr>
              <a:buSzPct val="90000"/>
              <a:buFont typeface="Arial" charset="0"/>
              <a:buChar char="‒"/>
              <a:defRPr>
                <a:solidFill>
                  <a:schemeClr val="tx1"/>
                </a:solidFill>
                <a:latin typeface="Arial" charset="0"/>
                <a:cs typeface="Arial" charset="0"/>
              </a:defRPr>
            </a:lvl5pPr>
            <a:lvl6pPr marL="25146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6pPr>
            <a:lvl7pPr marL="29718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7pPr>
            <a:lvl8pPr marL="34290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8pPr>
            <a:lvl9pPr marL="3886200" indent="-228600" eaLnBrk="0" fontAlgn="base" hangingPunct="0">
              <a:spcBef>
                <a:spcPct val="20000"/>
              </a:spcBef>
              <a:spcAft>
                <a:spcPct val="0"/>
              </a:spcAft>
              <a:buClr>
                <a:srgbClr val="6E6E6E"/>
              </a:buClr>
              <a:buSzPct val="90000"/>
              <a:buFont typeface="Arial" charset="0"/>
              <a:buChar char="‒"/>
              <a:defRPr>
                <a:solidFill>
                  <a:schemeClr val="tx1"/>
                </a:solidFill>
                <a:latin typeface="Arial" charset="0"/>
                <a:cs typeface="Arial" charset="0"/>
              </a:defRPr>
            </a:lvl9pPr>
          </a:lstStyle>
          <a:p>
            <a:pPr eaLnBrk="1" hangingPunct="1">
              <a:buClr>
                <a:srgbClr val="0A2742"/>
              </a:buClr>
            </a:pPr>
            <a:endParaRPr lang="fr-CH" altLang="en-US" sz="1800">
              <a:solidFill>
                <a:srgbClr val="0A2742"/>
              </a:solidFill>
            </a:endParaRPr>
          </a:p>
        </p:txBody>
      </p:sp>
      <p:pic>
        <p:nvPicPr>
          <p:cNvPr id="55" name="Imag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66739">
            <a:off x="940244" y="1708166"/>
            <a:ext cx="3981469" cy="4228018"/>
          </a:xfrm>
          <a:prstGeom prst="rect">
            <a:avLst/>
          </a:prstGeom>
        </p:spPr>
      </p:pic>
      <p:cxnSp>
        <p:nvCxnSpPr>
          <p:cNvPr id="57" name="Connecteur droit 56"/>
          <p:cNvCxnSpPr/>
          <p:nvPr/>
        </p:nvCxnSpPr>
        <p:spPr bwMode="auto">
          <a:xfrm flipH="1" flipV="1">
            <a:off x="2664823" y="2454824"/>
            <a:ext cx="2755845" cy="21725"/>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57"/>
          <p:cNvCxnSpPr/>
          <p:nvPr/>
        </p:nvCxnSpPr>
        <p:spPr bwMode="auto">
          <a:xfrm flipH="1" flipV="1">
            <a:off x="2325189" y="3039703"/>
            <a:ext cx="7134301" cy="13658"/>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8"/>
          <p:cNvCxnSpPr/>
          <p:nvPr/>
        </p:nvCxnSpPr>
        <p:spPr bwMode="auto">
          <a:xfrm flipH="1">
            <a:off x="2800350" y="5010875"/>
            <a:ext cx="6626415" cy="0"/>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9"/>
          <p:cNvCxnSpPr/>
          <p:nvPr/>
        </p:nvCxnSpPr>
        <p:spPr bwMode="auto">
          <a:xfrm flipH="1">
            <a:off x="2889250" y="5939531"/>
            <a:ext cx="1293296" cy="0"/>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flipH="1">
            <a:off x="3818012" y="3943141"/>
            <a:ext cx="2309226" cy="1"/>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2" name="Groupe 61"/>
          <p:cNvGrpSpPr/>
          <p:nvPr/>
        </p:nvGrpSpPr>
        <p:grpSpPr>
          <a:xfrm>
            <a:off x="8952316" y="1680357"/>
            <a:ext cx="2697285" cy="1921881"/>
            <a:chOff x="6579885" y="1024241"/>
            <a:chExt cx="2697285" cy="1921881"/>
          </a:xfrm>
        </p:grpSpPr>
        <p:sp>
          <p:nvSpPr>
            <p:cNvPr id="63" name="Rectangle 62"/>
            <p:cNvSpPr/>
            <p:nvPr/>
          </p:nvSpPr>
          <p:spPr bwMode="auto">
            <a:xfrm>
              <a:off x="6804000" y="1506122"/>
              <a:ext cx="2340000" cy="1440000"/>
            </a:xfrm>
            <a:prstGeom prst="rect">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64"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984000" y="1506122"/>
              <a:ext cx="216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ZoneTexte 64"/>
            <p:cNvSpPr txBox="1">
              <a:spLocks noChangeArrowheads="1"/>
            </p:cNvSpPr>
            <p:nvPr/>
          </p:nvSpPr>
          <p:spPr bwMode="auto">
            <a:xfrm>
              <a:off x="6705226" y="1024241"/>
              <a:ext cx="2571944" cy="307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BE" altLang="fr-FR" sz="1400" b="1">
                  <a:solidFill>
                    <a:srgbClr val="00254A"/>
                  </a:solidFill>
                  <a:latin typeface="+mn-lt"/>
                </a:rPr>
                <a:t>CONSTRUCTION</a:t>
              </a:r>
              <a:endParaRPr lang="fr-FR" altLang="fr-FR" sz="1400" b="1" baseline="30000">
                <a:solidFill>
                  <a:srgbClr val="00254A"/>
                </a:solidFill>
                <a:latin typeface="+mn-lt"/>
              </a:endParaRPr>
            </a:p>
          </p:txBody>
        </p:sp>
        <p:sp>
          <p:nvSpPr>
            <p:cNvPr id="66" name="Triangle isocèle 65"/>
            <p:cNvSpPr/>
            <p:nvPr/>
          </p:nvSpPr>
          <p:spPr bwMode="auto">
            <a:xfrm rot="16200000">
              <a:off x="6561956" y="2283680"/>
              <a:ext cx="259973" cy="224115"/>
            </a:xfrm>
            <a:prstGeom prst="triangle">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grpSp>
        <p:nvGrpSpPr>
          <p:cNvPr id="67" name="Groupe 66"/>
          <p:cNvGrpSpPr/>
          <p:nvPr/>
        </p:nvGrpSpPr>
        <p:grpSpPr>
          <a:xfrm>
            <a:off x="5149722" y="1438546"/>
            <a:ext cx="2776911" cy="1536368"/>
            <a:chOff x="3348685" y="440437"/>
            <a:chExt cx="2776911" cy="1712392"/>
          </a:xfrm>
        </p:grpSpPr>
        <p:sp>
          <p:nvSpPr>
            <p:cNvPr id="68" name="Rectangle 67"/>
            <p:cNvSpPr/>
            <p:nvPr/>
          </p:nvSpPr>
          <p:spPr bwMode="auto">
            <a:xfrm>
              <a:off x="3572800" y="712829"/>
              <a:ext cx="2340000" cy="1440000"/>
            </a:xfrm>
            <a:prstGeom prst="rect">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6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52800" y="712829"/>
              <a:ext cx="216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ZoneTexte 69"/>
            <p:cNvSpPr txBox="1">
              <a:spLocks noChangeArrowheads="1"/>
            </p:cNvSpPr>
            <p:nvPr/>
          </p:nvSpPr>
          <p:spPr bwMode="auto">
            <a:xfrm>
              <a:off x="3475007" y="440437"/>
              <a:ext cx="2650589" cy="343039"/>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SOIL</a:t>
              </a:r>
            </a:p>
          </p:txBody>
        </p:sp>
        <p:sp>
          <p:nvSpPr>
            <p:cNvPr id="71" name="Triangle isocèle 70"/>
            <p:cNvSpPr/>
            <p:nvPr/>
          </p:nvSpPr>
          <p:spPr bwMode="auto">
            <a:xfrm rot="16200000">
              <a:off x="3330756" y="1485912"/>
              <a:ext cx="259973" cy="224115"/>
            </a:xfrm>
            <a:prstGeom prst="triangle">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grpSp>
        <p:nvGrpSpPr>
          <p:cNvPr id="72" name="Groupe 71"/>
          <p:cNvGrpSpPr/>
          <p:nvPr/>
        </p:nvGrpSpPr>
        <p:grpSpPr>
          <a:xfrm>
            <a:off x="9043068" y="3705285"/>
            <a:ext cx="2696241" cy="1906977"/>
            <a:chOff x="6417554" y="3324656"/>
            <a:chExt cx="2696241" cy="1906977"/>
          </a:xfrm>
        </p:grpSpPr>
        <p:sp>
          <p:nvSpPr>
            <p:cNvPr id="73" name="Rectangle 72"/>
            <p:cNvSpPr/>
            <p:nvPr/>
          </p:nvSpPr>
          <p:spPr bwMode="auto">
            <a:xfrm>
              <a:off x="6640625" y="3791633"/>
              <a:ext cx="2340000" cy="1440000"/>
            </a:xfrm>
            <a:prstGeom prst="rect">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74" name="ZoneTexte 14"/>
            <p:cNvSpPr txBox="1">
              <a:spLocks noChangeArrowheads="1"/>
            </p:cNvSpPr>
            <p:nvPr/>
          </p:nvSpPr>
          <p:spPr bwMode="auto">
            <a:xfrm>
              <a:off x="6545422" y="3324656"/>
              <a:ext cx="2568373" cy="52322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SPECIAL BUILDING TECHNICS</a:t>
              </a:r>
              <a:endParaRPr lang="fr-FR" altLang="fr-FR" sz="1200" b="1">
                <a:solidFill>
                  <a:srgbClr val="00254A"/>
                </a:solidFill>
                <a:latin typeface="+mn-lt"/>
              </a:endParaRPr>
            </a:p>
          </p:txBody>
        </p:sp>
        <p:pic>
          <p:nvPicPr>
            <p:cNvPr id="75"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20625" y="3791633"/>
              <a:ext cx="216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Triangle isocèle 75"/>
            <p:cNvSpPr/>
            <p:nvPr/>
          </p:nvSpPr>
          <p:spPr bwMode="auto">
            <a:xfrm rot="16200000">
              <a:off x="6399625" y="4518914"/>
              <a:ext cx="259973" cy="224115"/>
            </a:xfrm>
            <a:prstGeom prst="triangle">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sp>
        <p:nvSpPr>
          <p:cNvPr id="78" name="Rectangle 77"/>
          <p:cNvSpPr/>
          <p:nvPr/>
        </p:nvSpPr>
        <p:spPr bwMode="auto">
          <a:xfrm>
            <a:off x="5949382" y="3485502"/>
            <a:ext cx="2340000" cy="1440000"/>
          </a:xfrm>
          <a:prstGeom prst="rect">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79"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45631" y="3500638"/>
            <a:ext cx="2130507" cy="142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ZoneTexte 79"/>
          <p:cNvSpPr txBox="1">
            <a:spLocks noChangeArrowheads="1"/>
          </p:cNvSpPr>
          <p:nvPr/>
        </p:nvSpPr>
        <p:spPr bwMode="auto">
          <a:xfrm>
            <a:off x="5846713" y="3027664"/>
            <a:ext cx="2643924" cy="52322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IMPACT ASSESSMENT, PERMITTING</a:t>
            </a:r>
          </a:p>
        </p:txBody>
      </p:sp>
      <p:sp>
        <p:nvSpPr>
          <p:cNvPr id="81" name="Triangle isocèle 80"/>
          <p:cNvSpPr/>
          <p:nvPr/>
        </p:nvSpPr>
        <p:spPr bwMode="auto">
          <a:xfrm rot="16200000">
            <a:off x="5730670" y="3831084"/>
            <a:ext cx="259973" cy="224115"/>
          </a:xfrm>
          <a:prstGeom prst="triangle">
            <a:avLst/>
          </a:prstGeom>
          <a:solidFill>
            <a:srgbClr val="00254A"/>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83" name="Rectangle 82"/>
          <p:cNvSpPr/>
          <p:nvPr/>
        </p:nvSpPr>
        <p:spPr bwMode="auto">
          <a:xfrm>
            <a:off x="4182545" y="5385447"/>
            <a:ext cx="2340000" cy="1440000"/>
          </a:xfrm>
          <a:prstGeom prst="rect">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85" name="ZoneTexte 84"/>
          <p:cNvSpPr txBox="1">
            <a:spLocks noChangeArrowheads="1"/>
          </p:cNvSpPr>
          <p:nvPr/>
        </p:nvSpPr>
        <p:spPr bwMode="auto">
          <a:xfrm>
            <a:off x="4109422" y="5123316"/>
            <a:ext cx="1598727" cy="307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STABILITY</a:t>
            </a:r>
          </a:p>
        </p:txBody>
      </p:sp>
      <p:sp>
        <p:nvSpPr>
          <p:cNvPr id="86" name="Triangle isocèle 85"/>
          <p:cNvSpPr/>
          <p:nvPr/>
        </p:nvSpPr>
        <p:spPr bwMode="auto">
          <a:xfrm rot="16200000">
            <a:off x="3940501" y="5827467"/>
            <a:ext cx="259973" cy="224115"/>
          </a:xfrm>
          <a:prstGeom prst="triangle">
            <a:avLst/>
          </a:prstGeom>
          <a:solidFill>
            <a:srgbClr val="6799C8"/>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pic>
        <p:nvPicPr>
          <p:cNvPr id="4" name="Image 3"/>
          <p:cNvPicPr>
            <a:picLocks noChangeAspect="1"/>
          </p:cNvPicPr>
          <p:nvPr/>
        </p:nvPicPr>
        <p:blipFill>
          <a:blip r:embed="rId8"/>
          <a:stretch>
            <a:fillRect/>
          </a:stretch>
        </p:blipFill>
        <p:spPr>
          <a:xfrm>
            <a:off x="4344550" y="5412683"/>
            <a:ext cx="2152235" cy="1412764"/>
          </a:xfrm>
          <a:prstGeom prst="rect">
            <a:avLst/>
          </a:prstGeom>
        </p:spPr>
      </p:pic>
      <p:sp>
        <p:nvSpPr>
          <p:cNvPr id="44" name="ZoneTexte 43"/>
          <p:cNvSpPr txBox="1">
            <a:spLocks noChangeArrowheads="1"/>
          </p:cNvSpPr>
          <p:nvPr/>
        </p:nvSpPr>
        <p:spPr bwMode="auto">
          <a:xfrm>
            <a:off x="6633837" y="6316345"/>
            <a:ext cx="2650589" cy="307777"/>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r>
              <a:rPr lang="fr-FR" altLang="fr-FR" sz="1400" b="1">
                <a:solidFill>
                  <a:srgbClr val="00254A"/>
                </a:solidFill>
                <a:latin typeface="+mn-lt"/>
              </a:rPr>
              <a:t>BIODIVERSITY</a:t>
            </a:r>
          </a:p>
        </p:txBody>
      </p:sp>
      <p:cxnSp>
        <p:nvCxnSpPr>
          <p:cNvPr id="45" name="Connecteur droit 44"/>
          <p:cNvCxnSpPr/>
          <p:nvPr/>
        </p:nvCxnSpPr>
        <p:spPr bwMode="auto">
          <a:xfrm flipH="1" flipV="1">
            <a:off x="3818012" y="5158956"/>
            <a:ext cx="2848114" cy="21726"/>
          </a:xfrm>
          <a:prstGeom prst="line">
            <a:avLst/>
          </a:prstGeom>
          <a:solidFill>
            <a:schemeClr val="accent1"/>
          </a:solidFill>
          <a:ln w="9525" cap="flat" cmpd="sng" algn="ctr">
            <a:solidFill>
              <a:srgbClr val="6799C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e 38"/>
          <p:cNvGrpSpPr/>
          <p:nvPr/>
        </p:nvGrpSpPr>
        <p:grpSpPr>
          <a:xfrm>
            <a:off x="6497066" y="5069561"/>
            <a:ext cx="2284003" cy="1246784"/>
            <a:chOff x="3353918" y="712829"/>
            <a:chExt cx="2558882" cy="1440000"/>
          </a:xfrm>
        </p:grpSpPr>
        <p:sp>
          <p:nvSpPr>
            <p:cNvPr id="40" name="Rectangle 39"/>
            <p:cNvSpPr/>
            <p:nvPr/>
          </p:nvSpPr>
          <p:spPr bwMode="auto">
            <a:xfrm>
              <a:off x="3572800" y="712829"/>
              <a:ext cx="2340000" cy="1440000"/>
            </a:xfrm>
            <a:prstGeom prst="rect">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sp>
          <p:nvSpPr>
            <p:cNvPr id="43" name="Triangle isocèle 42"/>
            <p:cNvSpPr/>
            <p:nvPr/>
          </p:nvSpPr>
          <p:spPr bwMode="auto">
            <a:xfrm rot="16200000">
              <a:off x="3335989" y="734841"/>
              <a:ext cx="259973" cy="224115"/>
            </a:xfrm>
            <a:prstGeom prst="triangle">
              <a:avLst/>
            </a:prstGeom>
            <a:solidFill>
              <a:srgbClr val="AEBCD6"/>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chemeClr val="tx1"/>
                </a:solidFill>
                <a:effectLst/>
                <a:latin typeface="Arial" pitchFamily="34" charset="0"/>
                <a:cs typeface="Arial" pitchFamily="34" charset="0"/>
              </a:endParaRPr>
            </a:p>
          </p:txBody>
        </p:sp>
      </p:grpSp>
      <p:pic>
        <p:nvPicPr>
          <p:cNvPr id="46" name="Image 45"/>
          <p:cNvPicPr>
            <a:picLocks noChangeAspect="1"/>
          </p:cNvPicPr>
          <p:nvPr/>
        </p:nvPicPr>
        <p:blipFill rotWithShape="1">
          <a:blip r:embed="rId9" cstate="print">
            <a:extLst>
              <a:ext uri="{28A0092B-C50C-407E-A947-70E740481C1C}">
                <a14:useLocalDpi xmlns:a14="http://schemas.microsoft.com/office/drawing/2010/main" val="0"/>
              </a:ext>
            </a:extLst>
          </a:blip>
          <a:srcRect l="24515" b="18898"/>
          <a:stretch/>
        </p:blipFill>
        <p:spPr bwMode="auto">
          <a:xfrm>
            <a:off x="6886671" y="5088397"/>
            <a:ext cx="1894398" cy="1233458"/>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3" name="Ellipse 2">
            <a:extLst>
              <a:ext uri="{FF2B5EF4-FFF2-40B4-BE49-F238E27FC236}">
                <a16:creationId xmlns:a16="http://schemas.microsoft.com/office/drawing/2014/main" id="{8285E0D4-EB67-45FE-DFCE-E1253E652282}"/>
              </a:ext>
            </a:extLst>
          </p:cNvPr>
          <p:cNvSpPr/>
          <p:nvPr/>
        </p:nvSpPr>
        <p:spPr>
          <a:xfrm>
            <a:off x="6346658" y="5010875"/>
            <a:ext cx="2759899" cy="1829034"/>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224EE16E-E032-B321-DF72-E1E60E0BFE55}"/>
              </a:ext>
            </a:extLst>
          </p:cNvPr>
          <p:cNvSpPr txBox="1"/>
          <p:nvPr/>
        </p:nvSpPr>
        <p:spPr>
          <a:xfrm>
            <a:off x="9216189" y="6069511"/>
            <a:ext cx="2433412" cy="677108"/>
          </a:xfrm>
          <a:prstGeom prst="rect">
            <a:avLst/>
          </a:prstGeom>
          <a:noFill/>
        </p:spPr>
        <p:txBody>
          <a:bodyPr wrap="square" rtlCol="0">
            <a:spAutoFit/>
          </a:bodyPr>
          <a:lstStyle/>
          <a:p>
            <a:r>
              <a:rPr lang="fr-BE"/>
              <a:t>15 people in Namur (</a:t>
            </a:r>
            <a:r>
              <a:rPr lang="fr-BE" err="1"/>
              <a:t>Belgium</a:t>
            </a:r>
            <a:r>
              <a:rPr lang="fr-BE"/>
              <a:t>)</a:t>
            </a:r>
          </a:p>
        </p:txBody>
      </p:sp>
    </p:spTree>
    <p:extLst>
      <p:ext uri="{BB962C8B-B14F-4D97-AF65-F5344CB8AC3E}">
        <p14:creationId xmlns:p14="http://schemas.microsoft.com/office/powerpoint/2010/main" val="26395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5A4F164-3A46-4CEE-A25C-CA523D5E42F3}" type="slidenum">
              <a:rPr lang="fr-CH" noProof="0" smtClean="0"/>
              <a:t>4</a:t>
            </a:fld>
            <a:endParaRPr lang="fr-CH" noProof="0"/>
          </a:p>
        </p:txBody>
      </p:sp>
      <p:sp>
        <p:nvSpPr>
          <p:cNvPr id="3" name="Titre 2"/>
          <p:cNvSpPr>
            <a:spLocks noGrp="1"/>
          </p:cNvSpPr>
          <p:nvPr>
            <p:ph type="title"/>
          </p:nvPr>
        </p:nvSpPr>
        <p:spPr/>
        <p:txBody>
          <a:bodyPr/>
          <a:lstStyle/>
          <a:p>
            <a:r>
              <a:rPr lang="fr-BE"/>
              <a:t>Our job </a:t>
            </a:r>
            <a:r>
              <a:rPr lang="fr-BE" err="1"/>
              <a:t>regarding</a:t>
            </a:r>
            <a:r>
              <a:rPr lang="fr-BE"/>
              <a:t> </a:t>
            </a:r>
            <a:r>
              <a:rPr lang="fr-BE" err="1"/>
              <a:t>biological</a:t>
            </a:r>
            <a:r>
              <a:rPr lang="fr-BE"/>
              <a:t> data</a:t>
            </a:r>
            <a:endParaRPr lang="en-US"/>
          </a:p>
        </p:txBody>
      </p:sp>
      <p:sp>
        <p:nvSpPr>
          <p:cNvPr id="4" name="Espace réservé du texte 3"/>
          <p:cNvSpPr>
            <a:spLocks noGrp="1"/>
          </p:cNvSpPr>
          <p:nvPr>
            <p:ph type="body" sz="quarter" idx="13"/>
          </p:nvPr>
        </p:nvSpPr>
        <p:spPr/>
        <p:txBody>
          <a:bodyPr/>
          <a:lstStyle/>
          <a:p>
            <a:r>
              <a:rPr lang="fr-BE"/>
              <a:t>Introduction</a:t>
            </a:r>
            <a:endParaRPr lang="en-US"/>
          </a:p>
        </p:txBody>
      </p:sp>
      <p:sp>
        <p:nvSpPr>
          <p:cNvPr id="5" name="Espace réservé du contenu 4"/>
          <p:cNvSpPr>
            <a:spLocks noGrp="1"/>
          </p:cNvSpPr>
          <p:nvPr>
            <p:ph idx="1"/>
          </p:nvPr>
        </p:nvSpPr>
        <p:spPr>
          <a:xfrm>
            <a:off x="514801" y="1588644"/>
            <a:ext cx="9567661" cy="4536947"/>
          </a:xfrm>
        </p:spPr>
        <p:txBody>
          <a:bodyPr/>
          <a:lstStyle/>
          <a:p>
            <a:pPr marL="0" indent="0">
              <a:buNone/>
            </a:pPr>
            <a:r>
              <a:rPr lang="fr-FR" sz="1800" b="1" err="1">
                <a:solidFill>
                  <a:srgbClr val="000000"/>
                </a:solidFill>
                <a:latin typeface="+mj-lt"/>
                <a:ea typeface="Times New Roman" panose="02020603050405020304" pitchFamily="18" charset="0"/>
              </a:rPr>
              <a:t>Conducting</a:t>
            </a:r>
            <a:r>
              <a:rPr lang="fr-FR" sz="1800" b="1">
                <a:solidFill>
                  <a:srgbClr val="000000"/>
                </a:solidFill>
                <a:latin typeface="+mj-lt"/>
                <a:ea typeface="Times New Roman" panose="02020603050405020304" pitchFamily="18" charset="0"/>
              </a:rPr>
              <a:t> </a:t>
            </a:r>
            <a:r>
              <a:rPr lang="fr-FR" sz="1800" b="1" err="1">
                <a:solidFill>
                  <a:srgbClr val="000000"/>
                </a:solidFill>
                <a:latin typeface="+mj-lt"/>
                <a:ea typeface="Times New Roman" panose="02020603050405020304" pitchFamily="18" charset="0"/>
              </a:rPr>
              <a:t>studies</a:t>
            </a:r>
            <a:r>
              <a:rPr lang="fr-FR" sz="1800" b="1">
                <a:solidFill>
                  <a:srgbClr val="000000"/>
                </a:solidFill>
                <a:latin typeface="+mj-lt"/>
                <a:ea typeface="Times New Roman" panose="02020603050405020304" pitchFamily="18" charset="0"/>
              </a:rPr>
              <a:t> for </a:t>
            </a:r>
            <a:r>
              <a:rPr lang="fr-FR" sz="1800" b="1" err="1">
                <a:solidFill>
                  <a:srgbClr val="000000"/>
                </a:solidFill>
                <a:latin typeface="+mj-lt"/>
                <a:ea typeface="Times New Roman" panose="02020603050405020304" pitchFamily="18" charset="0"/>
              </a:rPr>
              <a:t>private</a:t>
            </a:r>
            <a:r>
              <a:rPr lang="fr-FR" sz="1800" b="1">
                <a:solidFill>
                  <a:srgbClr val="000000"/>
                </a:solidFill>
                <a:latin typeface="+mj-lt"/>
                <a:ea typeface="Times New Roman" panose="02020603050405020304" pitchFamily="18" charset="0"/>
              </a:rPr>
              <a:t> and public clients</a:t>
            </a:r>
          </a:p>
          <a:p>
            <a:r>
              <a:rPr lang="fr-FR" sz="1800">
                <a:solidFill>
                  <a:srgbClr val="000000"/>
                </a:solidFill>
                <a:latin typeface="+mj-lt"/>
                <a:ea typeface="Times New Roman" panose="02020603050405020304" pitchFamily="18" charset="0"/>
              </a:rPr>
              <a:t>Environnemental impact </a:t>
            </a:r>
            <a:r>
              <a:rPr lang="fr-FR" sz="1800" err="1">
                <a:solidFill>
                  <a:srgbClr val="000000"/>
                </a:solidFill>
                <a:latin typeface="+mj-lt"/>
                <a:ea typeface="Times New Roman" panose="02020603050405020304" pitchFamily="18" charset="0"/>
              </a:rPr>
              <a:t>assessments</a:t>
            </a:r>
            <a:endParaRPr lang="fr-FR" sz="1800">
              <a:solidFill>
                <a:srgbClr val="000000"/>
              </a:solidFill>
              <a:latin typeface="+mj-lt"/>
              <a:ea typeface="Times New Roman" panose="02020603050405020304" pitchFamily="18" charset="0"/>
            </a:endParaRPr>
          </a:p>
          <a:p>
            <a:r>
              <a:rPr lang="fr-FR" sz="1800" err="1">
                <a:solidFill>
                  <a:srgbClr val="000000"/>
                </a:solidFill>
                <a:latin typeface="+mj-lt"/>
                <a:ea typeface="Times New Roman" panose="02020603050405020304" pitchFamily="18" charset="0"/>
              </a:rPr>
              <a:t>A</a:t>
            </a:r>
            <a:r>
              <a:rPr lang="fr-FR" sz="1800" err="1">
                <a:solidFill>
                  <a:srgbClr val="000000"/>
                </a:solidFill>
                <a:effectLst/>
                <a:latin typeface="+mj-lt"/>
                <a:ea typeface="Times New Roman" panose="02020603050405020304" pitchFamily="18" charset="0"/>
              </a:rPr>
              <a:t>ppropriate</a:t>
            </a:r>
            <a:r>
              <a:rPr lang="fr-FR" sz="1800">
                <a:solidFill>
                  <a:srgbClr val="000000"/>
                </a:solidFill>
                <a:effectLst/>
                <a:latin typeface="+mj-lt"/>
                <a:ea typeface="Times New Roman" panose="02020603050405020304" pitchFamily="18" charset="0"/>
              </a:rPr>
              <a:t> </a:t>
            </a:r>
            <a:r>
              <a:rPr lang="fr-FR" sz="1800" err="1">
                <a:solidFill>
                  <a:srgbClr val="000000"/>
                </a:solidFill>
                <a:effectLst/>
                <a:latin typeface="+mj-lt"/>
                <a:ea typeface="Times New Roman" panose="02020603050405020304" pitchFamily="18" charset="0"/>
              </a:rPr>
              <a:t>environmental</a:t>
            </a:r>
            <a:r>
              <a:rPr lang="fr-FR" sz="1800">
                <a:solidFill>
                  <a:srgbClr val="000000"/>
                </a:solidFill>
                <a:effectLst/>
                <a:latin typeface="+mj-lt"/>
                <a:ea typeface="Times New Roman" panose="02020603050405020304" pitchFamily="18" charset="0"/>
              </a:rPr>
              <a:t> impact </a:t>
            </a:r>
            <a:r>
              <a:rPr lang="fr-FR" sz="1800" err="1">
                <a:solidFill>
                  <a:srgbClr val="000000"/>
                </a:solidFill>
                <a:effectLst/>
                <a:latin typeface="+mj-lt"/>
                <a:ea typeface="Times New Roman" panose="02020603050405020304" pitchFamily="18" charset="0"/>
              </a:rPr>
              <a:t>assessments</a:t>
            </a:r>
            <a:r>
              <a:rPr lang="fr-FR" sz="1800">
                <a:solidFill>
                  <a:srgbClr val="000000"/>
                </a:solidFill>
                <a:effectLst/>
                <a:latin typeface="+mj-lt"/>
                <a:ea typeface="Times New Roman" panose="02020603050405020304" pitchFamily="18" charset="0"/>
              </a:rPr>
              <a:t> (</a:t>
            </a:r>
            <a:r>
              <a:rPr lang="fr-FR" sz="1800">
                <a:solidFill>
                  <a:srgbClr val="000000"/>
                </a:solidFill>
                <a:latin typeface="+mj-lt"/>
                <a:ea typeface="Times New Roman" panose="02020603050405020304" pitchFamily="18" charset="0"/>
              </a:rPr>
              <a:t>N</a:t>
            </a:r>
            <a:r>
              <a:rPr lang="fr-FR" sz="1800">
                <a:solidFill>
                  <a:srgbClr val="000000"/>
                </a:solidFill>
                <a:effectLst/>
                <a:latin typeface="+mj-lt"/>
                <a:ea typeface="Times New Roman" panose="02020603050405020304" pitchFamily="18" charset="0"/>
              </a:rPr>
              <a:t>atura 2000)</a:t>
            </a:r>
          </a:p>
          <a:p>
            <a:r>
              <a:rPr lang="fr-FR" sz="1800" err="1">
                <a:solidFill>
                  <a:srgbClr val="000000"/>
                </a:solidFill>
                <a:latin typeface="+mj-lt"/>
                <a:ea typeface="Times New Roman" panose="02020603050405020304" pitchFamily="18" charset="0"/>
              </a:rPr>
              <a:t>Derogation</a:t>
            </a:r>
            <a:r>
              <a:rPr lang="fr-FR" sz="1800">
                <a:solidFill>
                  <a:srgbClr val="000000"/>
                </a:solidFill>
                <a:latin typeface="+mj-lt"/>
                <a:ea typeface="Times New Roman" panose="02020603050405020304" pitchFamily="18" charset="0"/>
              </a:rPr>
              <a:t> </a:t>
            </a:r>
            <a:r>
              <a:rPr lang="fr-FR" sz="1800" err="1">
                <a:solidFill>
                  <a:srgbClr val="000000"/>
                </a:solidFill>
                <a:latin typeface="+mj-lt"/>
                <a:ea typeface="Times New Roman" panose="02020603050405020304" pitchFamily="18" charset="0"/>
              </a:rPr>
              <a:t>requests</a:t>
            </a:r>
            <a:r>
              <a:rPr lang="fr-FR" sz="1800">
                <a:solidFill>
                  <a:srgbClr val="000000"/>
                </a:solidFill>
                <a:latin typeface="+mj-lt"/>
                <a:ea typeface="Times New Roman" panose="02020603050405020304" pitchFamily="18" charset="0"/>
              </a:rPr>
              <a:t> to the Nature conservation </a:t>
            </a:r>
            <a:r>
              <a:rPr lang="fr-FR" sz="1800" err="1">
                <a:solidFill>
                  <a:srgbClr val="000000"/>
                </a:solidFill>
                <a:latin typeface="+mj-lt"/>
                <a:ea typeface="Times New Roman" panose="02020603050405020304" pitchFamily="18" charset="0"/>
              </a:rPr>
              <a:t>law</a:t>
            </a:r>
            <a:endParaRPr lang="fr-FR" sz="1800">
              <a:solidFill>
                <a:srgbClr val="000000"/>
              </a:solidFill>
              <a:latin typeface="+mj-lt"/>
              <a:ea typeface="Times New Roman" panose="02020603050405020304" pitchFamily="18" charset="0"/>
            </a:endParaRPr>
          </a:p>
          <a:p>
            <a:r>
              <a:rPr lang="fr-FR" sz="1800">
                <a:solidFill>
                  <a:srgbClr val="000000"/>
                </a:solidFill>
                <a:effectLst/>
                <a:latin typeface="+mj-lt"/>
                <a:ea typeface="Times New Roman" panose="02020603050405020304" pitchFamily="18" charset="0"/>
              </a:rPr>
              <a:t>Scientific </a:t>
            </a:r>
            <a:r>
              <a:rPr lang="fr-FR" sz="1800" err="1">
                <a:solidFill>
                  <a:srgbClr val="000000"/>
                </a:solidFill>
                <a:effectLst/>
                <a:latin typeface="+mj-lt"/>
                <a:ea typeface="Times New Roman" panose="02020603050405020304" pitchFamily="18" charset="0"/>
              </a:rPr>
              <a:t>studies</a:t>
            </a:r>
            <a:endParaRPr lang="fr-FR" sz="1800">
              <a:solidFill>
                <a:srgbClr val="000000"/>
              </a:solidFill>
              <a:effectLst/>
              <a:latin typeface="+mj-lt"/>
              <a:ea typeface="Times New Roman" panose="02020603050405020304" pitchFamily="18" charset="0"/>
            </a:endParaRPr>
          </a:p>
          <a:p>
            <a:r>
              <a:rPr lang="fr-FR" sz="1800">
                <a:solidFill>
                  <a:srgbClr val="000000"/>
                </a:solidFill>
                <a:effectLst/>
                <a:latin typeface="+mj-lt"/>
                <a:ea typeface="Times New Roman" panose="02020603050405020304" pitchFamily="18" charset="0"/>
              </a:rPr>
              <a:t>…</a:t>
            </a:r>
          </a:p>
        </p:txBody>
      </p:sp>
      <p:sp>
        <p:nvSpPr>
          <p:cNvPr id="6" name="Espace réservé du contenu 5"/>
          <p:cNvSpPr>
            <a:spLocks noGrp="1"/>
          </p:cNvSpPr>
          <p:nvPr>
            <p:ph sz="quarter" idx="14"/>
          </p:nvPr>
        </p:nvSpPr>
        <p:spPr/>
        <p:txBody>
          <a:bodyPr/>
          <a:lstStyle/>
          <a:p>
            <a:endParaRPr lang="en-US"/>
          </a:p>
        </p:txBody>
      </p:sp>
      <p:sp>
        <p:nvSpPr>
          <p:cNvPr id="7" name="Flèche : droite 6">
            <a:extLst>
              <a:ext uri="{FF2B5EF4-FFF2-40B4-BE49-F238E27FC236}">
                <a16:creationId xmlns:a16="http://schemas.microsoft.com/office/drawing/2014/main" id="{475A954A-8B52-CBDF-620B-4EFA0446E298}"/>
              </a:ext>
            </a:extLst>
          </p:cNvPr>
          <p:cNvSpPr/>
          <p:nvPr/>
        </p:nvSpPr>
        <p:spPr>
          <a:xfrm>
            <a:off x="1179094" y="5107406"/>
            <a:ext cx="655721" cy="565484"/>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5936B97B-960E-0AB0-2636-F80848AB02DF}"/>
              </a:ext>
            </a:extLst>
          </p:cNvPr>
          <p:cNvSpPr txBox="1"/>
          <p:nvPr/>
        </p:nvSpPr>
        <p:spPr>
          <a:xfrm>
            <a:off x="2051384" y="4997451"/>
            <a:ext cx="3963987" cy="969496"/>
          </a:xfrm>
          <a:prstGeom prst="rect">
            <a:avLst/>
          </a:prstGeom>
          <a:noFill/>
        </p:spPr>
        <p:txBody>
          <a:bodyPr wrap="square" rtlCol="0">
            <a:spAutoFit/>
          </a:bodyPr>
          <a:lstStyle/>
          <a:p>
            <a:r>
              <a:rPr lang="fr-BE" err="1"/>
              <a:t>Each</a:t>
            </a:r>
            <a:r>
              <a:rPr lang="fr-BE"/>
              <a:t> study </a:t>
            </a:r>
            <a:r>
              <a:rPr lang="fr-BE" err="1"/>
              <a:t>is</a:t>
            </a:r>
            <a:r>
              <a:rPr lang="fr-BE"/>
              <a:t> </a:t>
            </a:r>
            <a:r>
              <a:rPr lang="fr-BE" err="1"/>
              <a:t>based</a:t>
            </a:r>
            <a:r>
              <a:rPr lang="fr-BE"/>
              <a:t> on new </a:t>
            </a:r>
            <a:r>
              <a:rPr lang="fr-BE" err="1"/>
              <a:t>biological</a:t>
            </a:r>
            <a:r>
              <a:rPr lang="fr-BE"/>
              <a:t> data </a:t>
            </a:r>
            <a:r>
              <a:rPr lang="fr-BE" err="1"/>
              <a:t>acquired</a:t>
            </a:r>
            <a:r>
              <a:rPr lang="fr-BE"/>
              <a:t> by </a:t>
            </a:r>
            <a:r>
              <a:rPr lang="fr-BE" err="1"/>
              <a:t>our</a:t>
            </a:r>
            <a:r>
              <a:rPr lang="fr-BE"/>
              <a:t> team AND </a:t>
            </a:r>
            <a:r>
              <a:rPr lang="fr-BE" err="1"/>
              <a:t>existing</a:t>
            </a:r>
            <a:r>
              <a:rPr lang="fr-BE"/>
              <a:t> </a:t>
            </a:r>
            <a:r>
              <a:rPr lang="fr-BE" err="1"/>
              <a:t>biological</a:t>
            </a:r>
            <a:r>
              <a:rPr lang="fr-BE"/>
              <a:t> data</a:t>
            </a:r>
          </a:p>
        </p:txBody>
      </p:sp>
      <p:pic>
        <p:nvPicPr>
          <p:cNvPr id="9" name="Image 8" descr="Une image contenant carte&#10;&#10;Description générée automatiquement">
            <a:extLst>
              <a:ext uri="{FF2B5EF4-FFF2-40B4-BE49-F238E27FC236}">
                <a16:creationId xmlns:a16="http://schemas.microsoft.com/office/drawing/2014/main" id="{37251D95-546D-808A-72A2-7C0BE6E34032}"/>
              </a:ext>
            </a:extLst>
          </p:cNvPr>
          <p:cNvPicPr>
            <a:picLocks noChangeAspect="1"/>
          </p:cNvPicPr>
          <p:nvPr/>
        </p:nvPicPr>
        <p:blipFill rotWithShape="1">
          <a:blip r:embed="rId2"/>
          <a:srcRect l="20864" t="1158" r="605" b="823"/>
          <a:stretch/>
        </p:blipFill>
        <p:spPr bwMode="auto">
          <a:xfrm>
            <a:off x="7566031" y="702720"/>
            <a:ext cx="4434322" cy="3104104"/>
          </a:xfrm>
          <a:prstGeom prst="rect">
            <a:avLst/>
          </a:prstGeom>
          <a:ln w="3175">
            <a:solidFill>
              <a:schemeClr val="tx1"/>
            </a:solidFill>
          </a:ln>
          <a:extLst>
            <a:ext uri="{53640926-AAD7-44D8-BBD7-CCE9431645EC}">
              <a14:shadowObscured xmlns:a14="http://schemas.microsoft.com/office/drawing/2010/main"/>
            </a:ext>
          </a:extLst>
        </p:spPr>
      </p:pic>
      <p:sp>
        <p:nvSpPr>
          <p:cNvPr id="10" name="ZoneTexte 9">
            <a:extLst>
              <a:ext uri="{FF2B5EF4-FFF2-40B4-BE49-F238E27FC236}">
                <a16:creationId xmlns:a16="http://schemas.microsoft.com/office/drawing/2014/main" id="{F7C4502A-CF21-C0EB-723C-2280231E95B2}"/>
              </a:ext>
            </a:extLst>
          </p:cNvPr>
          <p:cNvSpPr txBox="1"/>
          <p:nvPr/>
        </p:nvSpPr>
        <p:spPr>
          <a:xfrm>
            <a:off x="9401532" y="3129716"/>
            <a:ext cx="2598821" cy="677108"/>
          </a:xfrm>
          <a:prstGeom prst="rect">
            <a:avLst/>
          </a:prstGeom>
          <a:noFill/>
        </p:spPr>
        <p:txBody>
          <a:bodyPr wrap="square" rtlCol="0">
            <a:spAutoFit/>
          </a:bodyPr>
          <a:lstStyle/>
          <a:p>
            <a:r>
              <a:rPr lang="fr-BE" err="1">
                <a:solidFill>
                  <a:schemeClr val="bg1"/>
                </a:solidFill>
              </a:rPr>
              <a:t>Housing</a:t>
            </a:r>
            <a:r>
              <a:rPr lang="fr-BE">
                <a:solidFill>
                  <a:schemeClr val="bg1"/>
                </a:solidFill>
              </a:rPr>
              <a:t> </a:t>
            </a:r>
            <a:r>
              <a:rPr lang="fr-BE" err="1">
                <a:solidFill>
                  <a:schemeClr val="bg1"/>
                </a:solidFill>
              </a:rPr>
              <a:t>project</a:t>
            </a:r>
            <a:r>
              <a:rPr lang="fr-BE">
                <a:solidFill>
                  <a:schemeClr val="bg1"/>
                </a:solidFill>
              </a:rPr>
              <a:t> in </a:t>
            </a:r>
            <a:r>
              <a:rPr lang="fr-BE" err="1">
                <a:solidFill>
                  <a:schemeClr val="bg1"/>
                </a:solidFill>
              </a:rPr>
              <a:t>hay</a:t>
            </a:r>
            <a:r>
              <a:rPr lang="fr-BE">
                <a:solidFill>
                  <a:schemeClr val="bg1"/>
                </a:solidFill>
              </a:rPr>
              <a:t> </a:t>
            </a:r>
            <a:r>
              <a:rPr lang="fr-BE" err="1">
                <a:solidFill>
                  <a:schemeClr val="bg1"/>
                </a:solidFill>
              </a:rPr>
              <a:t>meadows</a:t>
            </a:r>
            <a:r>
              <a:rPr lang="fr-BE">
                <a:solidFill>
                  <a:schemeClr val="bg1"/>
                </a:solidFill>
              </a:rPr>
              <a:t> </a:t>
            </a:r>
          </a:p>
        </p:txBody>
      </p:sp>
      <p:pic>
        <p:nvPicPr>
          <p:cNvPr id="11" name="Image 10" descr="Une image contenant extérieur&#10;&#10;Description générée automatiquement">
            <a:extLst>
              <a:ext uri="{FF2B5EF4-FFF2-40B4-BE49-F238E27FC236}">
                <a16:creationId xmlns:a16="http://schemas.microsoft.com/office/drawing/2014/main" id="{B5C4C907-7379-938D-E2A5-F9F05EC5EDE8}"/>
              </a:ext>
            </a:extLst>
          </p:cNvPr>
          <p:cNvPicPr>
            <a:picLocks noChangeAspect="1"/>
          </p:cNvPicPr>
          <p:nvPr/>
        </p:nvPicPr>
        <p:blipFill>
          <a:blip r:embed="rId3"/>
          <a:stretch>
            <a:fillRect/>
          </a:stretch>
        </p:blipFill>
        <p:spPr>
          <a:xfrm>
            <a:off x="6015371" y="4149950"/>
            <a:ext cx="5760085" cy="2269490"/>
          </a:xfrm>
          <a:prstGeom prst="rect">
            <a:avLst/>
          </a:prstGeom>
          <a:ln>
            <a:solidFill>
              <a:schemeClr val="tx1"/>
            </a:solidFill>
          </a:ln>
        </p:spPr>
      </p:pic>
      <p:sp>
        <p:nvSpPr>
          <p:cNvPr id="12" name="ZoneTexte 11">
            <a:extLst>
              <a:ext uri="{FF2B5EF4-FFF2-40B4-BE49-F238E27FC236}">
                <a16:creationId xmlns:a16="http://schemas.microsoft.com/office/drawing/2014/main" id="{BCA621A1-EC09-5F78-4557-2F87E54B7ED1}"/>
              </a:ext>
            </a:extLst>
          </p:cNvPr>
          <p:cNvSpPr txBox="1"/>
          <p:nvPr/>
        </p:nvSpPr>
        <p:spPr>
          <a:xfrm>
            <a:off x="6109006" y="5742332"/>
            <a:ext cx="2598821" cy="677108"/>
          </a:xfrm>
          <a:prstGeom prst="rect">
            <a:avLst/>
          </a:prstGeom>
          <a:noFill/>
        </p:spPr>
        <p:txBody>
          <a:bodyPr wrap="square" rtlCol="0">
            <a:spAutoFit/>
          </a:bodyPr>
          <a:lstStyle/>
          <a:p>
            <a:r>
              <a:rPr lang="fr-BE">
                <a:solidFill>
                  <a:schemeClr val="bg1"/>
                </a:solidFill>
              </a:rPr>
              <a:t>Wind </a:t>
            </a:r>
            <a:r>
              <a:rPr lang="fr-BE" err="1">
                <a:solidFill>
                  <a:schemeClr val="bg1"/>
                </a:solidFill>
              </a:rPr>
              <a:t>farm</a:t>
            </a:r>
            <a:r>
              <a:rPr lang="fr-BE">
                <a:solidFill>
                  <a:schemeClr val="bg1"/>
                </a:solidFill>
              </a:rPr>
              <a:t> </a:t>
            </a:r>
            <a:r>
              <a:rPr lang="fr-BE" err="1">
                <a:solidFill>
                  <a:schemeClr val="bg1"/>
                </a:solidFill>
              </a:rPr>
              <a:t>project</a:t>
            </a:r>
            <a:r>
              <a:rPr lang="fr-BE">
                <a:solidFill>
                  <a:schemeClr val="bg1"/>
                </a:solidFill>
              </a:rPr>
              <a:t> in </a:t>
            </a:r>
            <a:r>
              <a:rPr lang="fr-BE" err="1">
                <a:solidFill>
                  <a:schemeClr val="bg1"/>
                </a:solidFill>
              </a:rPr>
              <a:t>coniferous</a:t>
            </a:r>
            <a:r>
              <a:rPr lang="fr-BE">
                <a:solidFill>
                  <a:schemeClr val="bg1"/>
                </a:solidFill>
              </a:rPr>
              <a:t> plantations</a:t>
            </a:r>
          </a:p>
        </p:txBody>
      </p:sp>
    </p:spTree>
    <p:extLst>
      <p:ext uri="{BB962C8B-B14F-4D97-AF65-F5344CB8AC3E}">
        <p14:creationId xmlns:p14="http://schemas.microsoft.com/office/powerpoint/2010/main" val="338051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5A4F164-3A46-4CEE-A25C-CA523D5E42F3}" type="slidenum">
              <a:rPr lang="fr-CH" noProof="0" smtClean="0"/>
              <a:t>5</a:t>
            </a:fld>
            <a:endParaRPr lang="fr-CH" noProof="0"/>
          </a:p>
        </p:txBody>
      </p:sp>
      <p:sp>
        <p:nvSpPr>
          <p:cNvPr id="3" name="Titre 2"/>
          <p:cNvSpPr>
            <a:spLocks noGrp="1"/>
          </p:cNvSpPr>
          <p:nvPr>
            <p:ph type="title"/>
          </p:nvPr>
        </p:nvSpPr>
        <p:spPr/>
        <p:txBody>
          <a:bodyPr/>
          <a:lstStyle/>
          <a:p>
            <a:r>
              <a:rPr lang="fr-BE" err="1"/>
              <a:t>Where</a:t>
            </a:r>
            <a:r>
              <a:rPr lang="fr-BE"/>
              <a:t> </a:t>
            </a:r>
            <a:r>
              <a:rPr lang="fr-BE" err="1"/>
              <a:t>does</a:t>
            </a:r>
            <a:r>
              <a:rPr lang="fr-BE"/>
              <a:t> « </a:t>
            </a:r>
            <a:r>
              <a:rPr lang="fr-BE" err="1"/>
              <a:t>external</a:t>
            </a:r>
            <a:r>
              <a:rPr lang="fr-BE"/>
              <a:t> » </a:t>
            </a:r>
            <a:r>
              <a:rPr lang="fr-BE" err="1"/>
              <a:t>biological</a:t>
            </a:r>
            <a:r>
              <a:rPr lang="fr-BE"/>
              <a:t> data come </a:t>
            </a:r>
            <a:r>
              <a:rPr lang="fr-BE" err="1"/>
              <a:t>from</a:t>
            </a:r>
            <a:r>
              <a:rPr lang="fr-BE"/>
              <a:t> ?</a:t>
            </a:r>
            <a:endParaRPr lang="en-US"/>
          </a:p>
        </p:txBody>
      </p:sp>
      <p:sp>
        <p:nvSpPr>
          <p:cNvPr id="4" name="Espace réservé du texte 3"/>
          <p:cNvSpPr>
            <a:spLocks noGrp="1"/>
          </p:cNvSpPr>
          <p:nvPr>
            <p:ph type="body" sz="quarter" idx="13"/>
          </p:nvPr>
        </p:nvSpPr>
        <p:spPr/>
        <p:txBody>
          <a:bodyPr/>
          <a:lstStyle/>
          <a:p>
            <a:r>
              <a:rPr lang="en-US"/>
              <a:t>The value of biological data in environmental impact studies</a:t>
            </a:r>
          </a:p>
        </p:txBody>
      </p:sp>
      <p:sp>
        <p:nvSpPr>
          <p:cNvPr id="6" name="Espace réservé du contenu 5"/>
          <p:cNvSpPr>
            <a:spLocks noGrp="1"/>
          </p:cNvSpPr>
          <p:nvPr>
            <p:ph sz="quarter" idx="14"/>
          </p:nvPr>
        </p:nvSpPr>
        <p:spPr/>
        <p:txBody>
          <a:bodyPr/>
          <a:lstStyle/>
          <a:p>
            <a:endParaRPr lang="en-US"/>
          </a:p>
        </p:txBody>
      </p:sp>
      <p:sp>
        <p:nvSpPr>
          <p:cNvPr id="9" name="ZoneTexte 8">
            <a:extLst>
              <a:ext uri="{FF2B5EF4-FFF2-40B4-BE49-F238E27FC236}">
                <a16:creationId xmlns:a16="http://schemas.microsoft.com/office/drawing/2014/main" id="{EDFA3FB6-F53C-8354-C1F3-7091237D31D2}"/>
              </a:ext>
            </a:extLst>
          </p:cNvPr>
          <p:cNvSpPr txBox="1"/>
          <p:nvPr/>
        </p:nvSpPr>
        <p:spPr>
          <a:xfrm>
            <a:off x="599574" y="2636632"/>
            <a:ext cx="1407695" cy="384721"/>
          </a:xfrm>
          <a:prstGeom prst="rect">
            <a:avLst/>
          </a:prstGeom>
          <a:noFill/>
        </p:spPr>
        <p:txBody>
          <a:bodyPr wrap="square" rtlCol="0">
            <a:spAutoFit/>
          </a:bodyPr>
          <a:lstStyle/>
          <a:p>
            <a:r>
              <a:rPr lang="fr-BE" i="1" err="1"/>
              <a:t>Producers</a:t>
            </a:r>
            <a:endParaRPr lang="fr-BE" i="1"/>
          </a:p>
        </p:txBody>
      </p:sp>
      <p:sp>
        <p:nvSpPr>
          <p:cNvPr id="10" name="ZoneTexte 9">
            <a:extLst>
              <a:ext uri="{FF2B5EF4-FFF2-40B4-BE49-F238E27FC236}">
                <a16:creationId xmlns:a16="http://schemas.microsoft.com/office/drawing/2014/main" id="{51F2B7E0-DF92-FE6F-4E78-D8D69717A90F}"/>
              </a:ext>
            </a:extLst>
          </p:cNvPr>
          <p:cNvSpPr txBox="1"/>
          <p:nvPr/>
        </p:nvSpPr>
        <p:spPr>
          <a:xfrm>
            <a:off x="611425" y="4605695"/>
            <a:ext cx="1233237" cy="384721"/>
          </a:xfrm>
          <a:prstGeom prst="rect">
            <a:avLst/>
          </a:prstGeom>
          <a:noFill/>
        </p:spPr>
        <p:txBody>
          <a:bodyPr wrap="square" rtlCol="0">
            <a:spAutoFit/>
          </a:bodyPr>
          <a:lstStyle/>
          <a:p>
            <a:r>
              <a:rPr lang="fr-BE" i="1"/>
              <a:t>Providers</a:t>
            </a:r>
          </a:p>
        </p:txBody>
      </p:sp>
      <p:sp>
        <p:nvSpPr>
          <p:cNvPr id="11" name="ZoneTexte 10">
            <a:extLst>
              <a:ext uri="{FF2B5EF4-FFF2-40B4-BE49-F238E27FC236}">
                <a16:creationId xmlns:a16="http://schemas.microsoft.com/office/drawing/2014/main" id="{A558CAF7-882F-F050-8FB2-D6F1F5AC7DFA}"/>
              </a:ext>
            </a:extLst>
          </p:cNvPr>
          <p:cNvSpPr txBox="1"/>
          <p:nvPr/>
        </p:nvSpPr>
        <p:spPr>
          <a:xfrm>
            <a:off x="3191053" y="1570783"/>
            <a:ext cx="2037348" cy="384721"/>
          </a:xfrm>
          <a:prstGeom prst="rect">
            <a:avLst/>
          </a:prstGeom>
          <a:noFill/>
        </p:spPr>
        <p:txBody>
          <a:bodyPr wrap="square" rtlCol="0">
            <a:spAutoFit/>
          </a:bodyPr>
          <a:lstStyle/>
          <a:p>
            <a:r>
              <a:rPr lang="fr-BE" i="1" err="1"/>
              <a:t>Citizens</a:t>
            </a:r>
            <a:r>
              <a:rPr lang="fr-BE" i="1"/>
              <a:t> (</a:t>
            </a:r>
            <a:r>
              <a:rPr lang="fr-BE" i="1" err="1"/>
              <a:t>unpaid</a:t>
            </a:r>
            <a:r>
              <a:rPr lang="fr-BE" i="1"/>
              <a:t>)</a:t>
            </a:r>
          </a:p>
        </p:txBody>
      </p:sp>
      <p:sp>
        <p:nvSpPr>
          <p:cNvPr id="12" name="ZoneTexte 11">
            <a:extLst>
              <a:ext uri="{FF2B5EF4-FFF2-40B4-BE49-F238E27FC236}">
                <a16:creationId xmlns:a16="http://schemas.microsoft.com/office/drawing/2014/main" id="{1D3B601E-BDBA-30FE-5828-08EE9FB3F424}"/>
              </a:ext>
            </a:extLst>
          </p:cNvPr>
          <p:cNvSpPr txBox="1"/>
          <p:nvPr/>
        </p:nvSpPr>
        <p:spPr>
          <a:xfrm>
            <a:off x="8295417" y="1557335"/>
            <a:ext cx="2037348" cy="384721"/>
          </a:xfrm>
          <a:prstGeom prst="rect">
            <a:avLst/>
          </a:prstGeom>
          <a:noFill/>
        </p:spPr>
        <p:txBody>
          <a:bodyPr wrap="square" rtlCol="0">
            <a:spAutoFit/>
          </a:bodyPr>
          <a:lstStyle/>
          <a:p>
            <a:r>
              <a:rPr lang="fr-BE" i="1" err="1"/>
              <a:t>Professionals</a:t>
            </a:r>
            <a:endParaRPr lang="fr-BE" i="1"/>
          </a:p>
        </p:txBody>
      </p:sp>
      <p:sp>
        <p:nvSpPr>
          <p:cNvPr id="13" name="ZoneTexte 12">
            <a:extLst>
              <a:ext uri="{FF2B5EF4-FFF2-40B4-BE49-F238E27FC236}">
                <a16:creationId xmlns:a16="http://schemas.microsoft.com/office/drawing/2014/main" id="{7430F48E-55DE-3096-0C70-0A7F6B7D3DA4}"/>
              </a:ext>
            </a:extLst>
          </p:cNvPr>
          <p:cNvSpPr txBox="1"/>
          <p:nvPr/>
        </p:nvSpPr>
        <p:spPr>
          <a:xfrm>
            <a:off x="599573" y="5607756"/>
            <a:ext cx="1829984" cy="384721"/>
          </a:xfrm>
          <a:prstGeom prst="rect">
            <a:avLst/>
          </a:prstGeom>
          <a:noFill/>
        </p:spPr>
        <p:txBody>
          <a:bodyPr wrap="square" rtlCol="0">
            <a:spAutoFit/>
          </a:bodyPr>
          <a:lstStyle/>
          <a:p>
            <a:r>
              <a:rPr lang="fr-BE" i="1" err="1"/>
              <a:t>Easy</a:t>
            </a:r>
            <a:r>
              <a:rPr lang="fr-BE" i="1"/>
              <a:t> </a:t>
            </a:r>
            <a:r>
              <a:rPr lang="fr-BE" i="1" err="1"/>
              <a:t>access</a:t>
            </a:r>
            <a:r>
              <a:rPr lang="fr-BE" i="1"/>
              <a:t> ?</a:t>
            </a:r>
          </a:p>
        </p:txBody>
      </p:sp>
      <p:sp>
        <p:nvSpPr>
          <p:cNvPr id="14" name="Ellipse 13">
            <a:extLst>
              <a:ext uri="{FF2B5EF4-FFF2-40B4-BE49-F238E27FC236}">
                <a16:creationId xmlns:a16="http://schemas.microsoft.com/office/drawing/2014/main" id="{A3D69E0D-F91B-E36C-171D-B58A096A1E32}"/>
              </a:ext>
            </a:extLst>
          </p:cNvPr>
          <p:cNvSpPr/>
          <p:nvPr/>
        </p:nvSpPr>
        <p:spPr>
          <a:xfrm>
            <a:off x="2628900" y="2374919"/>
            <a:ext cx="1642311"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a:solidFill>
                  <a:schemeClr val="tx1"/>
                </a:solidFill>
              </a:rPr>
              <a:t>« </a:t>
            </a:r>
            <a:r>
              <a:rPr lang="fr-BE" sz="1500" err="1">
                <a:solidFill>
                  <a:schemeClr val="tx1"/>
                </a:solidFill>
              </a:rPr>
              <a:t>isolated</a:t>
            </a:r>
            <a:r>
              <a:rPr lang="fr-BE" sz="1500">
                <a:solidFill>
                  <a:schemeClr val="tx1"/>
                </a:solidFill>
              </a:rPr>
              <a:t> » </a:t>
            </a:r>
            <a:r>
              <a:rPr lang="fr-BE" sz="1500" err="1">
                <a:solidFill>
                  <a:schemeClr val="tx1"/>
                </a:solidFill>
              </a:rPr>
              <a:t>observers</a:t>
            </a:r>
            <a:endParaRPr lang="fr-BE" sz="1500">
              <a:solidFill>
                <a:schemeClr val="tx1"/>
              </a:solidFill>
            </a:endParaRPr>
          </a:p>
        </p:txBody>
      </p:sp>
      <p:sp>
        <p:nvSpPr>
          <p:cNvPr id="15" name="ZoneTexte 14">
            <a:extLst>
              <a:ext uri="{FF2B5EF4-FFF2-40B4-BE49-F238E27FC236}">
                <a16:creationId xmlns:a16="http://schemas.microsoft.com/office/drawing/2014/main" id="{D734723A-3BF5-AB4C-26E8-EEC6ACE6E7E3}"/>
              </a:ext>
            </a:extLst>
          </p:cNvPr>
          <p:cNvSpPr txBox="1"/>
          <p:nvPr/>
        </p:nvSpPr>
        <p:spPr>
          <a:xfrm>
            <a:off x="587187" y="3711301"/>
            <a:ext cx="1666375" cy="384721"/>
          </a:xfrm>
          <a:prstGeom prst="rect">
            <a:avLst/>
          </a:prstGeom>
          <a:noFill/>
        </p:spPr>
        <p:txBody>
          <a:bodyPr wrap="square" rtlCol="0">
            <a:spAutoFit/>
          </a:bodyPr>
          <a:lstStyle/>
          <a:p>
            <a:r>
              <a:rPr lang="fr-BE" i="1"/>
              <a:t>Data </a:t>
            </a:r>
            <a:r>
              <a:rPr lang="fr-BE" i="1" err="1"/>
              <a:t>storage</a:t>
            </a:r>
            <a:endParaRPr lang="fr-BE" i="1"/>
          </a:p>
        </p:txBody>
      </p:sp>
      <p:sp>
        <p:nvSpPr>
          <p:cNvPr id="16" name="Ellipse 15">
            <a:extLst>
              <a:ext uri="{FF2B5EF4-FFF2-40B4-BE49-F238E27FC236}">
                <a16:creationId xmlns:a16="http://schemas.microsoft.com/office/drawing/2014/main" id="{8359E0A4-C973-E5DD-3AE2-44442FC234EE}"/>
              </a:ext>
            </a:extLst>
          </p:cNvPr>
          <p:cNvSpPr/>
          <p:nvPr/>
        </p:nvSpPr>
        <p:spPr>
          <a:xfrm>
            <a:off x="4397099" y="2337108"/>
            <a:ext cx="1413711"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err="1">
                <a:solidFill>
                  <a:schemeClr val="tx1"/>
                </a:solidFill>
              </a:rPr>
              <a:t>Members</a:t>
            </a:r>
            <a:r>
              <a:rPr lang="fr-BE" sz="1500">
                <a:solidFill>
                  <a:schemeClr val="tx1"/>
                </a:solidFill>
              </a:rPr>
              <a:t> of </a:t>
            </a:r>
            <a:r>
              <a:rPr lang="fr-BE" sz="1500" err="1">
                <a:solidFill>
                  <a:schemeClr val="tx1"/>
                </a:solidFill>
              </a:rPr>
              <a:t>NGOs</a:t>
            </a:r>
            <a:endParaRPr lang="fr-BE" sz="1500">
              <a:solidFill>
                <a:schemeClr val="tx1"/>
              </a:solidFill>
            </a:endParaRPr>
          </a:p>
        </p:txBody>
      </p:sp>
      <p:sp>
        <p:nvSpPr>
          <p:cNvPr id="17" name="Ellipse 16">
            <a:extLst>
              <a:ext uri="{FF2B5EF4-FFF2-40B4-BE49-F238E27FC236}">
                <a16:creationId xmlns:a16="http://schemas.microsoft.com/office/drawing/2014/main" id="{B5F6395D-C0EC-8072-9B92-2261253870F5}"/>
              </a:ext>
            </a:extLst>
          </p:cNvPr>
          <p:cNvSpPr/>
          <p:nvPr/>
        </p:nvSpPr>
        <p:spPr>
          <a:xfrm>
            <a:off x="7383937" y="2342455"/>
            <a:ext cx="1559890" cy="10691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err="1">
                <a:solidFill>
                  <a:schemeClr val="tx1"/>
                </a:solidFill>
              </a:rPr>
              <a:t>Regional</a:t>
            </a:r>
            <a:r>
              <a:rPr lang="fr-BE" sz="1500">
                <a:solidFill>
                  <a:schemeClr val="tx1"/>
                </a:solidFill>
              </a:rPr>
              <a:t> administrations</a:t>
            </a:r>
          </a:p>
        </p:txBody>
      </p:sp>
      <p:sp>
        <p:nvSpPr>
          <p:cNvPr id="18" name="Ellipse 17">
            <a:extLst>
              <a:ext uri="{FF2B5EF4-FFF2-40B4-BE49-F238E27FC236}">
                <a16:creationId xmlns:a16="http://schemas.microsoft.com/office/drawing/2014/main" id="{05767683-B5BB-DF46-872A-6BFE29127317}"/>
              </a:ext>
            </a:extLst>
          </p:cNvPr>
          <p:cNvSpPr/>
          <p:nvPr/>
        </p:nvSpPr>
        <p:spPr>
          <a:xfrm>
            <a:off x="9251462" y="2349395"/>
            <a:ext cx="1113421" cy="864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a:solidFill>
                  <a:schemeClr val="tx1"/>
                </a:solidFill>
              </a:rPr>
              <a:t>Consultants</a:t>
            </a:r>
          </a:p>
        </p:txBody>
      </p:sp>
      <p:sp>
        <p:nvSpPr>
          <p:cNvPr id="19" name="Ellipse 18">
            <a:extLst>
              <a:ext uri="{FF2B5EF4-FFF2-40B4-BE49-F238E27FC236}">
                <a16:creationId xmlns:a16="http://schemas.microsoft.com/office/drawing/2014/main" id="{127ECDC1-AC2A-68F5-99D2-8AC9DD0B549D}"/>
              </a:ext>
            </a:extLst>
          </p:cNvPr>
          <p:cNvSpPr/>
          <p:nvPr/>
        </p:nvSpPr>
        <p:spPr>
          <a:xfrm>
            <a:off x="10672518" y="2342455"/>
            <a:ext cx="1434472" cy="10691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a:solidFill>
                  <a:schemeClr val="tx1"/>
                </a:solidFill>
              </a:rPr>
              <a:t>Bird </a:t>
            </a:r>
            <a:r>
              <a:rPr lang="fr-BE" sz="1500" err="1">
                <a:solidFill>
                  <a:schemeClr val="tx1"/>
                </a:solidFill>
              </a:rPr>
              <a:t>ringing</a:t>
            </a:r>
            <a:r>
              <a:rPr lang="fr-BE" sz="1500">
                <a:solidFill>
                  <a:schemeClr val="tx1"/>
                </a:solidFill>
              </a:rPr>
              <a:t> center (</a:t>
            </a:r>
            <a:r>
              <a:rPr lang="fr-BE" sz="1500" err="1">
                <a:solidFill>
                  <a:schemeClr val="tx1"/>
                </a:solidFill>
              </a:rPr>
              <a:t>federal</a:t>
            </a:r>
            <a:r>
              <a:rPr lang="fr-BE" sz="1500">
                <a:solidFill>
                  <a:schemeClr val="tx1"/>
                </a:solidFill>
              </a:rPr>
              <a:t>)</a:t>
            </a:r>
          </a:p>
        </p:txBody>
      </p:sp>
      <p:sp>
        <p:nvSpPr>
          <p:cNvPr id="20" name="Rectangle 19">
            <a:extLst>
              <a:ext uri="{FF2B5EF4-FFF2-40B4-BE49-F238E27FC236}">
                <a16:creationId xmlns:a16="http://schemas.microsoft.com/office/drawing/2014/main" id="{9D925DE7-0EE6-8627-18DF-9D5815C062E7}"/>
              </a:ext>
            </a:extLst>
          </p:cNvPr>
          <p:cNvSpPr/>
          <p:nvPr/>
        </p:nvSpPr>
        <p:spPr>
          <a:xfrm>
            <a:off x="2727728" y="3750950"/>
            <a:ext cx="1371600" cy="642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a:solidFill>
                  <a:schemeClr val="tx1"/>
                </a:solidFill>
              </a:rPr>
              <a:t>Note book,</a:t>
            </a:r>
          </a:p>
          <a:p>
            <a:pPr algn="ctr"/>
            <a:r>
              <a:rPr lang="fr-BE" sz="1500">
                <a:solidFill>
                  <a:schemeClr val="tx1"/>
                </a:solidFill>
              </a:rPr>
              <a:t>memory</a:t>
            </a:r>
          </a:p>
        </p:txBody>
      </p:sp>
      <p:sp>
        <p:nvSpPr>
          <p:cNvPr id="22" name="ZoneTexte 21">
            <a:extLst>
              <a:ext uri="{FF2B5EF4-FFF2-40B4-BE49-F238E27FC236}">
                <a16:creationId xmlns:a16="http://schemas.microsoft.com/office/drawing/2014/main" id="{52A0388D-1034-C151-DF7C-2AC2DACC878B}"/>
              </a:ext>
            </a:extLst>
          </p:cNvPr>
          <p:cNvSpPr txBox="1"/>
          <p:nvPr/>
        </p:nvSpPr>
        <p:spPr>
          <a:xfrm>
            <a:off x="2732260" y="4723140"/>
            <a:ext cx="1233237" cy="384721"/>
          </a:xfrm>
          <a:prstGeom prst="rect">
            <a:avLst/>
          </a:prstGeom>
          <a:noFill/>
        </p:spPr>
        <p:txBody>
          <a:bodyPr wrap="square" rtlCol="0">
            <a:spAutoFit/>
          </a:bodyPr>
          <a:lstStyle/>
          <a:p>
            <a:pPr algn="ctr"/>
            <a:r>
              <a:rPr lang="fr-BE" b="1"/>
              <a:t>NO</a:t>
            </a:r>
          </a:p>
        </p:txBody>
      </p:sp>
      <p:sp>
        <p:nvSpPr>
          <p:cNvPr id="23" name="ZoneTexte 22">
            <a:extLst>
              <a:ext uri="{FF2B5EF4-FFF2-40B4-BE49-F238E27FC236}">
                <a16:creationId xmlns:a16="http://schemas.microsoft.com/office/drawing/2014/main" id="{09B44165-764E-4FAA-ADEA-B9F136D1F8C0}"/>
              </a:ext>
            </a:extLst>
          </p:cNvPr>
          <p:cNvSpPr txBox="1"/>
          <p:nvPr/>
        </p:nvSpPr>
        <p:spPr>
          <a:xfrm>
            <a:off x="2767263" y="5676929"/>
            <a:ext cx="1233237" cy="384721"/>
          </a:xfrm>
          <a:prstGeom prst="rect">
            <a:avLst/>
          </a:prstGeom>
          <a:noFill/>
        </p:spPr>
        <p:txBody>
          <a:bodyPr wrap="square" rtlCol="0">
            <a:spAutoFit/>
          </a:bodyPr>
          <a:lstStyle/>
          <a:p>
            <a:pPr algn="ctr"/>
            <a:r>
              <a:rPr lang="fr-BE" b="1">
                <a:solidFill>
                  <a:srgbClr val="FF0000"/>
                </a:solidFill>
              </a:rPr>
              <a:t>NO</a:t>
            </a:r>
          </a:p>
        </p:txBody>
      </p:sp>
      <p:sp>
        <p:nvSpPr>
          <p:cNvPr id="24" name="Rectangle 23">
            <a:extLst>
              <a:ext uri="{FF2B5EF4-FFF2-40B4-BE49-F238E27FC236}">
                <a16:creationId xmlns:a16="http://schemas.microsoft.com/office/drawing/2014/main" id="{5C0037FA-0735-8420-A636-091D33DD9CD0}"/>
              </a:ext>
            </a:extLst>
          </p:cNvPr>
          <p:cNvSpPr/>
          <p:nvPr/>
        </p:nvSpPr>
        <p:spPr>
          <a:xfrm>
            <a:off x="4340440" y="3762276"/>
            <a:ext cx="1829514" cy="642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00">
              <a:solidFill>
                <a:schemeClr val="tx1"/>
              </a:solidFill>
            </a:endParaRPr>
          </a:p>
        </p:txBody>
      </p:sp>
      <p:pic>
        <p:nvPicPr>
          <p:cNvPr id="26" name="Image 25">
            <a:extLst>
              <a:ext uri="{FF2B5EF4-FFF2-40B4-BE49-F238E27FC236}">
                <a16:creationId xmlns:a16="http://schemas.microsoft.com/office/drawing/2014/main" id="{62109AC8-A5F8-A351-52D5-7D7C0CFC8CC9}"/>
              </a:ext>
            </a:extLst>
          </p:cNvPr>
          <p:cNvPicPr>
            <a:picLocks noChangeAspect="1"/>
          </p:cNvPicPr>
          <p:nvPr/>
        </p:nvPicPr>
        <p:blipFill>
          <a:blip r:embed="rId2"/>
          <a:stretch>
            <a:fillRect/>
          </a:stretch>
        </p:blipFill>
        <p:spPr>
          <a:xfrm>
            <a:off x="4677643" y="4573088"/>
            <a:ext cx="923057" cy="821161"/>
          </a:xfrm>
          <a:prstGeom prst="rect">
            <a:avLst/>
          </a:prstGeom>
        </p:spPr>
      </p:pic>
      <p:sp>
        <p:nvSpPr>
          <p:cNvPr id="27" name="ZoneTexte 26">
            <a:extLst>
              <a:ext uri="{FF2B5EF4-FFF2-40B4-BE49-F238E27FC236}">
                <a16:creationId xmlns:a16="http://schemas.microsoft.com/office/drawing/2014/main" id="{EEE44A59-A46C-6D0B-9C81-FE1AB45D6A26}"/>
              </a:ext>
            </a:extLst>
          </p:cNvPr>
          <p:cNvSpPr txBox="1"/>
          <p:nvPr/>
        </p:nvSpPr>
        <p:spPr>
          <a:xfrm>
            <a:off x="4496357" y="5562365"/>
            <a:ext cx="1233237" cy="677108"/>
          </a:xfrm>
          <a:prstGeom prst="rect">
            <a:avLst/>
          </a:prstGeom>
          <a:noFill/>
        </p:spPr>
        <p:txBody>
          <a:bodyPr wrap="square" rtlCol="0">
            <a:spAutoFit/>
          </a:bodyPr>
          <a:lstStyle/>
          <a:p>
            <a:pPr algn="ctr"/>
            <a:r>
              <a:rPr lang="fr-BE" b="1">
                <a:solidFill>
                  <a:srgbClr val="00B050"/>
                </a:solidFill>
              </a:rPr>
              <a:t>YES (</a:t>
            </a:r>
            <a:r>
              <a:rPr lang="fr-BE" b="1" err="1">
                <a:solidFill>
                  <a:srgbClr val="00B050"/>
                </a:solidFill>
              </a:rPr>
              <a:t>cost</a:t>
            </a:r>
            <a:r>
              <a:rPr lang="fr-BE" b="1">
                <a:solidFill>
                  <a:srgbClr val="00B050"/>
                </a:solidFill>
              </a:rPr>
              <a:t>)</a:t>
            </a:r>
          </a:p>
        </p:txBody>
      </p:sp>
      <p:sp>
        <p:nvSpPr>
          <p:cNvPr id="28" name="Rectangle 27">
            <a:extLst>
              <a:ext uri="{FF2B5EF4-FFF2-40B4-BE49-F238E27FC236}">
                <a16:creationId xmlns:a16="http://schemas.microsoft.com/office/drawing/2014/main" id="{886A1D47-3452-9D44-C70A-CA13C2520B98}"/>
              </a:ext>
            </a:extLst>
          </p:cNvPr>
          <p:cNvSpPr/>
          <p:nvPr/>
        </p:nvSpPr>
        <p:spPr>
          <a:xfrm>
            <a:off x="7110213" y="3774939"/>
            <a:ext cx="1583312" cy="642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00">
              <a:solidFill>
                <a:schemeClr val="tx1"/>
              </a:solidFill>
            </a:endParaRPr>
          </a:p>
        </p:txBody>
      </p:sp>
      <p:sp>
        <p:nvSpPr>
          <p:cNvPr id="29" name="Rectangle 28">
            <a:extLst>
              <a:ext uri="{FF2B5EF4-FFF2-40B4-BE49-F238E27FC236}">
                <a16:creationId xmlns:a16="http://schemas.microsoft.com/office/drawing/2014/main" id="{D7DE1ADA-512F-F3C0-81B7-6EDA77C6FD4E}"/>
              </a:ext>
            </a:extLst>
          </p:cNvPr>
          <p:cNvSpPr/>
          <p:nvPr/>
        </p:nvSpPr>
        <p:spPr>
          <a:xfrm>
            <a:off x="10878767" y="3807538"/>
            <a:ext cx="1021974" cy="642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a:solidFill>
                  <a:schemeClr val="tx1"/>
                </a:solidFill>
              </a:rPr>
              <a:t>Digital platform</a:t>
            </a:r>
          </a:p>
        </p:txBody>
      </p:sp>
      <p:sp>
        <p:nvSpPr>
          <p:cNvPr id="30" name="Rectangle 29">
            <a:extLst>
              <a:ext uri="{FF2B5EF4-FFF2-40B4-BE49-F238E27FC236}">
                <a16:creationId xmlns:a16="http://schemas.microsoft.com/office/drawing/2014/main" id="{8D923943-BFF9-A0C3-9830-1574E7079EE6}"/>
              </a:ext>
            </a:extLst>
          </p:cNvPr>
          <p:cNvSpPr/>
          <p:nvPr/>
        </p:nvSpPr>
        <p:spPr>
          <a:xfrm>
            <a:off x="9067686" y="3770721"/>
            <a:ext cx="1371600" cy="642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err="1">
                <a:solidFill>
                  <a:schemeClr val="tx1"/>
                </a:solidFill>
              </a:rPr>
              <a:t>Various</a:t>
            </a:r>
            <a:r>
              <a:rPr lang="fr-BE" sz="1500">
                <a:solidFill>
                  <a:schemeClr val="tx1"/>
                </a:solidFill>
              </a:rPr>
              <a:t> </a:t>
            </a:r>
            <a:r>
              <a:rPr lang="fr-BE" sz="1500" err="1">
                <a:solidFill>
                  <a:schemeClr val="tx1"/>
                </a:solidFill>
              </a:rPr>
              <a:t>ways</a:t>
            </a:r>
            <a:endParaRPr lang="fr-BE" sz="1500">
              <a:solidFill>
                <a:schemeClr val="tx1"/>
              </a:solidFill>
            </a:endParaRPr>
          </a:p>
        </p:txBody>
      </p:sp>
      <p:sp>
        <p:nvSpPr>
          <p:cNvPr id="31" name="Forme libre : forme 30">
            <a:extLst>
              <a:ext uri="{FF2B5EF4-FFF2-40B4-BE49-F238E27FC236}">
                <a16:creationId xmlns:a16="http://schemas.microsoft.com/office/drawing/2014/main" id="{3FEDC22F-C972-FAD7-446E-F04E6BE2E88C}"/>
              </a:ext>
            </a:extLst>
          </p:cNvPr>
          <p:cNvSpPr/>
          <p:nvPr/>
        </p:nvSpPr>
        <p:spPr>
          <a:xfrm>
            <a:off x="8266402" y="4424112"/>
            <a:ext cx="1371601" cy="263088"/>
          </a:xfrm>
          <a:custGeom>
            <a:avLst/>
            <a:gdLst>
              <a:gd name="connsiteX0" fmla="*/ 2418347 w 2418347"/>
              <a:gd name="connsiteY0" fmla="*/ 0 h 324853"/>
              <a:gd name="connsiteX1" fmla="*/ 2418347 w 2418347"/>
              <a:gd name="connsiteY1" fmla="*/ 324853 h 324853"/>
              <a:gd name="connsiteX2" fmla="*/ 0 w 2418347"/>
              <a:gd name="connsiteY2" fmla="*/ 288758 h 324853"/>
              <a:gd name="connsiteX3" fmla="*/ 0 w 2418347"/>
              <a:gd name="connsiteY3" fmla="*/ 0 h 324853"/>
            </a:gdLst>
            <a:ahLst/>
            <a:cxnLst>
              <a:cxn ang="0">
                <a:pos x="connsiteX0" y="connsiteY0"/>
              </a:cxn>
              <a:cxn ang="0">
                <a:pos x="connsiteX1" y="connsiteY1"/>
              </a:cxn>
              <a:cxn ang="0">
                <a:pos x="connsiteX2" y="connsiteY2"/>
              </a:cxn>
              <a:cxn ang="0">
                <a:pos x="connsiteX3" y="connsiteY3"/>
              </a:cxn>
            </a:cxnLst>
            <a:rect l="l" t="t" r="r" b="b"/>
            <a:pathLst>
              <a:path w="2418347" h="324853">
                <a:moveTo>
                  <a:pt x="2418347" y="0"/>
                </a:moveTo>
                <a:lnTo>
                  <a:pt x="2418347" y="324853"/>
                </a:lnTo>
                <a:lnTo>
                  <a:pt x="0" y="288758"/>
                </a:lnTo>
                <a:lnTo>
                  <a:pt x="0" y="0"/>
                </a:ln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3" name="Connecteur droit avec flèche 32">
            <a:extLst>
              <a:ext uri="{FF2B5EF4-FFF2-40B4-BE49-F238E27FC236}">
                <a16:creationId xmlns:a16="http://schemas.microsoft.com/office/drawing/2014/main" id="{C2A2752E-0D4A-DCDC-114F-EBE00F6E568B}"/>
              </a:ext>
            </a:extLst>
          </p:cNvPr>
          <p:cNvCxnSpPr>
            <a:cxnSpLocks/>
          </p:cNvCxnSpPr>
          <p:nvPr/>
        </p:nvCxnSpPr>
        <p:spPr>
          <a:xfrm>
            <a:off x="3783932" y="3201108"/>
            <a:ext cx="851590" cy="510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ED9D3BF4-765A-1D99-1D41-4FB3916FE25D}"/>
              </a:ext>
            </a:extLst>
          </p:cNvPr>
          <p:cNvCxnSpPr>
            <a:cxnSpLocks/>
            <a:endCxn id="20" idx="0"/>
          </p:cNvCxnSpPr>
          <p:nvPr/>
        </p:nvCxnSpPr>
        <p:spPr>
          <a:xfrm flipH="1">
            <a:off x="3413528" y="3234120"/>
            <a:ext cx="36527" cy="51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8AD445E2-D738-C767-28B1-D0E8DEE58F6A}"/>
              </a:ext>
            </a:extLst>
          </p:cNvPr>
          <p:cNvCxnSpPr>
            <a:cxnSpLocks/>
          </p:cNvCxnSpPr>
          <p:nvPr/>
        </p:nvCxnSpPr>
        <p:spPr>
          <a:xfrm>
            <a:off x="5103954" y="3217613"/>
            <a:ext cx="0" cy="501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C960D1A9-4AC5-5540-6816-DA00A5339706}"/>
              </a:ext>
            </a:extLst>
          </p:cNvPr>
          <p:cNvCxnSpPr>
            <a:cxnSpLocks/>
          </p:cNvCxnSpPr>
          <p:nvPr/>
        </p:nvCxnSpPr>
        <p:spPr>
          <a:xfrm>
            <a:off x="8166433" y="3406668"/>
            <a:ext cx="0" cy="378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B2D06765-6E70-98AC-F105-5E86FA7E6422}"/>
              </a:ext>
            </a:extLst>
          </p:cNvPr>
          <p:cNvCxnSpPr>
            <a:cxnSpLocks/>
          </p:cNvCxnSpPr>
          <p:nvPr/>
        </p:nvCxnSpPr>
        <p:spPr>
          <a:xfrm>
            <a:off x="11393766" y="3406668"/>
            <a:ext cx="0" cy="378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CB6CD98B-B8BB-7362-3630-510B99EBE66E}"/>
              </a:ext>
            </a:extLst>
          </p:cNvPr>
          <p:cNvCxnSpPr>
            <a:cxnSpLocks/>
            <a:endCxn id="30" idx="0"/>
          </p:cNvCxnSpPr>
          <p:nvPr/>
        </p:nvCxnSpPr>
        <p:spPr>
          <a:xfrm flipH="1">
            <a:off x="9753486" y="3213395"/>
            <a:ext cx="7872" cy="5573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7B94797F-A3E4-4482-113A-1525080E3264}"/>
              </a:ext>
            </a:extLst>
          </p:cNvPr>
          <p:cNvSpPr txBox="1"/>
          <p:nvPr/>
        </p:nvSpPr>
        <p:spPr>
          <a:xfrm>
            <a:off x="8194687" y="4613125"/>
            <a:ext cx="1828800" cy="338554"/>
          </a:xfrm>
          <a:prstGeom prst="rect">
            <a:avLst/>
          </a:prstGeom>
          <a:noFill/>
        </p:spPr>
        <p:txBody>
          <a:bodyPr wrap="square" rtlCol="0">
            <a:spAutoFit/>
          </a:bodyPr>
          <a:lstStyle/>
          <a:p>
            <a:r>
              <a:rPr lang="fr-BE" sz="1600"/>
              <a:t>partial </a:t>
            </a:r>
            <a:r>
              <a:rPr lang="fr-BE" sz="1600" err="1"/>
              <a:t>transfer</a:t>
            </a:r>
            <a:endParaRPr lang="fr-BE" sz="1600"/>
          </a:p>
        </p:txBody>
      </p:sp>
      <p:pic>
        <p:nvPicPr>
          <p:cNvPr id="44" name="Image 43">
            <a:extLst>
              <a:ext uri="{FF2B5EF4-FFF2-40B4-BE49-F238E27FC236}">
                <a16:creationId xmlns:a16="http://schemas.microsoft.com/office/drawing/2014/main" id="{14A9E89F-782B-90E7-BBBC-93D32FB2787D}"/>
              </a:ext>
            </a:extLst>
          </p:cNvPr>
          <p:cNvPicPr>
            <a:picLocks noChangeAspect="1"/>
          </p:cNvPicPr>
          <p:nvPr/>
        </p:nvPicPr>
        <p:blipFill>
          <a:blip r:embed="rId3"/>
          <a:stretch>
            <a:fillRect/>
          </a:stretch>
        </p:blipFill>
        <p:spPr>
          <a:xfrm>
            <a:off x="7352353" y="3948970"/>
            <a:ext cx="1277214" cy="325468"/>
          </a:xfrm>
          <a:prstGeom prst="rect">
            <a:avLst/>
          </a:prstGeom>
        </p:spPr>
      </p:pic>
      <p:sp>
        <p:nvSpPr>
          <p:cNvPr id="45" name="ZoneTexte 44">
            <a:extLst>
              <a:ext uri="{FF2B5EF4-FFF2-40B4-BE49-F238E27FC236}">
                <a16:creationId xmlns:a16="http://schemas.microsoft.com/office/drawing/2014/main" id="{09F43672-50CD-7E96-2B38-DC05F364CDB1}"/>
              </a:ext>
            </a:extLst>
          </p:cNvPr>
          <p:cNvSpPr txBox="1"/>
          <p:nvPr/>
        </p:nvSpPr>
        <p:spPr>
          <a:xfrm>
            <a:off x="6750065" y="5555740"/>
            <a:ext cx="1233237" cy="677108"/>
          </a:xfrm>
          <a:prstGeom prst="rect">
            <a:avLst/>
          </a:prstGeom>
          <a:noFill/>
        </p:spPr>
        <p:txBody>
          <a:bodyPr wrap="square" rtlCol="0">
            <a:spAutoFit/>
          </a:bodyPr>
          <a:lstStyle/>
          <a:p>
            <a:pPr algn="ctr"/>
            <a:r>
              <a:rPr lang="fr-BE" b="1">
                <a:solidFill>
                  <a:srgbClr val="00B050"/>
                </a:solidFill>
              </a:rPr>
              <a:t>YES (free)</a:t>
            </a:r>
          </a:p>
        </p:txBody>
      </p:sp>
      <p:sp>
        <p:nvSpPr>
          <p:cNvPr id="46" name="ZoneTexte 45">
            <a:extLst>
              <a:ext uri="{FF2B5EF4-FFF2-40B4-BE49-F238E27FC236}">
                <a16:creationId xmlns:a16="http://schemas.microsoft.com/office/drawing/2014/main" id="{5F75A1C1-5CA5-99F7-E9BD-1F4DC1207CEC}"/>
              </a:ext>
            </a:extLst>
          </p:cNvPr>
          <p:cNvSpPr txBox="1"/>
          <p:nvPr/>
        </p:nvSpPr>
        <p:spPr>
          <a:xfrm>
            <a:off x="9251462" y="5761244"/>
            <a:ext cx="1233237" cy="384721"/>
          </a:xfrm>
          <a:prstGeom prst="rect">
            <a:avLst/>
          </a:prstGeom>
          <a:noFill/>
        </p:spPr>
        <p:txBody>
          <a:bodyPr wrap="square" rtlCol="0">
            <a:spAutoFit/>
          </a:bodyPr>
          <a:lstStyle/>
          <a:p>
            <a:pPr algn="ctr"/>
            <a:r>
              <a:rPr lang="fr-BE" b="1">
                <a:solidFill>
                  <a:srgbClr val="FF0000"/>
                </a:solidFill>
              </a:rPr>
              <a:t>NO</a:t>
            </a:r>
          </a:p>
        </p:txBody>
      </p:sp>
      <p:sp>
        <p:nvSpPr>
          <p:cNvPr id="47" name="ZoneTexte 46">
            <a:extLst>
              <a:ext uri="{FF2B5EF4-FFF2-40B4-BE49-F238E27FC236}">
                <a16:creationId xmlns:a16="http://schemas.microsoft.com/office/drawing/2014/main" id="{D9FA5E06-372B-2E22-331B-639CF1A9CC37}"/>
              </a:ext>
            </a:extLst>
          </p:cNvPr>
          <p:cNvSpPr txBox="1"/>
          <p:nvPr/>
        </p:nvSpPr>
        <p:spPr>
          <a:xfrm>
            <a:off x="10822405" y="5723096"/>
            <a:ext cx="1146126" cy="677108"/>
          </a:xfrm>
          <a:prstGeom prst="rect">
            <a:avLst/>
          </a:prstGeom>
          <a:noFill/>
        </p:spPr>
        <p:txBody>
          <a:bodyPr wrap="square" rtlCol="0">
            <a:spAutoFit/>
          </a:bodyPr>
          <a:lstStyle/>
          <a:p>
            <a:pPr algn="ctr"/>
            <a:r>
              <a:rPr lang="fr-BE" b="1">
                <a:solidFill>
                  <a:srgbClr val="FF0000"/>
                </a:solidFill>
              </a:rPr>
              <a:t>NO (</a:t>
            </a:r>
            <a:r>
              <a:rPr lang="fr-BE" b="1" err="1">
                <a:solidFill>
                  <a:srgbClr val="FF0000"/>
                </a:solidFill>
              </a:rPr>
              <a:t>cost</a:t>
            </a:r>
            <a:r>
              <a:rPr lang="fr-BE" b="1">
                <a:solidFill>
                  <a:srgbClr val="FF0000"/>
                </a:solidFill>
              </a:rPr>
              <a:t>)</a:t>
            </a:r>
          </a:p>
        </p:txBody>
      </p:sp>
      <p:cxnSp>
        <p:nvCxnSpPr>
          <p:cNvPr id="48" name="Connecteur droit avec flèche 47">
            <a:extLst>
              <a:ext uri="{FF2B5EF4-FFF2-40B4-BE49-F238E27FC236}">
                <a16:creationId xmlns:a16="http://schemas.microsoft.com/office/drawing/2014/main" id="{DC6B222F-16D5-3485-931A-0083D55491D5}"/>
              </a:ext>
            </a:extLst>
          </p:cNvPr>
          <p:cNvCxnSpPr>
            <a:cxnSpLocks/>
          </p:cNvCxnSpPr>
          <p:nvPr/>
        </p:nvCxnSpPr>
        <p:spPr>
          <a:xfrm>
            <a:off x="5147971" y="4417105"/>
            <a:ext cx="0" cy="378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6F17B4AA-7239-770D-A0F3-9987FF2FA2D9}"/>
              </a:ext>
            </a:extLst>
          </p:cNvPr>
          <p:cNvCxnSpPr>
            <a:cxnSpLocks/>
            <a:endCxn id="43" idx="0"/>
          </p:cNvCxnSpPr>
          <p:nvPr/>
        </p:nvCxnSpPr>
        <p:spPr>
          <a:xfrm flipH="1">
            <a:off x="7554595" y="4447301"/>
            <a:ext cx="5702" cy="4914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Image 50">
            <a:extLst>
              <a:ext uri="{FF2B5EF4-FFF2-40B4-BE49-F238E27FC236}">
                <a16:creationId xmlns:a16="http://schemas.microsoft.com/office/drawing/2014/main" id="{C47EC453-69E8-54A3-E7C0-AB69ACA9E5CD}"/>
              </a:ext>
            </a:extLst>
          </p:cNvPr>
          <p:cNvPicPr>
            <a:picLocks noChangeAspect="1"/>
          </p:cNvPicPr>
          <p:nvPr/>
        </p:nvPicPr>
        <p:blipFill>
          <a:blip r:embed="rId4"/>
          <a:stretch>
            <a:fillRect/>
          </a:stretch>
        </p:blipFill>
        <p:spPr>
          <a:xfrm>
            <a:off x="4404398" y="3907335"/>
            <a:ext cx="1735128" cy="309185"/>
          </a:xfrm>
          <a:prstGeom prst="rect">
            <a:avLst/>
          </a:prstGeom>
        </p:spPr>
      </p:pic>
      <p:sp>
        <p:nvSpPr>
          <p:cNvPr id="5" name="Ellipse 4">
            <a:extLst>
              <a:ext uri="{FF2B5EF4-FFF2-40B4-BE49-F238E27FC236}">
                <a16:creationId xmlns:a16="http://schemas.microsoft.com/office/drawing/2014/main" id="{3FC67232-4CBD-12D4-BFA7-0E8EC5A85AE5}"/>
              </a:ext>
            </a:extLst>
          </p:cNvPr>
          <p:cNvSpPr/>
          <p:nvPr/>
        </p:nvSpPr>
        <p:spPr>
          <a:xfrm>
            <a:off x="6078227" y="2439954"/>
            <a:ext cx="1131696" cy="7499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err="1">
                <a:solidFill>
                  <a:schemeClr val="tx1"/>
                </a:solidFill>
              </a:rPr>
              <a:t>NGOs</a:t>
            </a:r>
            <a:endParaRPr lang="fr-BE" sz="1500">
              <a:solidFill>
                <a:schemeClr val="tx1"/>
              </a:solidFill>
            </a:endParaRPr>
          </a:p>
        </p:txBody>
      </p:sp>
      <p:cxnSp>
        <p:nvCxnSpPr>
          <p:cNvPr id="7" name="Connecteur droit avec flèche 6">
            <a:extLst>
              <a:ext uri="{FF2B5EF4-FFF2-40B4-BE49-F238E27FC236}">
                <a16:creationId xmlns:a16="http://schemas.microsoft.com/office/drawing/2014/main" id="{61E321FE-A5AF-0B4B-F3C3-0830154E8729}"/>
              </a:ext>
            </a:extLst>
          </p:cNvPr>
          <p:cNvCxnSpPr>
            <a:cxnSpLocks/>
          </p:cNvCxnSpPr>
          <p:nvPr/>
        </p:nvCxnSpPr>
        <p:spPr>
          <a:xfrm flipH="1">
            <a:off x="5662216" y="3138845"/>
            <a:ext cx="695027" cy="580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D3F06ED-D456-620F-33F2-FFD2EB515A49}"/>
              </a:ext>
            </a:extLst>
          </p:cNvPr>
          <p:cNvCxnSpPr>
            <a:cxnSpLocks/>
            <a:stCxn id="24" idx="3"/>
            <a:endCxn id="28" idx="1"/>
          </p:cNvCxnSpPr>
          <p:nvPr/>
        </p:nvCxnSpPr>
        <p:spPr>
          <a:xfrm>
            <a:off x="6169954" y="4083359"/>
            <a:ext cx="940259" cy="126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5605B32D-CBAD-0B1D-B3B6-A735CC908CCB}"/>
              </a:ext>
            </a:extLst>
          </p:cNvPr>
          <p:cNvSpPr txBox="1"/>
          <p:nvPr/>
        </p:nvSpPr>
        <p:spPr>
          <a:xfrm>
            <a:off x="6191671" y="3779645"/>
            <a:ext cx="1131696" cy="584775"/>
          </a:xfrm>
          <a:prstGeom prst="rect">
            <a:avLst/>
          </a:prstGeom>
          <a:noFill/>
        </p:spPr>
        <p:txBody>
          <a:bodyPr wrap="square" rtlCol="0">
            <a:spAutoFit/>
          </a:bodyPr>
          <a:lstStyle/>
          <a:p>
            <a:r>
              <a:rPr lang="fr-BE" sz="1600"/>
              <a:t>partial </a:t>
            </a:r>
            <a:r>
              <a:rPr lang="fr-BE" sz="1600" err="1"/>
              <a:t>transfer</a:t>
            </a:r>
            <a:endParaRPr lang="fr-BE" sz="1600"/>
          </a:p>
        </p:txBody>
      </p:sp>
      <p:pic>
        <p:nvPicPr>
          <p:cNvPr id="43" name="Image 42">
            <a:extLst>
              <a:ext uri="{FF2B5EF4-FFF2-40B4-BE49-F238E27FC236}">
                <a16:creationId xmlns:a16="http://schemas.microsoft.com/office/drawing/2014/main" id="{8C13DABE-8AC5-EF1D-DFAC-B3D56F757470}"/>
              </a:ext>
            </a:extLst>
          </p:cNvPr>
          <p:cNvPicPr>
            <a:picLocks noChangeAspect="1"/>
          </p:cNvPicPr>
          <p:nvPr/>
        </p:nvPicPr>
        <p:blipFill>
          <a:blip r:embed="rId3"/>
          <a:stretch>
            <a:fillRect/>
          </a:stretch>
        </p:blipFill>
        <p:spPr>
          <a:xfrm>
            <a:off x="6683108" y="4938721"/>
            <a:ext cx="1742974" cy="444156"/>
          </a:xfrm>
          <a:prstGeom prst="rect">
            <a:avLst/>
          </a:prstGeom>
        </p:spPr>
      </p:pic>
      <p:sp>
        <p:nvSpPr>
          <p:cNvPr id="50" name="ZoneTexte 49">
            <a:extLst>
              <a:ext uri="{FF2B5EF4-FFF2-40B4-BE49-F238E27FC236}">
                <a16:creationId xmlns:a16="http://schemas.microsoft.com/office/drawing/2014/main" id="{722AF2A4-41AC-57DD-9CBB-DDF0AC044148}"/>
              </a:ext>
            </a:extLst>
          </p:cNvPr>
          <p:cNvSpPr txBox="1"/>
          <p:nvPr/>
        </p:nvSpPr>
        <p:spPr>
          <a:xfrm>
            <a:off x="10735294" y="4915500"/>
            <a:ext cx="1233237" cy="584775"/>
          </a:xfrm>
          <a:prstGeom prst="rect">
            <a:avLst/>
          </a:prstGeom>
          <a:noFill/>
        </p:spPr>
        <p:txBody>
          <a:bodyPr wrap="square" rtlCol="0">
            <a:spAutoFit/>
          </a:bodyPr>
          <a:lstStyle/>
          <a:p>
            <a:pPr algn="ctr"/>
            <a:r>
              <a:rPr lang="fr-BE" sz="1600"/>
              <a:t>Bird </a:t>
            </a:r>
            <a:r>
              <a:rPr lang="fr-BE" sz="1600" err="1"/>
              <a:t>ringing</a:t>
            </a:r>
            <a:r>
              <a:rPr lang="fr-BE" sz="1600"/>
              <a:t> center</a:t>
            </a:r>
          </a:p>
        </p:txBody>
      </p:sp>
      <p:cxnSp>
        <p:nvCxnSpPr>
          <p:cNvPr id="56" name="Connecteur droit avec flèche 55">
            <a:extLst>
              <a:ext uri="{FF2B5EF4-FFF2-40B4-BE49-F238E27FC236}">
                <a16:creationId xmlns:a16="http://schemas.microsoft.com/office/drawing/2014/main" id="{FA9D7AC4-FF7C-769C-87EF-C0002FF61A07}"/>
              </a:ext>
            </a:extLst>
          </p:cNvPr>
          <p:cNvCxnSpPr>
            <a:cxnSpLocks/>
          </p:cNvCxnSpPr>
          <p:nvPr/>
        </p:nvCxnSpPr>
        <p:spPr>
          <a:xfrm>
            <a:off x="6941825" y="3150366"/>
            <a:ext cx="488106" cy="6119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53C4BA44-95BD-F804-049B-29A88F868198}"/>
              </a:ext>
            </a:extLst>
          </p:cNvPr>
          <p:cNvSpPr txBox="1"/>
          <p:nvPr/>
        </p:nvSpPr>
        <p:spPr>
          <a:xfrm>
            <a:off x="9191553" y="5025760"/>
            <a:ext cx="1233237" cy="384721"/>
          </a:xfrm>
          <a:prstGeom prst="rect">
            <a:avLst/>
          </a:prstGeom>
          <a:noFill/>
        </p:spPr>
        <p:txBody>
          <a:bodyPr wrap="square" rtlCol="0">
            <a:spAutoFit/>
          </a:bodyPr>
          <a:lstStyle/>
          <a:p>
            <a:pPr algn="ctr"/>
            <a:r>
              <a:rPr lang="fr-BE" b="1"/>
              <a:t>NO</a:t>
            </a:r>
          </a:p>
        </p:txBody>
      </p:sp>
      <p:sp>
        <p:nvSpPr>
          <p:cNvPr id="64" name="Accolade ouvrante 63">
            <a:extLst>
              <a:ext uri="{FF2B5EF4-FFF2-40B4-BE49-F238E27FC236}">
                <a16:creationId xmlns:a16="http://schemas.microsoft.com/office/drawing/2014/main" id="{E7D372E1-D4F7-FF9F-717D-95BE9C82F963}"/>
              </a:ext>
            </a:extLst>
          </p:cNvPr>
          <p:cNvSpPr/>
          <p:nvPr/>
        </p:nvSpPr>
        <p:spPr>
          <a:xfrm rot="5400000">
            <a:off x="3935761" y="716989"/>
            <a:ext cx="327133" cy="2809945"/>
          </a:xfrm>
          <a:prstGeom prst="leftBrace">
            <a:avLst>
              <a:gd name="adj1" fmla="val 69018"/>
              <a:gd name="adj2" fmla="val 521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65" name="Accolade ouvrante 64">
            <a:extLst>
              <a:ext uri="{FF2B5EF4-FFF2-40B4-BE49-F238E27FC236}">
                <a16:creationId xmlns:a16="http://schemas.microsoft.com/office/drawing/2014/main" id="{EA550778-55EE-D9D4-35E4-9145F5987914}"/>
              </a:ext>
            </a:extLst>
          </p:cNvPr>
          <p:cNvSpPr/>
          <p:nvPr/>
        </p:nvSpPr>
        <p:spPr>
          <a:xfrm rot="5400000">
            <a:off x="8916533" y="-739737"/>
            <a:ext cx="327133" cy="5776860"/>
          </a:xfrm>
          <a:prstGeom prst="leftBrace">
            <a:avLst>
              <a:gd name="adj1" fmla="val 69018"/>
              <a:gd name="adj2" fmla="val 521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cxnSp>
        <p:nvCxnSpPr>
          <p:cNvPr id="66" name="Connecteur droit avec flèche 65">
            <a:extLst>
              <a:ext uri="{FF2B5EF4-FFF2-40B4-BE49-F238E27FC236}">
                <a16:creationId xmlns:a16="http://schemas.microsoft.com/office/drawing/2014/main" id="{999410BB-BD82-F0B8-5F92-F4FC725684B5}"/>
              </a:ext>
            </a:extLst>
          </p:cNvPr>
          <p:cNvCxnSpPr>
            <a:cxnSpLocks/>
          </p:cNvCxnSpPr>
          <p:nvPr/>
        </p:nvCxnSpPr>
        <p:spPr>
          <a:xfrm>
            <a:off x="11393766" y="4448419"/>
            <a:ext cx="0" cy="378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23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3BFFE-494A-39D2-2225-25EA78D4F17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92388E7-764B-657A-D8D6-E4450642FA40}"/>
              </a:ext>
            </a:extLst>
          </p:cNvPr>
          <p:cNvSpPr>
            <a:spLocks noGrp="1"/>
          </p:cNvSpPr>
          <p:nvPr>
            <p:ph type="sldNum" sz="quarter" idx="12"/>
          </p:nvPr>
        </p:nvSpPr>
        <p:spPr/>
        <p:txBody>
          <a:bodyPr/>
          <a:lstStyle/>
          <a:p>
            <a:fld id="{75A4F164-3A46-4CEE-A25C-CA523D5E42F3}" type="slidenum">
              <a:rPr lang="fr-CH" noProof="0" smtClean="0"/>
              <a:t>6</a:t>
            </a:fld>
            <a:endParaRPr lang="fr-CH" noProof="0"/>
          </a:p>
        </p:txBody>
      </p:sp>
      <p:sp>
        <p:nvSpPr>
          <p:cNvPr id="3" name="Titre 2">
            <a:extLst>
              <a:ext uri="{FF2B5EF4-FFF2-40B4-BE49-F238E27FC236}">
                <a16:creationId xmlns:a16="http://schemas.microsoft.com/office/drawing/2014/main" id="{57F6CBFC-CB56-15AB-DDFA-FC6FC96DF8A7}"/>
              </a:ext>
            </a:extLst>
          </p:cNvPr>
          <p:cNvSpPr>
            <a:spLocks noGrp="1"/>
          </p:cNvSpPr>
          <p:nvPr>
            <p:ph type="title"/>
          </p:nvPr>
        </p:nvSpPr>
        <p:spPr/>
        <p:txBody>
          <a:bodyPr/>
          <a:lstStyle/>
          <a:p>
            <a:r>
              <a:rPr lang="fr-BE"/>
              <a:t>The importance of </a:t>
            </a:r>
            <a:r>
              <a:rPr lang="fr-BE" err="1"/>
              <a:t>biological</a:t>
            </a:r>
            <a:r>
              <a:rPr lang="fr-BE"/>
              <a:t> data </a:t>
            </a:r>
            <a:r>
              <a:rPr lang="fr-BE" err="1"/>
              <a:t>during</a:t>
            </a:r>
            <a:r>
              <a:rPr lang="fr-BE"/>
              <a:t> the </a:t>
            </a:r>
            <a:r>
              <a:rPr lang="fr-BE" b="1" err="1"/>
              <a:t>study</a:t>
            </a:r>
            <a:r>
              <a:rPr lang="fr-BE" b="1"/>
              <a:t> design</a:t>
            </a:r>
            <a:endParaRPr lang="en-US" b="1"/>
          </a:p>
        </p:txBody>
      </p:sp>
      <p:sp>
        <p:nvSpPr>
          <p:cNvPr id="4" name="Espace réservé du texte 3">
            <a:extLst>
              <a:ext uri="{FF2B5EF4-FFF2-40B4-BE49-F238E27FC236}">
                <a16:creationId xmlns:a16="http://schemas.microsoft.com/office/drawing/2014/main" id="{0463D039-FD03-9F0D-F325-3C698FA7D988}"/>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08FD8369-6B50-FC75-1DB0-9B8C7E066DCA}"/>
              </a:ext>
            </a:extLst>
          </p:cNvPr>
          <p:cNvSpPr>
            <a:spLocks noGrp="1"/>
          </p:cNvSpPr>
          <p:nvPr>
            <p:ph sz="quarter" idx="14"/>
          </p:nvPr>
        </p:nvSpPr>
        <p:spPr/>
        <p:txBody>
          <a:bodyPr/>
          <a:lstStyle/>
          <a:p>
            <a:endParaRPr lang="en-US"/>
          </a:p>
        </p:txBody>
      </p:sp>
      <p:pic>
        <p:nvPicPr>
          <p:cNvPr id="14" name="Image 13">
            <a:extLst>
              <a:ext uri="{FF2B5EF4-FFF2-40B4-BE49-F238E27FC236}">
                <a16:creationId xmlns:a16="http://schemas.microsoft.com/office/drawing/2014/main" id="{240A86E1-1FF1-7D6D-B140-2F7C9F1A04C4}"/>
              </a:ext>
            </a:extLst>
          </p:cNvPr>
          <p:cNvPicPr>
            <a:picLocks noChangeAspect="1"/>
          </p:cNvPicPr>
          <p:nvPr/>
        </p:nvPicPr>
        <p:blipFill>
          <a:blip r:embed="rId2"/>
          <a:stretch>
            <a:fillRect/>
          </a:stretch>
        </p:blipFill>
        <p:spPr>
          <a:xfrm>
            <a:off x="957648" y="1600138"/>
            <a:ext cx="2094063" cy="2023609"/>
          </a:xfrm>
          <a:prstGeom prst="rect">
            <a:avLst/>
          </a:prstGeom>
        </p:spPr>
      </p:pic>
      <p:sp>
        <p:nvSpPr>
          <p:cNvPr id="15" name="Espace réservé du contenu 4">
            <a:extLst>
              <a:ext uri="{FF2B5EF4-FFF2-40B4-BE49-F238E27FC236}">
                <a16:creationId xmlns:a16="http://schemas.microsoft.com/office/drawing/2014/main" id="{CFC1A7E3-C1A2-E7B2-3C41-194569C92159}"/>
              </a:ext>
            </a:extLst>
          </p:cNvPr>
          <p:cNvSpPr>
            <a:spLocks noGrp="1"/>
          </p:cNvSpPr>
          <p:nvPr>
            <p:ph idx="1"/>
          </p:nvPr>
        </p:nvSpPr>
        <p:spPr>
          <a:xfrm>
            <a:off x="3805881" y="1516453"/>
            <a:ext cx="6276581" cy="1840356"/>
          </a:xfrm>
        </p:spPr>
        <p:txBody>
          <a:bodyPr/>
          <a:lstStyle/>
          <a:p>
            <a:pPr marL="0" indent="0">
              <a:buNone/>
            </a:pPr>
            <a:r>
              <a:rPr lang="fr-FR" sz="1800" b="1" err="1">
                <a:solidFill>
                  <a:srgbClr val="000000"/>
                </a:solidFill>
                <a:latin typeface="+mj-lt"/>
                <a:ea typeface="Times New Roman" panose="02020603050405020304" pitchFamily="18" charset="0"/>
              </a:rPr>
              <a:t>Housing</a:t>
            </a:r>
            <a:r>
              <a:rPr lang="fr-FR" sz="1800" b="1">
                <a:solidFill>
                  <a:srgbClr val="000000"/>
                </a:solidFill>
                <a:latin typeface="+mj-lt"/>
                <a:ea typeface="Times New Roman" panose="02020603050405020304" pitchFamily="18" charset="0"/>
              </a:rPr>
              <a:t>/commercial/</a:t>
            </a:r>
            <a:r>
              <a:rPr lang="fr-FR" sz="1800" b="1" err="1">
                <a:solidFill>
                  <a:srgbClr val="000000"/>
                </a:solidFill>
                <a:latin typeface="+mj-lt"/>
                <a:ea typeface="Times New Roman" panose="02020603050405020304" pitchFamily="18" charset="0"/>
              </a:rPr>
              <a:t>industrial</a:t>
            </a:r>
            <a:r>
              <a:rPr lang="fr-FR" sz="1800" b="1">
                <a:solidFill>
                  <a:srgbClr val="000000"/>
                </a:solidFill>
                <a:latin typeface="+mj-lt"/>
                <a:ea typeface="Times New Roman" panose="02020603050405020304" pitchFamily="18" charset="0"/>
              </a:rPr>
              <a:t> </a:t>
            </a:r>
            <a:r>
              <a:rPr lang="fr-FR" sz="1800" b="1" err="1">
                <a:solidFill>
                  <a:srgbClr val="000000"/>
                </a:solidFill>
                <a:latin typeface="+mj-lt"/>
                <a:ea typeface="Times New Roman" panose="02020603050405020304" pitchFamily="18" charset="0"/>
              </a:rPr>
              <a:t>projects</a:t>
            </a:r>
            <a:endParaRPr lang="fr-FR" sz="1800" b="1">
              <a:solidFill>
                <a:srgbClr val="000000"/>
              </a:solidFill>
              <a:latin typeface="+mj-lt"/>
              <a:ea typeface="Times New Roman" panose="02020603050405020304" pitchFamily="18" charset="0"/>
            </a:endParaRPr>
          </a:p>
          <a:p>
            <a:r>
              <a:rPr lang="fr-FR" sz="1800">
                <a:solidFill>
                  <a:srgbClr val="000000"/>
                </a:solidFill>
                <a:latin typeface="+mj-lt"/>
                <a:ea typeface="Times New Roman" panose="02020603050405020304" pitchFamily="18" charset="0"/>
              </a:rPr>
              <a:t>Small sites</a:t>
            </a:r>
          </a:p>
          <a:p>
            <a:r>
              <a:rPr lang="fr-FR" sz="1800">
                <a:solidFill>
                  <a:srgbClr val="000000"/>
                </a:solidFill>
                <a:latin typeface="+mj-lt"/>
                <a:ea typeface="Times New Roman" panose="02020603050405020304" pitchFamily="18" charset="0"/>
              </a:rPr>
              <a:t>Low </a:t>
            </a:r>
            <a:r>
              <a:rPr lang="fr-FR" sz="1800" err="1">
                <a:solidFill>
                  <a:srgbClr val="000000"/>
                </a:solidFill>
                <a:latin typeface="+mj-lt"/>
                <a:ea typeface="Times New Roman" panose="02020603050405020304" pitchFamily="18" charset="0"/>
              </a:rPr>
              <a:t>risk</a:t>
            </a:r>
            <a:r>
              <a:rPr lang="fr-FR" sz="1800">
                <a:solidFill>
                  <a:srgbClr val="000000"/>
                </a:solidFill>
                <a:latin typeface="+mj-lt"/>
                <a:ea typeface="Times New Roman" panose="02020603050405020304" pitchFamily="18" charset="0"/>
              </a:rPr>
              <a:t> of </a:t>
            </a:r>
            <a:r>
              <a:rPr lang="fr-FR" sz="1800" err="1">
                <a:solidFill>
                  <a:srgbClr val="000000"/>
                </a:solidFill>
                <a:latin typeface="+mj-lt"/>
                <a:ea typeface="Times New Roman" panose="02020603050405020304" pitchFamily="18" charset="0"/>
              </a:rPr>
              <a:t>significant</a:t>
            </a:r>
            <a:r>
              <a:rPr lang="fr-FR" sz="1800">
                <a:solidFill>
                  <a:srgbClr val="000000"/>
                </a:solidFill>
                <a:latin typeface="+mj-lt"/>
                <a:ea typeface="Times New Roman" panose="02020603050405020304" pitchFamily="18" charset="0"/>
              </a:rPr>
              <a:t> impact on </a:t>
            </a:r>
            <a:r>
              <a:rPr lang="fr-FR" sz="1800" err="1">
                <a:solidFill>
                  <a:srgbClr val="000000"/>
                </a:solidFill>
                <a:latin typeface="+mj-lt"/>
                <a:ea typeface="Times New Roman" panose="02020603050405020304" pitchFamily="18" charset="0"/>
              </a:rPr>
              <a:t>protected</a:t>
            </a:r>
            <a:r>
              <a:rPr lang="fr-FR" sz="1800">
                <a:solidFill>
                  <a:srgbClr val="000000"/>
                </a:solidFill>
                <a:latin typeface="+mj-lt"/>
                <a:ea typeface="Times New Roman" panose="02020603050405020304" pitchFamily="18" charset="0"/>
              </a:rPr>
              <a:t> </a:t>
            </a:r>
            <a:r>
              <a:rPr lang="fr-FR" sz="1800" err="1">
                <a:solidFill>
                  <a:srgbClr val="000000"/>
                </a:solidFill>
                <a:latin typeface="+mj-lt"/>
                <a:ea typeface="Times New Roman" panose="02020603050405020304" pitchFamily="18" charset="0"/>
              </a:rPr>
              <a:t>species</a:t>
            </a:r>
            <a:r>
              <a:rPr lang="fr-FR" sz="1800">
                <a:solidFill>
                  <a:srgbClr val="000000"/>
                </a:solidFill>
                <a:latin typeface="+mj-lt"/>
                <a:ea typeface="Times New Roman" panose="02020603050405020304" pitchFamily="18" charset="0"/>
              </a:rPr>
              <a:t> </a:t>
            </a:r>
            <a:endParaRPr lang="fr-FR" sz="1800">
              <a:solidFill>
                <a:srgbClr val="000000"/>
              </a:solidFill>
              <a:effectLst/>
              <a:latin typeface="+mj-lt"/>
              <a:ea typeface="Times New Roman" panose="02020603050405020304" pitchFamily="18" charset="0"/>
            </a:endParaRPr>
          </a:p>
        </p:txBody>
      </p:sp>
      <p:sp>
        <p:nvSpPr>
          <p:cNvPr id="16" name="Flèche : droite 15">
            <a:extLst>
              <a:ext uri="{FF2B5EF4-FFF2-40B4-BE49-F238E27FC236}">
                <a16:creationId xmlns:a16="http://schemas.microsoft.com/office/drawing/2014/main" id="{FFF08646-66E5-03A9-A005-25462F3F8A7C}"/>
              </a:ext>
            </a:extLst>
          </p:cNvPr>
          <p:cNvSpPr/>
          <p:nvPr/>
        </p:nvSpPr>
        <p:spPr>
          <a:xfrm>
            <a:off x="4408593" y="3135765"/>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1E5AEFA9-177A-CA0C-3E0F-0E4E602051B7}"/>
              </a:ext>
            </a:extLst>
          </p:cNvPr>
          <p:cNvSpPr txBox="1"/>
          <p:nvPr/>
        </p:nvSpPr>
        <p:spPr>
          <a:xfrm>
            <a:off x="4987205" y="3059668"/>
            <a:ext cx="4387401" cy="369332"/>
          </a:xfrm>
          <a:prstGeom prst="rect">
            <a:avLst/>
          </a:prstGeom>
          <a:noFill/>
        </p:spPr>
        <p:txBody>
          <a:bodyPr wrap="square" rtlCol="0">
            <a:spAutoFit/>
          </a:bodyPr>
          <a:lstStyle/>
          <a:p>
            <a:r>
              <a:rPr lang="fr-BE" sz="1800" dirty="0" err="1"/>
              <a:t>Often</a:t>
            </a:r>
            <a:r>
              <a:rPr lang="fr-BE" sz="1800" dirty="0"/>
              <a:t> </a:t>
            </a:r>
            <a:r>
              <a:rPr lang="fr-BE" sz="1800" b="1" dirty="0" err="1"/>
              <a:t>only</a:t>
            </a:r>
            <a:r>
              <a:rPr lang="fr-BE" sz="1800" b="1" dirty="0"/>
              <a:t> 1 </a:t>
            </a:r>
            <a:r>
              <a:rPr lang="fr-BE" sz="1800" b="1" dirty="0" err="1"/>
              <a:t>day</a:t>
            </a:r>
            <a:r>
              <a:rPr lang="fr-BE" sz="1800" b="1" dirty="0"/>
              <a:t> on </a:t>
            </a:r>
            <a:r>
              <a:rPr lang="fr-BE" sz="1800" b="1" dirty="0" err="1"/>
              <a:t>field</a:t>
            </a:r>
            <a:r>
              <a:rPr lang="fr-BE" sz="1800" b="1" dirty="0"/>
              <a:t> observation</a:t>
            </a:r>
          </a:p>
        </p:txBody>
      </p:sp>
      <p:sp>
        <p:nvSpPr>
          <p:cNvPr id="19" name="ZoneTexte 18">
            <a:extLst>
              <a:ext uri="{FF2B5EF4-FFF2-40B4-BE49-F238E27FC236}">
                <a16:creationId xmlns:a16="http://schemas.microsoft.com/office/drawing/2014/main" id="{77868DCD-17F5-99DB-812E-DDF4642804D8}"/>
              </a:ext>
            </a:extLst>
          </p:cNvPr>
          <p:cNvSpPr txBox="1"/>
          <p:nvPr/>
        </p:nvSpPr>
        <p:spPr>
          <a:xfrm>
            <a:off x="5047363" y="3495062"/>
            <a:ext cx="7032342" cy="923330"/>
          </a:xfrm>
          <a:prstGeom prst="rect">
            <a:avLst/>
          </a:prstGeom>
          <a:noFill/>
        </p:spPr>
        <p:txBody>
          <a:bodyPr wrap="square" rtlCol="0">
            <a:spAutoFit/>
          </a:bodyPr>
          <a:lstStyle/>
          <a:p>
            <a:r>
              <a:rPr lang="en-US" sz="1800" dirty="0"/>
              <a:t>Biological data are essential for highlighting biological issues and advice the project developer to carry on </a:t>
            </a:r>
            <a:r>
              <a:rPr lang="en-US" sz="1800" b="1" dirty="0"/>
              <a:t>additional field observations</a:t>
            </a:r>
            <a:endParaRPr lang="fr-BE" sz="1800" b="1" dirty="0"/>
          </a:p>
        </p:txBody>
      </p:sp>
      <p:sp>
        <p:nvSpPr>
          <p:cNvPr id="22" name="Flèche : droite 21">
            <a:extLst>
              <a:ext uri="{FF2B5EF4-FFF2-40B4-BE49-F238E27FC236}">
                <a16:creationId xmlns:a16="http://schemas.microsoft.com/office/drawing/2014/main" id="{ACAB689F-AB03-EBE8-4615-DE97B97A9F24}"/>
              </a:ext>
            </a:extLst>
          </p:cNvPr>
          <p:cNvSpPr/>
          <p:nvPr/>
        </p:nvSpPr>
        <p:spPr>
          <a:xfrm>
            <a:off x="4521650" y="3622765"/>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916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5A4F164-3A46-4CEE-A25C-CA523D5E42F3}" type="slidenum">
              <a:rPr lang="fr-CH" noProof="0" smtClean="0"/>
              <a:t>7</a:t>
            </a:fld>
            <a:endParaRPr lang="fr-CH" noProof="0"/>
          </a:p>
        </p:txBody>
      </p:sp>
      <p:sp>
        <p:nvSpPr>
          <p:cNvPr id="3" name="Titre 2"/>
          <p:cNvSpPr>
            <a:spLocks noGrp="1"/>
          </p:cNvSpPr>
          <p:nvPr>
            <p:ph type="title"/>
          </p:nvPr>
        </p:nvSpPr>
        <p:spPr/>
        <p:txBody>
          <a:bodyPr/>
          <a:lstStyle/>
          <a:p>
            <a:r>
              <a:rPr lang="fr-BE"/>
              <a:t>The importance of </a:t>
            </a:r>
            <a:r>
              <a:rPr lang="fr-BE" err="1"/>
              <a:t>biological</a:t>
            </a:r>
            <a:r>
              <a:rPr lang="fr-BE"/>
              <a:t> data </a:t>
            </a:r>
            <a:r>
              <a:rPr lang="fr-BE" err="1"/>
              <a:t>during</a:t>
            </a:r>
            <a:r>
              <a:rPr lang="fr-BE"/>
              <a:t> the </a:t>
            </a:r>
            <a:r>
              <a:rPr lang="fr-BE" b="1" err="1"/>
              <a:t>study</a:t>
            </a:r>
            <a:r>
              <a:rPr lang="fr-BE" b="1"/>
              <a:t> design</a:t>
            </a:r>
            <a:endParaRPr lang="en-US" b="1"/>
          </a:p>
        </p:txBody>
      </p:sp>
      <p:sp>
        <p:nvSpPr>
          <p:cNvPr id="4" name="Espace réservé du texte 3"/>
          <p:cNvSpPr>
            <a:spLocks noGrp="1"/>
          </p:cNvSpPr>
          <p:nvPr>
            <p:ph type="body" sz="quarter" idx="13"/>
          </p:nvPr>
        </p:nvSpPr>
        <p:spPr/>
        <p:txBody>
          <a:bodyPr/>
          <a:lstStyle/>
          <a:p>
            <a:r>
              <a:rPr lang="en-US"/>
              <a:t>The value of biological data in environmental impact studies</a:t>
            </a:r>
          </a:p>
        </p:txBody>
      </p:sp>
      <p:sp>
        <p:nvSpPr>
          <p:cNvPr id="6" name="Espace réservé du contenu 5"/>
          <p:cNvSpPr>
            <a:spLocks noGrp="1"/>
          </p:cNvSpPr>
          <p:nvPr>
            <p:ph sz="quarter" idx="14"/>
          </p:nvPr>
        </p:nvSpPr>
        <p:spPr/>
        <p:txBody>
          <a:bodyPr/>
          <a:lstStyle/>
          <a:p>
            <a:endParaRPr lang="en-US"/>
          </a:p>
        </p:txBody>
      </p:sp>
      <p:pic>
        <p:nvPicPr>
          <p:cNvPr id="12" name="Image 11">
            <a:extLst>
              <a:ext uri="{FF2B5EF4-FFF2-40B4-BE49-F238E27FC236}">
                <a16:creationId xmlns:a16="http://schemas.microsoft.com/office/drawing/2014/main" id="{F71C7ED7-C1D8-B119-E6CC-ED4CE5A5AB9D}"/>
              </a:ext>
            </a:extLst>
          </p:cNvPr>
          <p:cNvPicPr>
            <a:picLocks noChangeAspect="1"/>
          </p:cNvPicPr>
          <p:nvPr/>
        </p:nvPicPr>
        <p:blipFill>
          <a:blip r:embed="rId2"/>
          <a:stretch>
            <a:fillRect/>
          </a:stretch>
        </p:blipFill>
        <p:spPr>
          <a:xfrm>
            <a:off x="724210" y="4012975"/>
            <a:ext cx="2560937" cy="1948197"/>
          </a:xfrm>
          <a:prstGeom prst="rect">
            <a:avLst/>
          </a:prstGeom>
        </p:spPr>
      </p:pic>
      <p:pic>
        <p:nvPicPr>
          <p:cNvPr id="14" name="Image 13">
            <a:extLst>
              <a:ext uri="{FF2B5EF4-FFF2-40B4-BE49-F238E27FC236}">
                <a16:creationId xmlns:a16="http://schemas.microsoft.com/office/drawing/2014/main" id="{17892A67-D14E-E115-5B7A-244C78B512C4}"/>
              </a:ext>
            </a:extLst>
          </p:cNvPr>
          <p:cNvPicPr>
            <a:picLocks noChangeAspect="1"/>
          </p:cNvPicPr>
          <p:nvPr/>
        </p:nvPicPr>
        <p:blipFill>
          <a:blip r:embed="rId3"/>
          <a:stretch>
            <a:fillRect/>
          </a:stretch>
        </p:blipFill>
        <p:spPr>
          <a:xfrm>
            <a:off x="957648" y="1600138"/>
            <a:ext cx="2094063" cy="2023609"/>
          </a:xfrm>
          <a:prstGeom prst="rect">
            <a:avLst/>
          </a:prstGeom>
        </p:spPr>
      </p:pic>
      <p:sp>
        <p:nvSpPr>
          <p:cNvPr id="15" name="Espace réservé du contenu 4">
            <a:extLst>
              <a:ext uri="{FF2B5EF4-FFF2-40B4-BE49-F238E27FC236}">
                <a16:creationId xmlns:a16="http://schemas.microsoft.com/office/drawing/2014/main" id="{46D4E936-91B2-A236-D637-82D0C331CE02}"/>
              </a:ext>
            </a:extLst>
          </p:cNvPr>
          <p:cNvSpPr>
            <a:spLocks noGrp="1"/>
          </p:cNvSpPr>
          <p:nvPr>
            <p:ph idx="1"/>
          </p:nvPr>
        </p:nvSpPr>
        <p:spPr>
          <a:xfrm>
            <a:off x="3805881" y="1516453"/>
            <a:ext cx="6276581" cy="1840356"/>
          </a:xfrm>
        </p:spPr>
        <p:txBody>
          <a:bodyPr/>
          <a:lstStyle/>
          <a:p>
            <a:pPr marL="0" indent="0">
              <a:buNone/>
            </a:pPr>
            <a:r>
              <a:rPr lang="fr-FR" sz="1800" b="1" err="1">
                <a:solidFill>
                  <a:srgbClr val="000000"/>
                </a:solidFill>
                <a:latin typeface="+mj-lt"/>
                <a:ea typeface="Times New Roman" panose="02020603050405020304" pitchFamily="18" charset="0"/>
              </a:rPr>
              <a:t>Housing</a:t>
            </a:r>
            <a:r>
              <a:rPr lang="fr-FR" sz="1800" b="1">
                <a:solidFill>
                  <a:srgbClr val="000000"/>
                </a:solidFill>
                <a:latin typeface="+mj-lt"/>
                <a:ea typeface="Times New Roman" panose="02020603050405020304" pitchFamily="18" charset="0"/>
              </a:rPr>
              <a:t>/commercial/</a:t>
            </a:r>
            <a:r>
              <a:rPr lang="fr-FR" sz="1800" b="1" err="1">
                <a:solidFill>
                  <a:srgbClr val="000000"/>
                </a:solidFill>
                <a:latin typeface="+mj-lt"/>
                <a:ea typeface="Times New Roman" panose="02020603050405020304" pitchFamily="18" charset="0"/>
              </a:rPr>
              <a:t>industrial</a:t>
            </a:r>
            <a:r>
              <a:rPr lang="fr-FR" sz="1800" b="1">
                <a:solidFill>
                  <a:srgbClr val="000000"/>
                </a:solidFill>
                <a:latin typeface="+mj-lt"/>
                <a:ea typeface="Times New Roman" panose="02020603050405020304" pitchFamily="18" charset="0"/>
              </a:rPr>
              <a:t> </a:t>
            </a:r>
            <a:r>
              <a:rPr lang="fr-FR" sz="1800" b="1" err="1">
                <a:solidFill>
                  <a:srgbClr val="000000"/>
                </a:solidFill>
                <a:latin typeface="+mj-lt"/>
                <a:ea typeface="Times New Roman" panose="02020603050405020304" pitchFamily="18" charset="0"/>
              </a:rPr>
              <a:t>projects</a:t>
            </a:r>
            <a:endParaRPr lang="fr-FR" sz="1800" b="1">
              <a:solidFill>
                <a:srgbClr val="000000"/>
              </a:solidFill>
              <a:latin typeface="+mj-lt"/>
              <a:ea typeface="Times New Roman" panose="02020603050405020304" pitchFamily="18" charset="0"/>
            </a:endParaRPr>
          </a:p>
          <a:p>
            <a:r>
              <a:rPr lang="fr-FR" sz="1800">
                <a:solidFill>
                  <a:srgbClr val="000000"/>
                </a:solidFill>
                <a:latin typeface="+mj-lt"/>
                <a:ea typeface="Times New Roman" panose="02020603050405020304" pitchFamily="18" charset="0"/>
              </a:rPr>
              <a:t>Small sites</a:t>
            </a:r>
          </a:p>
          <a:p>
            <a:r>
              <a:rPr lang="fr-FR" sz="1800">
                <a:solidFill>
                  <a:srgbClr val="000000"/>
                </a:solidFill>
                <a:latin typeface="+mj-lt"/>
                <a:ea typeface="Times New Roman" panose="02020603050405020304" pitchFamily="18" charset="0"/>
              </a:rPr>
              <a:t>Low </a:t>
            </a:r>
            <a:r>
              <a:rPr lang="fr-FR" sz="1800" err="1">
                <a:solidFill>
                  <a:srgbClr val="000000"/>
                </a:solidFill>
                <a:latin typeface="+mj-lt"/>
                <a:ea typeface="Times New Roman" panose="02020603050405020304" pitchFamily="18" charset="0"/>
              </a:rPr>
              <a:t>risk</a:t>
            </a:r>
            <a:r>
              <a:rPr lang="fr-FR" sz="1800">
                <a:solidFill>
                  <a:srgbClr val="000000"/>
                </a:solidFill>
                <a:latin typeface="+mj-lt"/>
                <a:ea typeface="Times New Roman" panose="02020603050405020304" pitchFamily="18" charset="0"/>
              </a:rPr>
              <a:t> of </a:t>
            </a:r>
            <a:r>
              <a:rPr lang="fr-FR" sz="1800" err="1">
                <a:solidFill>
                  <a:srgbClr val="000000"/>
                </a:solidFill>
                <a:latin typeface="+mj-lt"/>
                <a:ea typeface="Times New Roman" panose="02020603050405020304" pitchFamily="18" charset="0"/>
              </a:rPr>
              <a:t>significant</a:t>
            </a:r>
            <a:r>
              <a:rPr lang="fr-FR" sz="1800">
                <a:solidFill>
                  <a:srgbClr val="000000"/>
                </a:solidFill>
                <a:latin typeface="+mj-lt"/>
                <a:ea typeface="Times New Roman" panose="02020603050405020304" pitchFamily="18" charset="0"/>
              </a:rPr>
              <a:t> impact on </a:t>
            </a:r>
            <a:r>
              <a:rPr lang="fr-FR" sz="1800" err="1">
                <a:solidFill>
                  <a:srgbClr val="000000"/>
                </a:solidFill>
                <a:latin typeface="+mj-lt"/>
                <a:ea typeface="Times New Roman" panose="02020603050405020304" pitchFamily="18" charset="0"/>
              </a:rPr>
              <a:t>protected</a:t>
            </a:r>
            <a:r>
              <a:rPr lang="fr-FR" sz="1800">
                <a:solidFill>
                  <a:srgbClr val="000000"/>
                </a:solidFill>
                <a:latin typeface="+mj-lt"/>
                <a:ea typeface="Times New Roman" panose="02020603050405020304" pitchFamily="18" charset="0"/>
              </a:rPr>
              <a:t> </a:t>
            </a:r>
            <a:r>
              <a:rPr lang="fr-FR" sz="1800" err="1">
                <a:solidFill>
                  <a:srgbClr val="000000"/>
                </a:solidFill>
                <a:latin typeface="+mj-lt"/>
                <a:ea typeface="Times New Roman" panose="02020603050405020304" pitchFamily="18" charset="0"/>
              </a:rPr>
              <a:t>species</a:t>
            </a:r>
            <a:r>
              <a:rPr lang="fr-FR" sz="1800">
                <a:solidFill>
                  <a:srgbClr val="000000"/>
                </a:solidFill>
                <a:latin typeface="+mj-lt"/>
                <a:ea typeface="Times New Roman" panose="02020603050405020304" pitchFamily="18" charset="0"/>
              </a:rPr>
              <a:t> </a:t>
            </a:r>
            <a:endParaRPr lang="fr-FR" sz="1800">
              <a:solidFill>
                <a:srgbClr val="000000"/>
              </a:solidFill>
              <a:effectLst/>
              <a:latin typeface="+mj-lt"/>
              <a:ea typeface="Times New Roman" panose="02020603050405020304" pitchFamily="18" charset="0"/>
            </a:endParaRPr>
          </a:p>
        </p:txBody>
      </p:sp>
      <p:sp>
        <p:nvSpPr>
          <p:cNvPr id="16" name="Flèche : droite 15">
            <a:extLst>
              <a:ext uri="{FF2B5EF4-FFF2-40B4-BE49-F238E27FC236}">
                <a16:creationId xmlns:a16="http://schemas.microsoft.com/office/drawing/2014/main" id="{DDBF6950-38F6-8599-8552-27328C8E1140}"/>
              </a:ext>
            </a:extLst>
          </p:cNvPr>
          <p:cNvSpPr/>
          <p:nvPr/>
        </p:nvSpPr>
        <p:spPr>
          <a:xfrm>
            <a:off x="4408593" y="3135765"/>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A76BE8C6-EA27-7307-2B83-7AB0AFA24ED4}"/>
              </a:ext>
            </a:extLst>
          </p:cNvPr>
          <p:cNvSpPr txBox="1"/>
          <p:nvPr/>
        </p:nvSpPr>
        <p:spPr>
          <a:xfrm>
            <a:off x="4987205" y="3059668"/>
            <a:ext cx="4387401" cy="369332"/>
          </a:xfrm>
          <a:prstGeom prst="rect">
            <a:avLst/>
          </a:prstGeom>
          <a:noFill/>
        </p:spPr>
        <p:txBody>
          <a:bodyPr wrap="square" rtlCol="0">
            <a:spAutoFit/>
          </a:bodyPr>
          <a:lstStyle/>
          <a:p>
            <a:r>
              <a:rPr lang="fr-BE" sz="1800" dirty="0" err="1"/>
              <a:t>Often</a:t>
            </a:r>
            <a:r>
              <a:rPr lang="fr-BE" sz="1800" dirty="0"/>
              <a:t> </a:t>
            </a:r>
            <a:r>
              <a:rPr lang="fr-BE" sz="1800" b="1" dirty="0" err="1"/>
              <a:t>only</a:t>
            </a:r>
            <a:r>
              <a:rPr lang="fr-BE" sz="1800" b="1" dirty="0"/>
              <a:t> 1 </a:t>
            </a:r>
            <a:r>
              <a:rPr lang="fr-BE" sz="1800" b="1" dirty="0" err="1"/>
              <a:t>day</a:t>
            </a:r>
            <a:r>
              <a:rPr lang="fr-BE" sz="1800" b="1" dirty="0"/>
              <a:t> on </a:t>
            </a:r>
            <a:r>
              <a:rPr lang="fr-BE" sz="1800" b="1" dirty="0" err="1"/>
              <a:t>field</a:t>
            </a:r>
            <a:r>
              <a:rPr lang="fr-BE" sz="1800" b="1" dirty="0"/>
              <a:t> observation</a:t>
            </a:r>
          </a:p>
        </p:txBody>
      </p:sp>
      <p:sp>
        <p:nvSpPr>
          <p:cNvPr id="19" name="ZoneTexte 18">
            <a:extLst>
              <a:ext uri="{FF2B5EF4-FFF2-40B4-BE49-F238E27FC236}">
                <a16:creationId xmlns:a16="http://schemas.microsoft.com/office/drawing/2014/main" id="{7BABE12C-2CCE-13F0-52ED-3AE3437347AD}"/>
              </a:ext>
            </a:extLst>
          </p:cNvPr>
          <p:cNvSpPr txBox="1"/>
          <p:nvPr/>
        </p:nvSpPr>
        <p:spPr>
          <a:xfrm>
            <a:off x="5047363" y="3495062"/>
            <a:ext cx="7032342" cy="923330"/>
          </a:xfrm>
          <a:prstGeom prst="rect">
            <a:avLst/>
          </a:prstGeom>
          <a:noFill/>
        </p:spPr>
        <p:txBody>
          <a:bodyPr wrap="square" rtlCol="0">
            <a:spAutoFit/>
          </a:bodyPr>
          <a:lstStyle/>
          <a:p>
            <a:r>
              <a:rPr lang="en-US" sz="1800" dirty="0"/>
              <a:t>Biological data are essential for highlighting biological issues and advice the project developer to carry on </a:t>
            </a:r>
            <a:r>
              <a:rPr lang="en-US" sz="1800" b="1" dirty="0"/>
              <a:t>additional field observations</a:t>
            </a:r>
            <a:endParaRPr lang="fr-BE" sz="1800" b="1" dirty="0"/>
          </a:p>
        </p:txBody>
      </p:sp>
      <p:sp>
        <p:nvSpPr>
          <p:cNvPr id="20" name="Espace réservé du contenu 4">
            <a:extLst>
              <a:ext uri="{FF2B5EF4-FFF2-40B4-BE49-F238E27FC236}">
                <a16:creationId xmlns:a16="http://schemas.microsoft.com/office/drawing/2014/main" id="{BAD75CF0-58CA-5950-7915-242F789DFC75}"/>
              </a:ext>
            </a:extLst>
          </p:cNvPr>
          <p:cNvSpPr txBox="1">
            <a:spLocks/>
          </p:cNvSpPr>
          <p:nvPr/>
        </p:nvSpPr>
        <p:spPr>
          <a:xfrm>
            <a:off x="3805880" y="4491569"/>
            <a:ext cx="7660323" cy="2131814"/>
          </a:xfrm>
          <a:prstGeom prst="rect">
            <a:avLst/>
          </a:prstGeom>
          <a:noFill/>
        </p:spPr>
        <p:txBody>
          <a:bodyPr vert="horz" lIns="10800" tIns="0" rIns="0" bIns="0" rtlCol="0">
            <a:noAutofit/>
          </a:bodyPr>
          <a:lstStyle>
            <a:lvl1pPr marL="273050" indent="-273050" algn="l" defTabSz="914400" rtl="0" eaLnBrk="1" latinLnBrk="0" hangingPunct="1">
              <a:spcBef>
                <a:spcPts val="1400"/>
              </a:spcBef>
              <a:spcAft>
                <a:spcPts val="800"/>
              </a:spcAft>
              <a:buFontTx/>
              <a:buBlip>
                <a:blip r:embed="rId4"/>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pPr>
            <a:r>
              <a:rPr lang="fr-FR" sz="1800" b="1" dirty="0">
                <a:solidFill>
                  <a:srgbClr val="000000"/>
                </a:solidFill>
                <a:latin typeface="+mj-lt"/>
                <a:ea typeface="Times New Roman" panose="02020603050405020304" pitchFamily="18" charset="0"/>
              </a:rPr>
              <a:t>Wind </a:t>
            </a:r>
            <a:r>
              <a:rPr lang="fr-FR" sz="1800" b="1" dirty="0" err="1">
                <a:solidFill>
                  <a:srgbClr val="000000"/>
                </a:solidFill>
                <a:latin typeface="+mj-lt"/>
                <a:ea typeface="Times New Roman" panose="02020603050405020304" pitchFamily="18" charset="0"/>
              </a:rPr>
              <a:t>farm</a:t>
            </a:r>
            <a:r>
              <a:rPr lang="fr-FR" sz="1800" b="1" dirty="0">
                <a:solidFill>
                  <a:srgbClr val="000000"/>
                </a:solidFill>
                <a:latin typeface="+mj-lt"/>
                <a:ea typeface="Times New Roman" panose="02020603050405020304" pitchFamily="18" charset="0"/>
              </a:rPr>
              <a:t> </a:t>
            </a:r>
            <a:r>
              <a:rPr lang="fr-FR" sz="1800" b="1" dirty="0" err="1">
                <a:solidFill>
                  <a:srgbClr val="000000"/>
                </a:solidFill>
                <a:latin typeface="+mj-lt"/>
                <a:ea typeface="Times New Roman" panose="02020603050405020304" pitchFamily="18" charset="0"/>
              </a:rPr>
              <a:t>projects</a:t>
            </a:r>
            <a:endParaRPr lang="fr-FR" sz="1800" b="1" dirty="0">
              <a:solidFill>
                <a:srgbClr val="000000"/>
              </a:solidFill>
              <a:latin typeface="+mj-lt"/>
              <a:ea typeface="Times New Roman" panose="02020603050405020304" pitchFamily="18" charset="0"/>
            </a:endParaRPr>
          </a:p>
          <a:p>
            <a:r>
              <a:rPr lang="fr-FR" sz="1800" dirty="0">
                <a:solidFill>
                  <a:srgbClr val="000000"/>
                </a:solidFill>
                <a:latin typeface="+mj-lt"/>
                <a:ea typeface="Times New Roman" panose="02020603050405020304" pitchFamily="18" charset="0"/>
              </a:rPr>
              <a:t>High </a:t>
            </a:r>
            <a:r>
              <a:rPr lang="fr-FR" sz="1800" dirty="0" err="1">
                <a:solidFill>
                  <a:srgbClr val="000000"/>
                </a:solidFill>
                <a:latin typeface="+mj-lt"/>
                <a:ea typeface="Times New Roman" panose="02020603050405020304" pitchFamily="18" charset="0"/>
              </a:rPr>
              <a:t>risk</a:t>
            </a:r>
            <a:r>
              <a:rPr lang="fr-FR" sz="1800" dirty="0">
                <a:solidFill>
                  <a:srgbClr val="000000"/>
                </a:solidFill>
                <a:latin typeface="+mj-lt"/>
                <a:ea typeface="Times New Roman" panose="02020603050405020304" pitchFamily="18" charset="0"/>
              </a:rPr>
              <a:t> of </a:t>
            </a:r>
            <a:r>
              <a:rPr lang="fr-FR" sz="1800" dirty="0" err="1">
                <a:solidFill>
                  <a:srgbClr val="000000"/>
                </a:solidFill>
                <a:latin typeface="+mj-lt"/>
                <a:ea typeface="Times New Roman" panose="02020603050405020304" pitchFamily="18" charset="0"/>
              </a:rPr>
              <a:t>significant</a:t>
            </a:r>
            <a:r>
              <a:rPr lang="fr-FR" sz="1800" dirty="0">
                <a:solidFill>
                  <a:srgbClr val="000000"/>
                </a:solidFill>
                <a:latin typeface="+mj-lt"/>
                <a:ea typeface="Times New Roman" panose="02020603050405020304" pitchFamily="18" charset="0"/>
              </a:rPr>
              <a:t> impacts on </a:t>
            </a:r>
            <a:r>
              <a:rPr lang="fr-FR" sz="1800" dirty="0" err="1">
                <a:solidFill>
                  <a:srgbClr val="000000"/>
                </a:solidFill>
                <a:latin typeface="+mj-lt"/>
                <a:ea typeface="Times New Roman" panose="02020603050405020304" pitchFamily="18" charset="0"/>
              </a:rPr>
              <a:t>protected</a:t>
            </a:r>
            <a:r>
              <a:rPr lang="fr-FR" sz="1800" dirty="0">
                <a:solidFill>
                  <a:srgbClr val="000000"/>
                </a:solidFill>
                <a:latin typeface="+mj-lt"/>
                <a:ea typeface="Times New Roman" panose="02020603050405020304" pitchFamily="18" charset="0"/>
              </a:rPr>
              <a:t> </a:t>
            </a:r>
            <a:r>
              <a:rPr lang="fr-FR" sz="1800" dirty="0" err="1">
                <a:solidFill>
                  <a:srgbClr val="000000"/>
                </a:solidFill>
                <a:latin typeface="+mj-lt"/>
                <a:ea typeface="Times New Roman" panose="02020603050405020304" pitchFamily="18" charset="0"/>
              </a:rPr>
              <a:t>species</a:t>
            </a:r>
            <a:r>
              <a:rPr lang="fr-FR" sz="1800" dirty="0">
                <a:solidFill>
                  <a:srgbClr val="000000"/>
                </a:solidFill>
                <a:latin typeface="+mj-lt"/>
                <a:ea typeface="Times New Roman" panose="02020603050405020304" pitchFamily="18" charset="0"/>
              </a:rPr>
              <a:t> (</a:t>
            </a:r>
            <a:r>
              <a:rPr lang="fr-FR" sz="1800" dirty="0" err="1">
                <a:solidFill>
                  <a:srgbClr val="000000"/>
                </a:solidFill>
                <a:latin typeface="+mj-lt"/>
                <a:ea typeface="Times New Roman" panose="02020603050405020304" pitchFamily="18" charset="0"/>
              </a:rPr>
              <a:t>birds</a:t>
            </a:r>
            <a:r>
              <a:rPr lang="fr-FR" sz="1800" dirty="0">
                <a:solidFill>
                  <a:srgbClr val="000000"/>
                </a:solidFill>
                <a:latin typeface="+mj-lt"/>
                <a:ea typeface="Times New Roman" panose="02020603050405020304" pitchFamily="18" charset="0"/>
              </a:rPr>
              <a:t> &amp; bats)</a:t>
            </a:r>
          </a:p>
          <a:p>
            <a:r>
              <a:rPr lang="fr-FR" sz="1800" dirty="0">
                <a:solidFill>
                  <a:srgbClr val="000000"/>
                </a:solidFill>
                <a:latin typeface="+mj-lt"/>
                <a:ea typeface="Times New Roman" panose="02020603050405020304" pitchFamily="18" charset="0"/>
              </a:rPr>
              <a:t>Official guidelines for </a:t>
            </a:r>
            <a:r>
              <a:rPr lang="fr-FR" sz="1800" dirty="0" err="1">
                <a:solidFill>
                  <a:srgbClr val="000000"/>
                </a:solidFill>
                <a:latin typeface="+mj-lt"/>
                <a:ea typeface="Times New Roman" panose="02020603050405020304" pitchFamily="18" charset="0"/>
              </a:rPr>
              <a:t>field</a:t>
            </a:r>
            <a:r>
              <a:rPr lang="fr-FR" sz="1800" dirty="0">
                <a:solidFill>
                  <a:srgbClr val="000000"/>
                </a:solidFill>
                <a:latin typeface="+mj-lt"/>
                <a:ea typeface="Times New Roman" panose="02020603050405020304" pitchFamily="18" charset="0"/>
              </a:rPr>
              <a:t> observations</a:t>
            </a:r>
          </a:p>
        </p:txBody>
      </p:sp>
      <p:sp>
        <p:nvSpPr>
          <p:cNvPr id="22" name="Flèche : droite 21">
            <a:extLst>
              <a:ext uri="{FF2B5EF4-FFF2-40B4-BE49-F238E27FC236}">
                <a16:creationId xmlns:a16="http://schemas.microsoft.com/office/drawing/2014/main" id="{7F88D0EE-3320-DA70-0035-F3CF8539BFC7}"/>
              </a:ext>
            </a:extLst>
          </p:cNvPr>
          <p:cNvSpPr/>
          <p:nvPr/>
        </p:nvSpPr>
        <p:spPr>
          <a:xfrm>
            <a:off x="4521650" y="3622765"/>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èche : droite 22">
            <a:extLst>
              <a:ext uri="{FF2B5EF4-FFF2-40B4-BE49-F238E27FC236}">
                <a16:creationId xmlns:a16="http://schemas.microsoft.com/office/drawing/2014/main" id="{4B517CD1-0F53-62E6-CB00-8F6D49B2C8C9}"/>
              </a:ext>
            </a:extLst>
          </p:cNvPr>
          <p:cNvSpPr/>
          <p:nvPr/>
        </p:nvSpPr>
        <p:spPr>
          <a:xfrm>
            <a:off x="4401220" y="6201543"/>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ZoneTexte 23">
            <a:extLst>
              <a:ext uri="{FF2B5EF4-FFF2-40B4-BE49-F238E27FC236}">
                <a16:creationId xmlns:a16="http://schemas.microsoft.com/office/drawing/2014/main" id="{1823D88B-8305-EB54-7D9C-AA75635FD168}"/>
              </a:ext>
            </a:extLst>
          </p:cNvPr>
          <p:cNvSpPr txBox="1"/>
          <p:nvPr/>
        </p:nvSpPr>
        <p:spPr>
          <a:xfrm>
            <a:off x="4979832" y="6125446"/>
            <a:ext cx="4387401" cy="369332"/>
          </a:xfrm>
          <a:prstGeom prst="rect">
            <a:avLst/>
          </a:prstGeom>
          <a:noFill/>
        </p:spPr>
        <p:txBody>
          <a:bodyPr wrap="square" rtlCol="0">
            <a:spAutoFit/>
          </a:bodyPr>
          <a:lstStyle/>
          <a:p>
            <a:r>
              <a:rPr lang="fr-BE" sz="1800" dirty="0"/>
              <a:t>16 to 34 </a:t>
            </a:r>
            <a:r>
              <a:rPr lang="fr-BE" sz="1800" dirty="0" err="1"/>
              <a:t>days</a:t>
            </a:r>
            <a:r>
              <a:rPr lang="fr-BE" sz="1800" dirty="0"/>
              <a:t> of </a:t>
            </a:r>
            <a:r>
              <a:rPr lang="fr-BE" sz="1800" dirty="0" err="1"/>
              <a:t>field</a:t>
            </a:r>
            <a:r>
              <a:rPr lang="fr-BE" sz="1800" dirty="0"/>
              <a:t> observations</a:t>
            </a:r>
          </a:p>
        </p:txBody>
      </p:sp>
    </p:spTree>
    <p:extLst>
      <p:ext uri="{BB962C8B-B14F-4D97-AF65-F5344CB8AC3E}">
        <p14:creationId xmlns:p14="http://schemas.microsoft.com/office/powerpoint/2010/main" val="164344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F6EFB-E11C-8A88-A2F9-10EDDEE2DE0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BCFEB65-F2A9-DB67-E528-280D06F6FB49}"/>
              </a:ext>
            </a:extLst>
          </p:cNvPr>
          <p:cNvSpPr>
            <a:spLocks noGrp="1"/>
          </p:cNvSpPr>
          <p:nvPr>
            <p:ph type="sldNum" sz="quarter" idx="12"/>
          </p:nvPr>
        </p:nvSpPr>
        <p:spPr/>
        <p:txBody>
          <a:bodyPr/>
          <a:lstStyle/>
          <a:p>
            <a:fld id="{75A4F164-3A46-4CEE-A25C-CA523D5E42F3}" type="slidenum">
              <a:rPr lang="fr-CH" noProof="0" smtClean="0"/>
              <a:t>8</a:t>
            </a:fld>
            <a:endParaRPr lang="fr-CH" noProof="0"/>
          </a:p>
        </p:txBody>
      </p:sp>
      <p:sp>
        <p:nvSpPr>
          <p:cNvPr id="3" name="Titre 2">
            <a:extLst>
              <a:ext uri="{FF2B5EF4-FFF2-40B4-BE49-F238E27FC236}">
                <a16:creationId xmlns:a16="http://schemas.microsoft.com/office/drawing/2014/main" id="{ECF749F2-FDB2-CEBC-6AF3-E359776842AB}"/>
              </a:ext>
            </a:extLst>
          </p:cNvPr>
          <p:cNvSpPr>
            <a:spLocks noGrp="1"/>
          </p:cNvSpPr>
          <p:nvPr>
            <p:ph type="title"/>
          </p:nvPr>
        </p:nvSpPr>
        <p:spPr/>
        <p:txBody>
          <a:bodyPr/>
          <a:lstStyle/>
          <a:p>
            <a:r>
              <a:rPr lang="fr-BE"/>
              <a:t>The importance of </a:t>
            </a:r>
            <a:r>
              <a:rPr lang="fr-BE" err="1"/>
              <a:t>biological</a:t>
            </a:r>
            <a:r>
              <a:rPr lang="fr-BE"/>
              <a:t> data </a:t>
            </a:r>
            <a:r>
              <a:rPr lang="fr-BE" err="1"/>
              <a:t>during</a:t>
            </a:r>
            <a:r>
              <a:rPr lang="fr-BE"/>
              <a:t> the </a:t>
            </a:r>
            <a:r>
              <a:rPr lang="fr-BE" b="1" err="1"/>
              <a:t>study</a:t>
            </a:r>
            <a:r>
              <a:rPr lang="fr-BE" b="1"/>
              <a:t> design</a:t>
            </a:r>
            <a:endParaRPr lang="en-US" b="1"/>
          </a:p>
        </p:txBody>
      </p:sp>
      <p:sp>
        <p:nvSpPr>
          <p:cNvPr id="4" name="Espace réservé du texte 3">
            <a:extLst>
              <a:ext uri="{FF2B5EF4-FFF2-40B4-BE49-F238E27FC236}">
                <a16:creationId xmlns:a16="http://schemas.microsoft.com/office/drawing/2014/main" id="{6D41F0AD-8325-8408-90A2-25D8CF4E2B3B}"/>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F9AAA176-AA72-DF94-12D4-5A9C10850234}"/>
              </a:ext>
            </a:extLst>
          </p:cNvPr>
          <p:cNvSpPr>
            <a:spLocks noGrp="1"/>
          </p:cNvSpPr>
          <p:nvPr>
            <p:ph sz="quarter" idx="14"/>
          </p:nvPr>
        </p:nvSpPr>
        <p:spPr/>
        <p:txBody>
          <a:bodyPr/>
          <a:lstStyle/>
          <a:p>
            <a:endParaRPr lang="en-US"/>
          </a:p>
        </p:txBody>
      </p:sp>
      <p:sp>
        <p:nvSpPr>
          <p:cNvPr id="15" name="Espace réservé du contenu 4">
            <a:extLst>
              <a:ext uri="{FF2B5EF4-FFF2-40B4-BE49-F238E27FC236}">
                <a16:creationId xmlns:a16="http://schemas.microsoft.com/office/drawing/2014/main" id="{5221F9C6-8D41-1A01-9942-96E617AE6156}"/>
              </a:ext>
            </a:extLst>
          </p:cNvPr>
          <p:cNvSpPr>
            <a:spLocks noGrp="1"/>
          </p:cNvSpPr>
          <p:nvPr>
            <p:ph idx="1"/>
          </p:nvPr>
        </p:nvSpPr>
        <p:spPr>
          <a:xfrm>
            <a:off x="514800" y="1552643"/>
            <a:ext cx="4934655" cy="3907251"/>
          </a:xfrm>
        </p:spPr>
        <p:txBody>
          <a:bodyPr/>
          <a:lstStyle/>
          <a:p>
            <a:pPr marL="0" indent="0">
              <a:buNone/>
            </a:pPr>
            <a:r>
              <a:rPr lang="fr-FR" sz="2000" b="1" dirty="0">
                <a:solidFill>
                  <a:srgbClr val="000000"/>
                </a:solidFill>
                <a:latin typeface="+mj-lt"/>
                <a:ea typeface="Times New Roman" panose="02020603050405020304" pitchFamily="18" charset="0"/>
              </a:rPr>
              <a:t>Example 1 : </a:t>
            </a:r>
            <a:r>
              <a:rPr lang="fr-FR" sz="2000" b="1" dirty="0" err="1">
                <a:solidFill>
                  <a:srgbClr val="000000"/>
                </a:solidFill>
                <a:latin typeface="+mj-lt"/>
                <a:ea typeface="Times New Roman" panose="02020603050405020304" pitchFamily="18" charset="0"/>
              </a:rPr>
              <a:t>housing</a:t>
            </a:r>
            <a:r>
              <a:rPr lang="fr-FR" sz="2000" b="1" dirty="0">
                <a:solidFill>
                  <a:srgbClr val="000000"/>
                </a:solidFill>
                <a:latin typeface="+mj-lt"/>
                <a:ea typeface="Times New Roman" panose="02020603050405020304" pitchFamily="18" charset="0"/>
              </a:rPr>
              <a:t> </a:t>
            </a:r>
            <a:r>
              <a:rPr lang="fr-FR" sz="2000" b="1" dirty="0" err="1">
                <a:solidFill>
                  <a:srgbClr val="000000"/>
                </a:solidFill>
                <a:latin typeface="+mj-lt"/>
                <a:ea typeface="Times New Roman" panose="02020603050405020304" pitchFamily="18" charset="0"/>
              </a:rPr>
              <a:t>project</a:t>
            </a:r>
            <a:r>
              <a:rPr lang="fr-FR" sz="2000" b="1" dirty="0">
                <a:solidFill>
                  <a:srgbClr val="000000"/>
                </a:solidFill>
                <a:latin typeface="+mj-lt"/>
                <a:ea typeface="Times New Roman" panose="02020603050405020304" pitchFamily="18" charset="0"/>
              </a:rPr>
              <a:t> and </a:t>
            </a:r>
            <a:r>
              <a:rPr lang="fr-FR" sz="2000" b="1" dirty="0" err="1">
                <a:solidFill>
                  <a:srgbClr val="000000"/>
                </a:solidFill>
                <a:latin typeface="+mj-lt"/>
                <a:ea typeface="Times New Roman" panose="02020603050405020304" pitchFamily="18" charset="0"/>
              </a:rPr>
              <a:t>Owl</a:t>
            </a:r>
            <a:endParaRPr lang="fr-FR" sz="2000" b="1" dirty="0">
              <a:solidFill>
                <a:srgbClr val="000000"/>
              </a:solidFill>
              <a:latin typeface="+mj-lt"/>
              <a:ea typeface="Times New Roman" panose="02020603050405020304" pitchFamily="18" charset="0"/>
            </a:endParaRPr>
          </a:p>
          <a:p>
            <a:r>
              <a:rPr lang="fr-FR" sz="1800" dirty="0" err="1">
                <a:solidFill>
                  <a:srgbClr val="000000"/>
                </a:solidFill>
                <a:latin typeface="+mj-lt"/>
                <a:ea typeface="Times New Roman" panose="02020603050405020304" pitchFamily="18" charset="0"/>
              </a:rPr>
              <a:t>Before</a:t>
            </a:r>
            <a:r>
              <a:rPr lang="fr-FR" sz="1800" dirty="0">
                <a:solidFill>
                  <a:srgbClr val="000000"/>
                </a:solidFill>
                <a:latin typeface="+mj-lt"/>
                <a:ea typeface="Times New Roman" panose="02020603050405020304" pitchFamily="18" charset="0"/>
              </a:rPr>
              <a:t> the </a:t>
            </a:r>
            <a:r>
              <a:rPr lang="fr-FR" sz="1800" dirty="0" err="1">
                <a:solidFill>
                  <a:srgbClr val="000000"/>
                </a:solidFill>
                <a:latin typeface="+mj-lt"/>
                <a:ea typeface="Times New Roman" panose="02020603050405020304" pitchFamily="18" charset="0"/>
              </a:rPr>
              <a:t>beginning</a:t>
            </a:r>
            <a:r>
              <a:rPr lang="fr-FR" sz="1800" dirty="0">
                <a:solidFill>
                  <a:srgbClr val="000000"/>
                </a:solidFill>
                <a:latin typeface="+mj-lt"/>
                <a:ea typeface="Times New Roman" panose="02020603050405020304" pitchFamily="18" charset="0"/>
              </a:rPr>
              <a:t> of the </a:t>
            </a:r>
            <a:r>
              <a:rPr lang="fr-FR" sz="1800" dirty="0" err="1">
                <a:solidFill>
                  <a:srgbClr val="000000"/>
                </a:solidFill>
                <a:latin typeface="+mj-lt"/>
                <a:ea typeface="Times New Roman" panose="02020603050405020304" pitchFamily="18" charset="0"/>
              </a:rPr>
              <a:t>study</a:t>
            </a:r>
            <a:r>
              <a:rPr lang="fr-FR" sz="1800" dirty="0">
                <a:solidFill>
                  <a:srgbClr val="000000"/>
                </a:solidFill>
                <a:latin typeface="+mj-lt"/>
                <a:ea typeface="Times New Roman" panose="02020603050405020304" pitchFamily="18" charset="0"/>
              </a:rPr>
              <a:t>, </a:t>
            </a:r>
            <a:r>
              <a:rPr lang="en-US" sz="1800" dirty="0">
                <a:solidFill>
                  <a:srgbClr val="000000"/>
                </a:solidFill>
                <a:latin typeface="+mj-lt"/>
                <a:ea typeface="Times New Roman" panose="02020603050405020304" pitchFamily="18" charset="0"/>
              </a:rPr>
              <a:t>existing biological data highlighted two protected species whose local population could be threatened by the project.</a:t>
            </a:r>
          </a:p>
          <a:p>
            <a:r>
              <a:rPr lang="en-US" sz="1800" dirty="0">
                <a:solidFill>
                  <a:srgbClr val="000000"/>
                </a:solidFill>
                <a:latin typeface="+mj-lt"/>
                <a:ea typeface="Times New Roman" panose="02020603050405020304" pitchFamily="18" charset="0"/>
              </a:rPr>
              <a:t>We carried out specific field surveys (day and night) to study the home range of Little owl (</a:t>
            </a:r>
            <a:r>
              <a:rPr lang="en-US" sz="1800" i="1" dirty="0">
                <a:solidFill>
                  <a:srgbClr val="000000"/>
                </a:solidFill>
                <a:latin typeface="+mj-lt"/>
                <a:ea typeface="Times New Roman" panose="02020603050405020304" pitchFamily="18" charset="0"/>
              </a:rPr>
              <a:t>Athena Noctua</a:t>
            </a:r>
            <a:r>
              <a:rPr lang="en-US" sz="1800" dirty="0">
                <a:solidFill>
                  <a:srgbClr val="000000"/>
                </a:solidFill>
                <a:latin typeface="+mj-lt"/>
                <a:ea typeface="Times New Roman" panose="02020603050405020304" pitchFamily="18" charset="0"/>
              </a:rPr>
              <a:t>) and important areas for Natterjack (</a:t>
            </a:r>
            <a:r>
              <a:rPr lang="en-US" sz="1800" i="1" dirty="0" err="1">
                <a:solidFill>
                  <a:srgbClr val="000000"/>
                </a:solidFill>
                <a:latin typeface="+mj-lt"/>
                <a:ea typeface="Times New Roman" panose="02020603050405020304" pitchFamily="18" charset="0"/>
              </a:rPr>
              <a:t>Epidalea</a:t>
            </a:r>
            <a:r>
              <a:rPr lang="en-US" sz="1800" i="1" dirty="0">
                <a:solidFill>
                  <a:srgbClr val="000000"/>
                </a:solidFill>
                <a:latin typeface="+mj-lt"/>
                <a:ea typeface="Times New Roman" panose="02020603050405020304" pitchFamily="18" charset="0"/>
              </a:rPr>
              <a:t> </a:t>
            </a:r>
            <a:r>
              <a:rPr lang="en-US" sz="1800" i="1" dirty="0" err="1">
                <a:solidFill>
                  <a:srgbClr val="000000"/>
                </a:solidFill>
                <a:latin typeface="+mj-lt"/>
                <a:ea typeface="Times New Roman" panose="02020603050405020304" pitchFamily="18" charset="0"/>
              </a:rPr>
              <a:t>calamita</a:t>
            </a:r>
            <a:r>
              <a:rPr lang="en-US" sz="1800" dirty="0">
                <a:solidFill>
                  <a:srgbClr val="000000"/>
                </a:solidFill>
                <a:latin typeface="+mj-lt"/>
                <a:ea typeface="Times New Roman" panose="02020603050405020304" pitchFamily="18" charset="0"/>
              </a:rPr>
              <a:t>).</a:t>
            </a:r>
          </a:p>
          <a:p>
            <a:r>
              <a:rPr lang="en-US" sz="1800" dirty="0">
                <a:solidFill>
                  <a:srgbClr val="000000"/>
                </a:solidFill>
                <a:latin typeface="+mj-lt"/>
                <a:ea typeface="Times New Roman" panose="02020603050405020304" pitchFamily="18" charset="0"/>
              </a:rPr>
              <a:t>Strong base to apply of the avoid, reduce and compensate principle</a:t>
            </a:r>
          </a:p>
          <a:p>
            <a:endParaRPr lang="fr-FR" sz="1800" dirty="0">
              <a:solidFill>
                <a:srgbClr val="000000"/>
              </a:solidFill>
              <a:effectLst/>
              <a:latin typeface="+mj-lt"/>
              <a:ea typeface="Times New Roman" panose="02020603050405020304" pitchFamily="18" charset="0"/>
            </a:endParaRPr>
          </a:p>
        </p:txBody>
      </p:sp>
      <p:pic>
        <p:nvPicPr>
          <p:cNvPr id="5" name="Image 4">
            <a:extLst>
              <a:ext uri="{FF2B5EF4-FFF2-40B4-BE49-F238E27FC236}">
                <a16:creationId xmlns:a16="http://schemas.microsoft.com/office/drawing/2014/main" id="{F04E0A38-43BC-7174-F569-CA337F950D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7264" y="2861305"/>
            <a:ext cx="4393921" cy="3488685"/>
          </a:xfrm>
          <a:prstGeom prst="rect">
            <a:avLst/>
          </a:prstGeom>
          <a:noFill/>
          <a:ln w="3175">
            <a:solidFill>
              <a:schemeClr val="tx1"/>
            </a:solidFill>
          </a:ln>
        </p:spPr>
      </p:pic>
      <p:pic>
        <p:nvPicPr>
          <p:cNvPr id="7" name="Image 6" descr="Une image contenant texte, arbre, capture d’écran, afficher&#10;&#10;Description générée automatiquement">
            <a:extLst>
              <a:ext uri="{FF2B5EF4-FFF2-40B4-BE49-F238E27FC236}">
                <a16:creationId xmlns:a16="http://schemas.microsoft.com/office/drawing/2014/main" id="{A2D8DB24-464A-B911-097C-76BC126972CD}"/>
              </a:ext>
            </a:extLst>
          </p:cNvPr>
          <p:cNvPicPr>
            <a:picLocks noChangeAspect="1"/>
          </p:cNvPicPr>
          <p:nvPr/>
        </p:nvPicPr>
        <p:blipFill rotWithShape="1">
          <a:blip r:embed="rId4"/>
          <a:srcRect l="25682" t="29919" r="35471" b="22134"/>
          <a:stretch/>
        </p:blipFill>
        <p:spPr bwMode="auto">
          <a:xfrm>
            <a:off x="5612730" y="1710272"/>
            <a:ext cx="3315286" cy="2301246"/>
          </a:xfrm>
          <a:prstGeom prst="rect">
            <a:avLst/>
          </a:prstGeom>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181DB390-A462-11B5-5916-6A074795AB97}"/>
              </a:ext>
            </a:extLst>
          </p:cNvPr>
          <p:cNvSpPr txBox="1"/>
          <p:nvPr/>
        </p:nvSpPr>
        <p:spPr>
          <a:xfrm>
            <a:off x="8975558" y="1648326"/>
            <a:ext cx="2346158" cy="338554"/>
          </a:xfrm>
          <a:prstGeom prst="rect">
            <a:avLst/>
          </a:prstGeom>
          <a:noFill/>
        </p:spPr>
        <p:txBody>
          <a:bodyPr wrap="square" rtlCol="0">
            <a:spAutoFit/>
          </a:bodyPr>
          <a:lstStyle/>
          <a:p>
            <a:r>
              <a:rPr lang="fr-BE" sz="1600" i="1"/>
              <a:t>Little </a:t>
            </a:r>
            <a:r>
              <a:rPr lang="fr-BE" sz="1600" i="1" err="1"/>
              <a:t>owl</a:t>
            </a:r>
            <a:r>
              <a:rPr lang="fr-BE" sz="1600" i="1"/>
              <a:t> (CSD, 2022)</a:t>
            </a:r>
          </a:p>
        </p:txBody>
      </p:sp>
      <p:sp>
        <p:nvSpPr>
          <p:cNvPr id="9" name="ZoneTexte 8">
            <a:extLst>
              <a:ext uri="{FF2B5EF4-FFF2-40B4-BE49-F238E27FC236}">
                <a16:creationId xmlns:a16="http://schemas.microsoft.com/office/drawing/2014/main" id="{996BBE59-C23E-51AA-07CF-93BF3F369188}"/>
              </a:ext>
            </a:extLst>
          </p:cNvPr>
          <p:cNvSpPr txBox="1"/>
          <p:nvPr/>
        </p:nvSpPr>
        <p:spPr>
          <a:xfrm>
            <a:off x="5046247" y="5241719"/>
            <a:ext cx="2346158" cy="1077218"/>
          </a:xfrm>
          <a:prstGeom prst="rect">
            <a:avLst/>
          </a:prstGeom>
          <a:noFill/>
        </p:spPr>
        <p:txBody>
          <a:bodyPr wrap="square" rtlCol="0">
            <a:spAutoFit/>
          </a:bodyPr>
          <a:lstStyle/>
          <a:p>
            <a:pPr algn="r"/>
            <a:r>
              <a:rPr lang="fr-BE" sz="1600" i="1" err="1"/>
              <a:t>Available</a:t>
            </a:r>
            <a:r>
              <a:rPr lang="fr-BE" sz="1600" i="1"/>
              <a:t> observations of the Little </a:t>
            </a:r>
            <a:r>
              <a:rPr lang="fr-BE" sz="1600" i="1" err="1"/>
              <a:t>Owl</a:t>
            </a:r>
            <a:r>
              <a:rPr lang="fr-BE" sz="1600" i="1"/>
              <a:t> </a:t>
            </a:r>
            <a:r>
              <a:rPr lang="fr-BE" sz="1600" i="1" err="1"/>
              <a:t>from</a:t>
            </a:r>
            <a:r>
              <a:rPr lang="fr-BE" sz="1600" i="1"/>
              <a:t> the NGO </a:t>
            </a:r>
            <a:r>
              <a:rPr lang="fr-BE" sz="1600" i="1" err="1"/>
              <a:t>Natagora</a:t>
            </a:r>
            <a:endParaRPr lang="fr-BE" sz="1600" i="1"/>
          </a:p>
          <a:p>
            <a:pPr algn="r"/>
            <a:r>
              <a:rPr lang="fr-BE" sz="1600"/>
              <a:t>(</a:t>
            </a:r>
            <a:r>
              <a:rPr lang="fr-BE" sz="1600" i="1"/>
              <a:t>observations.be</a:t>
            </a:r>
            <a:r>
              <a:rPr lang="fr-BE" sz="1600"/>
              <a:t>)</a:t>
            </a:r>
          </a:p>
        </p:txBody>
      </p:sp>
      <p:pic>
        <p:nvPicPr>
          <p:cNvPr id="10" name="Image 9" descr="Une image contenant texte, capture d’écran, chat, écran&#10;&#10;Description générée automatiquement">
            <a:extLst>
              <a:ext uri="{FF2B5EF4-FFF2-40B4-BE49-F238E27FC236}">
                <a16:creationId xmlns:a16="http://schemas.microsoft.com/office/drawing/2014/main" id="{0E98BA21-16A4-469D-AC0D-BB2331BE747C}"/>
              </a:ext>
            </a:extLst>
          </p:cNvPr>
          <p:cNvPicPr>
            <a:picLocks noChangeAspect="1"/>
          </p:cNvPicPr>
          <p:nvPr/>
        </p:nvPicPr>
        <p:blipFill rotWithShape="1">
          <a:blip r:embed="rId5"/>
          <a:srcRect l="39216" t="44033" r="29498" b="25567"/>
          <a:stretch/>
        </p:blipFill>
        <p:spPr bwMode="auto">
          <a:xfrm>
            <a:off x="715198" y="5517155"/>
            <a:ext cx="2182508" cy="1192835"/>
          </a:xfrm>
          <a:prstGeom prst="rect">
            <a:avLst/>
          </a:prstGeom>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5C92EDDA-D50B-9D4E-0937-BC2DD06B8E2F}"/>
              </a:ext>
            </a:extLst>
          </p:cNvPr>
          <p:cNvSpPr txBox="1"/>
          <p:nvPr/>
        </p:nvSpPr>
        <p:spPr>
          <a:xfrm>
            <a:off x="2897706" y="6407661"/>
            <a:ext cx="2346158" cy="338554"/>
          </a:xfrm>
          <a:prstGeom prst="rect">
            <a:avLst/>
          </a:prstGeom>
          <a:noFill/>
        </p:spPr>
        <p:txBody>
          <a:bodyPr wrap="square" rtlCol="0">
            <a:spAutoFit/>
          </a:bodyPr>
          <a:lstStyle/>
          <a:p>
            <a:r>
              <a:rPr lang="fr-BE" sz="1600" i="1" dirty="0" err="1"/>
              <a:t>Natterjak</a:t>
            </a:r>
            <a:r>
              <a:rPr lang="fr-BE" sz="1600" i="1" dirty="0"/>
              <a:t> (CSD, 2022)</a:t>
            </a:r>
            <a:endParaRPr lang="fr-BE" sz="1600" dirty="0"/>
          </a:p>
        </p:txBody>
      </p:sp>
    </p:spTree>
    <p:extLst>
      <p:ext uri="{BB962C8B-B14F-4D97-AF65-F5344CB8AC3E}">
        <p14:creationId xmlns:p14="http://schemas.microsoft.com/office/powerpoint/2010/main" val="3179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697BA-F297-4D59-33A6-AC49336CDCD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949B7EC-0A85-827E-82F0-4EBABC74BD70}"/>
              </a:ext>
            </a:extLst>
          </p:cNvPr>
          <p:cNvSpPr>
            <a:spLocks noGrp="1"/>
          </p:cNvSpPr>
          <p:nvPr>
            <p:ph type="sldNum" sz="quarter" idx="12"/>
          </p:nvPr>
        </p:nvSpPr>
        <p:spPr/>
        <p:txBody>
          <a:bodyPr/>
          <a:lstStyle/>
          <a:p>
            <a:fld id="{75A4F164-3A46-4CEE-A25C-CA523D5E42F3}" type="slidenum">
              <a:rPr lang="fr-CH" noProof="0" smtClean="0"/>
              <a:t>9</a:t>
            </a:fld>
            <a:endParaRPr lang="fr-CH" noProof="0"/>
          </a:p>
        </p:txBody>
      </p:sp>
      <p:sp>
        <p:nvSpPr>
          <p:cNvPr id="3" name="Titre 2">
            <a:extLst>
              <a:ext uri="{FF2B5EF4-FFF2-40B4-BE49-F238E27FC236}">
                <a16:creationId xmlns:a16="http://schemas.microsoft.com/office/drawing/2014/main" id="{1219DD26-D6CF-BB11-F000-B27A7F676A38}"/>
              </a:ext>
            </a:extLst>
          </p:cNvPr>
          <p:cNvSpPr>
            <a:spLocks noGrp="1"/>
          </p:cNvSpPr>
          <p:nvPr>
            <p:ph type="title"/>
          </p:nvPr>
        </p:nvSpPr>
        <p:spPr/>
        <p:txBody>
          <a:bodyPr/>
          <a:lstStyle/>
          <a:p>
            <a:r>
              <a:rPr lang="fr-BE"/>
              <a:t>The importance of </a:t>
            </a:r>
            <a:r>
              <a:rPr lang="fr-BE" err="1"/>
              <a:t>biological</a:t>
            </a:r>
            <a:r>
              <a:rPr lang="fr-BE"/>
              <a:t> data </a:t>
            </a:r>
            <a:r>
              <a:rPr lang="fr-BE" err="1"/>
              <a:t>during</a:t>
            </a:r>
            <a:r>
              <a:rPr lang="fr-BE"/>
              <a:t> the </a:t>
            </a:r>
            <a:r>
              <a:rPr lang="fr-BE" b="1" err="1"/>
              <a:t>study</a:t>
            </a:r>
            <a:r>
              <a:rPr lang="fr-BE" b="1"/>
              <a:t> design</a:t>
            </a:r>
            <a:endParaRPr lang="en-US" b="1"/>
          </a:p>
        </p:txBody>
      </p:sp>
      <p:sp>
        <p:nvSpPr>
          <p:cNvPr id="4" name="Espace réservé du texte 3">
            <a:extLst>
              <a:ext uri="{FF2B5EF4-FFF2-40B4-BE49-F238E27FC236}">
                <a16:creationId xmlns:a16="http://schemas.microsoft.com/office/drawing/2014/main" id="{A16A0265-0081-CB9B-E5E0-30FE84D1E863}"/>
              </a:ext>
            </a:extLst>
          </p:cNvPr>
          <p:cNvSpPr>
            <a:spLocks noGrp="1"/>
          </p:cNvSpPr>
          <p:nvPr>
            <p:ph type="body" sz="quarter" idx="13"/>
          </p:nvPr>
        </p:nvSpPr>
        <p:spPr/>
        <p:txBody>
          <a:bodyPr/>
          <a:lstStyle/>
          <a:p>
            <a:r>
              <a:rPr lang="en-US"/>
              <a:t>The value of biological data in environmental impact studies</a:t>
            </a:r>
          </a:p>
        </p:txBody>
      </p:sp>
      <p:sp>
        <p:nvSpPr>
          <p:cNvPr id="6" name="Espace réservé du contenu 5">
            <a:extLst>
              <a:ext uri="{FF2B5EF4-FFF2-40B4-BE49-F238E27FC236}">
                <a16:creationId xmlns:a16="http://schemas.microsoft.com/office/drawing/2014/main" id="{B37182C1-EA06-5257-D346-A3171DB1EB9B}"/>
              </a:ext>
            </a:extLst>
          </p:cNvPr>
          <p:cNvSpPr>
            <a:spLocks noGrp="1"/>
          </p:cNvSpPr>
          <p:nvPr>
            <p:ph sz="quarter" idx="14"/>
          </p:nvPr>
        </p:nvSpPr>
        <p:spPr/>
        <p:txBody>
          <a:bodyPr/>
          <a:lstStyle/>
          <a:p>
            <a:endParaRPr lang="en-US"/>
          </a:p>
        </p:txBody>
      </p:sp>
      <p:sp>
        <p:nvSpPr>
          <p:cNvPr id="15" name="Espace réservé du contenu 4">
            <a:extLst>
              <a:ext uri="{FF2B5EF4-FFF2-40B4-BE49-F238E27FC236}">
                <a16:creationId xmlns:a16="http://schemas.microsoft.com/office/drawing/2014/main" id="{DAD17662-EEA7-8732-F248-38EE3EC6A003}"/>
              </a:ext>
            </a:extLst>
          </p:cNvPr>
          <p:cNvSpPr>
            <a:spLocks noGrp="1"/>
          </p:cNvSpPr>
          <p:nvPr>
            <p:ph idx="1"/>
          </p:nvPr>
        </p:nvSpPr>
        <p:spPr>
          <a:xfrm>
            <a:off x="514800" y="1552643"/>
            <a:ext cx="6966655" cy="3907251"/>
          </a:xfrm>
        </p:spPr>
        <p:txBody>
          <a:bodyPr/>
          <a:lstStyle/>
          <a:p>
            <a:pPr marL="0" indent="0">
              <a:buNone/>
            </a:pPr>
            <a:r>
              <a:rPr lang="fr-FR" sz="2000" b="1" dirty="0">
                <a:solidFill>
                  <a:srgbClr val="000000"/>
                </a:solidFill>
                <a:latin typeface="+mj-lt"/>
                <a:ea typeface="Times New Roman" panose="02020603050405020304" pitchFamily="18" charset="0"/>
              </a:rPr>
              <a:t>Example 2 : business </a:t>
            </a:r>
            <a:r>
              <a:rPr lang="fr-FR" sz="2000" b="1" dirty="0" err="1">
                <a:solidFill>
                  <a:srgbClr val="000000"/>
                </a:solidFill>
                <a:latin typeface="+mj-lt"/>
                <a:ea typeface="Times New Roman" panose="02020603050405020304" pitchFamily="18" charset="0"/>
              </a:rPr>
              <a:t>park</a:t>
            </a:r>
            <a:r>
              <a:rPr lang="fr-FR" sz="2000" b="1" dirty="0">
                <a:solidFill>
                  <a:srgbClr val="000000"/>
                </a:solidFill>
                <a:latin typeface="+mj-lt"/>
                <a:ea typeface="Times New Roman" panose="02020603050405020304" pitchFamily="18" charset="0"/>
              </a:rPr>
              <a:t> </a:t>
            </a:r>
            <a:r>
              <a:rPr lang="fr-FR" sz="2000" b="1" dirty="0" err="1">
                <a:solidFill>
                  <a:srgbClr val="000000"/>
                </a:solidFill>
                <a:latin typeface="+mj-lt"/>
                <a:ea typeface="Times New Roman" panose="02020603050405020304" pitchFamily="18" charset="0"/>
              </a:rPr>
              <a:t>project</a:t>
            </a:r>
            <a:r>
              <a:rPr lang="fr-FR" sz="2000" b="1" dirty="0">
                <a:solidFill>
                  <a:srgbClr val="000000"/>
                </a:solidFill>
                <a:latin typeface="+mj-lt"/>
                <a:ea typeface="Times New Roman" panose="02020603050405020304" pitchFamily="18" charset="0"/>
              </a:rPr>
              <a:t> and </a:t>
            </a:r>
            <a:r>
              <a:rPr lang="fr-FR" sz="2000" b="1" dirty="0" err="1">
                <a:solidFill>
                  <a:srgbClr val="000000"/>
                </a:solidFill>
                <a:latin typeface="+mj-lt"/>
                <a:ea typeface="Times New Roman" panose="02020603050405020304" pitchFamily="18" charset="0"/>
              </a:rPr>
              <a:t>protected</a:t>
            </a:r>
            <a:r>
              <a:rPr lang="fr-FR" sz="2000" b="1" dirty="0">
                <a:solidFill>
                  <a:srgbClr val="000000"/>
                </a:solidFill>
                <a:latin typeface="+mj-lt"/>
                <a:ea typeface="Times New Roman" panose="02020603050405020304" pitchFamily="18" charset="0"/>
              </a:rPr>
              <a:t> </a:t>
            </a:r>
            <a:r>
              <a:rPr lang="fr-FR" sz="2000" b="1" dirty="0" err="1">
                <a:solidFill>
                  <a:srgbClr val="000000"/>
                </a:solidFill>
                <a:latin typeface="+mj-lt"/>
                <a:ea typeface="Times New Roman" panose="02020603050405020304" pitchFamily="18" charset="0"/>
              </a:rPr>
              <a:t>flowers</a:t>
            </a:r>
            <a:endParaRPr lang="fr-FR" sz="2000" b="1" dirty="0">
              <a:solidFill>
                <a:srgbClr val="000000"/>
              </a:solidFill>
              <a:latin typeface="+mj-lt"/>
              <a:ea typeface="Times New Roman" panose="02020603050405020304" pitchFamily="18" charset="0"/>
            </a:endParaRPr>
          </a:p>
          <a:p>
            <a:r>
              <a:rPr lang="fr-BE" sz="1800" dirty="0">
                <a:solidFill>
                  <a:srgbClr val="000000"/>
                </a:solidFill>
                <a:latin typeface="+mj-lt"/>
                <a:ea typeface="Times New Roman" panose="02020603050405020304" pitchFamily="18" charset="0"/>
              </a:rPr>
              <a:t>The </a:t>
            </a:r>
            <a:r>
              <a:rPr lang="fr-BE" sz="1800" dirty="0" err="1">
                <a:solidFill>
                  <a:srgbClr val="000000"/>
                </a:solidFill>
                <a:latin typeface="+mj-lt"/>
                <a:ea typeface="Times New Roman" panose="02020603050405020304" pitchFamily="18" charset="0"/>
              </a:rPr>
              <a:t>project</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developer</a:t>
            </a:r>
            <a:r>
              <a:rPr lang="fr-BE" sz="1800" dirty="0">
                <a:solidFill>
                  <a:srgbClr val="000000"/>
                </a:solidFill>
                <a:latin typeface="+mj-lt"/>
                <a:ea typeface="Times New Roman" panose="02020603050405020304" pitchFamily="18" charset="0"/>
              </a:rPr>
              <a:t> first </a:t>
            </a:r>
            <a:r>
              <a:rPr lang="fr-BE" sz="1800" dirty="0" err="1">
                <a:solidFill>
                  <a:srgbClr val="000000"/>
                </a:solidFill>
                <a:latin typeface="+mj-lt"/>
                <a:ea typeface="Times New Roman" panose="02020603050405020304" pitchFamily="18" charset="0"/>
              </a:rPr>
              <a:t>agreed</a:t>
            </a:r>
            <a:r>
              <a:rPr lang="fr-BE" sz="1800" dirty="0">
                <a:solidFill>
                  <a:srgbClr val="000000"/>
                </a:solidFill>
                <a:latin typeface="+mj-lt"/>
                <a:ea typeface="Times New Roman" panose="02020603050405020304" pitchFamily="18" charset="0"/>
              </a:rPr>
              <a:t> to </a:t>
            </a:r>
            <a:r>
              <a:rPr lang="fr-BE" sz="1800" u="sng" dirty="0" err="1">
                <a:solidFill>
                  <a:srgbClr val="000000"/>
                </a:solidFill>
                <a:latin typeface="+mj-lt"/>
                <a:ea typeface="Times New Roman" panose="02020603050405020304" pitchFamily="18" charset="0"/>
              </a:rPr>
              <a:t>only</a:t>
            </a:r>
            <a:r>
              <a:rPr lang="fr-BE" sz="1800" u="sng" dirty="0">
                <a:solidFill>
                  <a:srgbClr val="000000"/>
                </a:solidFill>
                <a:latin typeface="+mj-lt"/>
                <a:ea typeface="Times New Roman" panose="02020603050405020304" pitchFamily="18" charset="0"/>
              </a:rPr>
              <a:t> </a:t>
            </a:r>
            <a:r>
              <a:rPr lang="fr-BE" sz="1800" u="sng" dirty="0" err="1">
                <a:solidFill>
                  <a:srgbClr val="000000"/>
                </a:solidFill>
                <a:latin typeface="+mj-lt"/>
                <a:ea typeface="Times New Roman" panose="02020603050405020304" pitchFamily="18" charset="0"/>
              </a:rPr>
              <a:t>pay</a:t>
            </a:r>
            <a:r>
              <a:rPr lang="fr-BE" sz="1800" u="sng" dirty="0">
                <a:solidFill>
                  <a:srgbClr val="000000"/>
                </a:solidFill>
                <a:latin typeface="+mj-lt"/>
                <a:ea typeface="Times New Roman" panose="02020603050405020304" pitchFamily="18" charset="0"/>
              </a:rPr>
              <a:t> for 1 </a:t>
            </a:r>
            <a:r>
              <a:rPr lang="fr-BE" sz="1800" u="sng" dirty="0" err="1">
                <a:solidFill>
                  <a:srgbClr val="000000"/>
                </a:solidFill>
                <a:latin typeface="+mj-lt"/>
                <a:ea typeface="Times New Roman" panose="02020603050405020304" pitchFamily="18" charset="0"/>
              </a:rPr>
              <a:t>field</a:t>
            </a:r>
            <a:r>
              <a:rPr lang="fr-BE" sz="1800" u="sng" dirty="0">
                <a:solidFill>
                  <a:srgbClr val="000000"/>
                </a:solidFill>
                <a:latin typeface="+mj-lt"/>
                <a:ea typeface="Times New Roman" panose="02020603050405020304" pitchFamily="18" charset="0"/>
              </a:rPr>
              <a:t> </a:t>
            </a:r>
            <a:r>
              <a:rPr lang="fr-BE" sz="1800" u="sng" dirty="0" err="1">
                <a:solidFill>
                  <a:srgbClr val="000000"/>
                </a:solidFill>
                <a:latin typeface="+mj-lt"/>
                <a:ea typeface="Times New Roman" panose="02020603050405020304" pitchFamily="18" charset="0"/>
              </a:rPr>
              <a:t>survey</a:t>
            </a:r>
            <a:endParaRPr lang="fr-BE" sz="1800" u="sng" dirty="0">
              <a:solidFill>
                <a:srgbClr val="000000"/>
              </a:solidFill>
              <a:latin typeface="+mj-lt"/>
              <a:ea typeface="Times New Roman" panose="02020603050405020304" pitchFamily="18" charset="0"/>
            </a:endParaRPr>
          </a:p>
          <a:p>
            <a:r>
              <a:rPr lang="fr-BE" sz="1800" dirty="0" err="1">
                <a:solidFill>
                  <a:srgbClr val="000000"/>
                </a:solidFill>
                <a:latin typeface="+mj-lt"/>
                <a:ea typeface="Times New Roman" panose="02020603050405020304" pitchFamily="18" charset="0"/>
              </a:rPr>
              <a:t>Available</a:t>
            </a:r>
            <a:r>
              <a:rPr lang="fr-BE" sz="1800" dirty="0">
                <a:solidFill>
                  <a:srgbClr val="000000"/>
                </a:solidFill>
                <a:latin typeface="+mj-lt"/>
                <a:ea typeface="Times New Roman" panose="02020603050405020304" pitchFamily="18" charset="0"/>
              </a:rPr>
              <a:t> data </a:t>
            </a:r>
            <a:r>
              <a:rPr lang="en-US" sz="1800" dirty="0">
                <a:solidFill>
                  <a:srgbClr val="000000"/>
                </a:solidFill>
                <a:latin typeface="+mj-lt"/>
                <a:ea typeface="Times New Roman" panose="02020603050405020304" pitchFamily="18" charset="0"/>
              </a:rPr>
              <a:t>showed the proven presence of protected plants</a:t>
            </a:r>
            <a:r>
              <a:rPr lang="fr-BE" sz="1800" dirty="0">
                <a:solidFill>
                  <a:srgbClr val="000000"/>
                </a:solidFill>
                <a:latin typeface="+mj-lt"/>
                <a:ea typeface="Times New Roman" panose="02020603050405020304" pitchFamily="18" charset="0"/>
              </a:rPr>
              <a:t>: </a:t>
            </a:r>
            <a:r>
              <a:rPr lang="fr-BE" sz="1800" i="1" dirty="0" err="1">
                <a:solidFill>
                  <a:srgbClr val="000000"/>
                </a:solidFill>
                <a:latin typeface="+mj-lt"/>
                <a:ea typeface="Times New Roman" panose="02020603050405020304" pitchFamily="18" charset="0"/>
              </a:rPr>
              <a:t>Centaurium</a:t>
            </a:r>
            <a:r>
              <a:rPr lang="fr-BE" sz="1800" i="1" dirty="0">
                <a:solidFill>
                  <a:srgbClr val="000000"/>
                </a:solidFill>
                <a:latin typeface="+mj-lt"/>
                <a:ea typeface="Times New Roman" panose="02020603050405020304" pitchFamily="18" charset="0"/>
              </a:rPr>
              <a:t> </a:t>
            </a:r>
            <a:r>
              <a:rPr lang="fr-BE" sz="1800" i="1" dirty="0" err="1">
                <a:solidFill>
                  <a:srgbClr val="000000"/>
                </a:solidFill>
                <a:latin typeface="+mj-lt"/>
                <a:ea typeface="Times New Roman" panose="02020603050405020304" pitchFamily="18" charset="0"/>
              </a:rPr>
              <a:t>erythraea</a:t>
            </a:r>
            <a:r>
              <a:rPr lang="fr-BE" sz="1800" i="1" dirty="0">
                <a:solidFill>
                  <a:srgbClr val="000000"/>
                </a:solidFill>
                <a:latin typeface="+mj-lt"/>
                <a:ea typeface="Times New Roman" panose="02020603050405020304" pitchFamily="18" charset="0"/>
              </a:rPr>
              <a:t> </a:t>
            </a:r>
            <a:r>
              <a:rPr lang="fr-BE" sz="1800" dirty="0">
                <a:solidFill>
                  <a:srgbClr val="000000"/>
                </a:solidFill>
                <a:latin typeface="+mj-lt"/>
                <a:ea typeface="Times New Roman" panose="02020603050405020304" pitchFamily="18" charset="0"/>
              </a:rPr>
              <a:t>and </a:t>
            </a:r>
            <a:r>
              <a:rPr lang="fr-BE" sz="1800" i="1" dirty="0">
                <a:solidFill>
                  <a:srgbClr val="000000"/>
                </a:solidFill>
                <a:latin typeface="+mj-lt"/>
                <a:ea typeface="Times New Roman" panose="02020603050405020304" pitchFamily="18" charset="0"/>
              </a:rPr>
              <a:t>Ophrys </a:t>
            </a:r>
            <a:r>
              <a:rPr lang="fr-BE" sz="1800" i="1" dirty="0" err="1">
                <a:solidFill>
                  <a:srgbClr val="000000"/>
                </a:solidFill>
                <a:latin typeface="+mj-lt"/>
                <a:ea typeface="Times New Roman" panose="02020603050405020304" pitchFamily="18" charset="0"/>
              </a:rPr>
              <a:t>apifera</a:t>
            </a:r>
            <a:endParaRPr lang="fr-BE" sz="1800" i="1" dirty="0">
              <a:solidFill>
                <a:srgbClr val="000000"/>
              </a:solidFill>
              <a:latin typeface="+mj-lt"/>
              <a:ea typeface="Times New Roman" panose="02020603050405020304" pitchFamily="18" charset="0"/>
            </a:endParaRPr>
          </a:p>
          <a:p>
            <a:r>
              <a:rPr lang="fr-BE" sz="1800" dirty="0" err="1">
                <a:solidFill>
                  <a:srgbClr val="000000"/>
                </a:solidFill>
                <a:latin typeface="+mj-lt"/>
                <a:ea typeface="Times New Roman" panose="02020603050405020304" pitchFamily="18" charset="0"/>
              </a:rPr>
              <a:t>Based</a:t>
            </a:r>
            <a:r>
              <a:rPr lang="fr-BE" sz="1800" dirty="0">
                <a:solidFill>
                  <a:srgbClr val="000000"/>
                </a:solidFill>
                <a:latin typeface="+mj-lt"/>
                <a:ea typeface="Times New Roman" panose="02020603050405020304" pitchFamily="18" charset="0"/>
              </a:rPr>
              <a:t> on </a:t>
            </a:r>
            <a:r>
              <a:rPr lang="fr-BE" sz="1800" dirty="0" err="1">
                <a:solidFill>
                  <a:srgbClr val="000000"/>
                </a:solidFill>
                <a:latin typeface="+mj-lt"/>
                <a:ea typeface="Times New Roman" panose="02020603050405020304" pitchFamily="18" charset="0"/>
              </a:rPr>
              <a:t>that</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we</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were</a:t>
            </a:r>
            <a:r>
              <a:rPr lang="fr-BE" sz="1800" dirty="0">
                <a:solidFill>
                  <a:srgbClr val="000000"/>
                </a:solidFill>
                <a:latin typeface="+mj-lt"/>
                <a:ea typeface="Times New Roman" panose="02020603050405020304" pitchFamily="18" charset="0"/>
              </a:rPr>
              <a:t> able to </a:t>
            </a:r>
            <a:r>
              <a:rPr lang="fr-BE" sz="1800" dirty="0" err="1">
                <a:solidFill>
                  <a:srgbClr val="000000"/>
                </a:solidFill>
                <a:latin typeface="+mj-lt"/>
                <a:ea typeface="Times New Roman" panose="02020603050405020304" pitchFamily="18" charset="0"/>
              </a:rPr>
              <a:t>convince</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him</a:t>
            </a:r>
            <a:r>
              <a:rPr lang="fr-BE" sz="1800" dirty="0">
                <a:solidFill>
                  <a:srgbClr val="000000"/>
                </a:solidFill>
                <a:latin typeface="+mj-lt"/>
                <a:ea typeface="Times New Roman" panose="02020603050405020304" pitchFamily="18" charset="0"/>
              </a:rPr>
              <a:t> </a:t>
            </a:r>
            <a:r>
              <a:rPr lang="fr-BE" sz="1800" u="sng" dirty="0">
                <a:solidFill>
                  <a:srgbClr val="000000"/>
                </a:solidFill>
                <a:latin typeface="+mj-lt"/>
                <a:ea typeface="Times New Roman" panose="02020603050405020304" pitchFamily="18" charset="0"/>
              </a:rPr>
              <a:t>for </a:t>
            </a:r>
            <a:r>
              <a:rPr lang="fr-BE" sz="1800" u="sng" dirty="0" err="1">
                <a:solidFill>
                  <a:srgbClr val="000000"/>
                </a:solidFill>
                <a:latin typeface="+mj-lt"/>
                <a:ea typeface="Times New Roman" panose="02020603050405020304" pitchFamily="18" charset="0"/>
              </a:rPr>
              <a:t>two</a:t>
            </a:r>
            <a:r>
              <a:rPr lang="fr-BE" sz="1800" u="sng" dirty="0">
                <a:solidFill>
                  <a:srgbClr val="000000"/>
                </a:solidFill>
                <a:latin typeface="+mj-lt"/>
                <a:ea typeface="Times New Roman" panose="02020603050405020304" pitchFamily="18" charset="0"/>
              </a:rPr>
              <a:t> </a:t>
            </a:r>
            <a:r>
              <a:rPr lang="fr-BE" sz="1800" u="sng" dirty="0" err="1">
                <a:solidFill>
                  <a:srgbClr val="000000"/>
                </a:solidFill>
                <a:latin typeface="+mj-lt"/>
                <a:ea typeface="Times New Roman" panose="02020603050405020304" pitchFamily="18" charset="0"/>
              </a:rPr>
              <a:t>additional</a:t>
            </a:r>
            <a:r>
              <a:rPr lang="fr-BE" sz="1800" u="sng" dirty="0">
                <a:solidFill>
                  <a:srgbClr val="000000"/>
                </a:solidFill>
                <a:latin typeface="+mj-lt"/>
                <a:ea typeface="Times New Roman" panose="02020603050405020304" pitchFamily="18" charset="0"/>
              </a:rPr>
              <a:t> </a:t>
            </a:r>
            <a:r>
              <a:rPr lang="fr-BE" sz="1800" u="sng" dirty="0" err="1">
                <a:solidFill>
                  <a:srgbClr val="000000"/>
                </a:solidFill>
                <a:latin typeface="+mj-lt"/>
                <a:ea typeface="Times New Roman" panose="02020603050405020304" pitchFamily="18" charset="0"/>
              </a:rPr>
              <a:t>field</a:t>
            </a:r>
            <a:r>
              <a:rPr lang="fr-BE" sz="1800" u="sng" dirty="0">
                <a:solidFill>
                  <a:srgbClr val="000000"/>
                </a:solidFill>
                <a:latin typeface="+mj-lt"/>
                <a:ea typeface="Times New Roman" panose="02020603050405020304" pitchFamily="18" charset="0"/>
              </a:rPr>
              <a:t> </a:t>
            </a:r>
            <a:r>
              <a:rPr lang="fr-BE" sz="1800" u="sng" dirty="0" err="1">
                <a:solidFill>
                  <a:srgbClr val="000000"/>
                </a:solidFill>
                <a:latin typeface="+mj-lt"/>
                <a:ea typeface="Times New Roman" panose="02020603050405020304" pitchFamily="18" charset="0"/>
              </a:rPr>
              <a:t>surveys</a:t>
            </a:r>
            <a:r>
              <a:rPr lang="fr-BE" sz="1800" dirty="0">
                <a:solidFill>
                  <a:srgbClr val="000000"/>
                </a:solidFill>
                <a:latin typeface="+mj-lt"/>
                <a:ea typeface="Times New Roman" panose="02020603050405020304" pitchFamily="18" charset="0"/>
              </a:rPr>
              <a:t> to cover the </a:t>
            </a:r>
            <a:r>
              <a:rPr lang="fr-BE" sz="1800" dirty="0" err="1">
                <a:solidFill>
                  <a:srgbClr val="000000"/>
                </a:solidFill>
                <a:latin typeface="+mj-lt"/>
                <a:ea typeface="Times New Roman" panose="02020603050405020304" pitchFamily="18" charset="0"/>
              </a:rPr>
              <a:t>flowering</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periods</a:t>
            </a:r>
            <a:r>
              <a:rPr lang="fr-BE" sz="1800" dirty="0">
                <a:solidFill>
                  <a:srgbClr val="000000"/>
                </a:solidFill>
                <a:latin typeface="+mj-lt"/>
                <a:ea typeface="Times New Roman" panose="02020603050405020304" pitchFamily="18" charset="0"/>
              </a:rPr>
              <a:t> in May and August and </a:t>
            </a:r>
            <a:r>
              <a:rPr lang="fr-BE" sz="1800" dirty="0" err="1">
                <a:solidFill>
                  <a:srgbClr val="000000"/>
                </a:solidFill>
                <a:latin typeface="+mj-lt"/>
                <a:ea typeface="Times New Roman" panose="02020603050405020304" pitchFamily="18" charset="0"/>
              </a:rPr>
              <a:t>accurately</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map</a:t>
            </a:r>
            <a:r>
              <a:rPr lang="fr-BE" sz="1800" dirty="0">
                <a:solidFill>
                  <a:srgbClr val="000000"/>
                </a:solidFill>
                <a:latin typeface="+mj-lt"/>
                <a:ea typeface="Times New Roman" panose="02020603050405020304" pitchFamily="18" charset="0"/>
              </a:rPr>
              <a:t> the </a:t>
            </a:r>
            <a:r>
              <a:rPr lang="fr-BE" sz="1800" dirty="0" err="1">
                <a:solidFill>
                  <a:srgbClr val="000000"/>
                </a:solidFill>
                <a:latin typeface="+mj-lt"/>
                <a:ea typeface="Times New Roman" panose="02020603050405020304" pitchFamily="18" charset="0"/>
              </a:rPr>
              <a:t>two</a:t>
            </a:r>
            <a:r>
              <a:rPr lang="fr-BE" sz="1800" dirty="0">
                <a:solidFill>
                  <a:srgbClr val="000000"/>
                </a:solidFill>
                <a:latin typeface="+mj-lt"/>
                <a:ea typeface="Times New Roman" panose="02020603050405020304" pitchFamily="18" charset="0"/>
              </a:rPr>
              <a:t> </a:t>
            </a:r>
            <a:r>
              <a:rPr lang="fr-BE" sz="1800" dirty="0" err="1">
                <a:solidFill>
                  <a:srgbClr val="000000"/>
                </a:solidFill>
                <a:latin typeface="+mj-lt"/>
                <a:ea typeface="Times New Roman" panose="02020603050405020304" pitchFamily="18" charset="0"/>
              </a:rPr>
              <a:t>species</a:t>
            </a:r>
            <a:endParaRPr lang="fr-BE" sz="1800" dirty="0">
              <a:solidFill>
                <a:srgbClr val="000000"/>
              </a:solidFill>
              <a:latin typeface="+mj-lt"/>
              <a:ea typeface="Times New Roman" panose="02020603050405020304" pitchFamily="18" charset="0"/>
            </a:endParaRPr>
          </a:p>
          <a:p>
            <a:endParaRPr lang="en-US" sz="1800" dirty="0">
              <a:solidFill>
                <a:srgbClr val="000000"/>
              </a:solidFill>
              <a:latin typeface="+mj-lt"/>
              <a:ea typeface="Times New Roman" panose="02020603050405020304" pitchFamily="18" charset="0"/>
            </a:endParaRPr>
          </a:p>
          <a:p>
            <a:endParaRPr lang="fr-FR" sz="1800" dirty="0">
              <a:solidFill>
                <a:srgbClr val="000000"/>
              </a:solidFill>
              <a:effectLst/>
              <a:latin typeface="+mj-lt"/>
              <a:ea typeface="Times New Roman" panose="02020603050405020304" pitchFamily="18" charset="0"/>
            </a:endParaRPr>
          </a:p>
        </p:txBody>
      </p:sp>
      <p:sp>
        <p:nvSpPr>
          <p:cNvPr id="8" name="ZoneTexte 7">
            <a:extLst>
              <a:ext uri="{FF2B5EF4-FFF2-40B4-BE49-F238E27FC236}">
                <a16:creationId xmlns:a16="http://schemas.microsoft.com/office/drawing/2014/main" id="{2B128164-7388-C9C2-CE09-C1D79FE7E871}"/>
              </a:ext>
            </a:extLst>
          </p:cNvPr>
          <p:cNvSpPr txBox="1"/>
          <p:nvPr/>
        </p:nvSpPr>
        <p:spPr>
          <a:xfrm>
            <a:off x="9668892" y="4263072"/>
            <a:ext cx="2346158" cy="584775"/>
          </a:xfrm>
          <a:prstGeom prst="rect">
            <a:avLst/>
          </a:prstGeom>
          <a:noFill/>
        </p:spPr>
        <p:txBody>
          <a:bodyPr wrap="square" rtlCol="0">
            <a:spAutoFit/>
          </a:bodyPr>
          <a:lstStyle/>
          <a:p>
            <a:pPr algn="r"/>
            <a:r>
              <a:rPr lang="fr-BE" sz="1600" i="1" err="1">
                <a:solidFill>
                  <a:srgbClr val="000000"/>
                </a:solidFill>
                <a:latin typeface="+mj-lt"/>
                <a:ea typeface="Times New Roman" panose="02020603050405020304" pitchFamily="18" charset="0"/>
              </a:rPr>
              <a:t>Centaurium</a:t>
            </a:r>
            <a:r>
              <a:rPr lang="fr-BE" sz="1600" i="1">
                <a:solidFill>
                  <a:srgbClr val="000000"/>
                </a:solidFill>
                <a:latin typeface="+mj-lt"/>
                <a:ea typeface="Times New Roman" panose="02020603050405020304" pitchFamily="18" charset="0"/>
              </a:rPr>
              <a:t> </a:t>
            </a:r>
            <a:r>
              <a:rPr lang="fr-BE" sz="1600" i="1" err="1">
                <a:solidFill>
                  <a:srgbClr val="000000"/>
                </a:solidFill>
                <a:latin typeface="+mj-lt"/>
                <a:ea typeface="Times New Roman" panose="02020603050405020304" pitchFamily="18" charset="0"/>
              </a:rPr>
              <a:t>erythraea</a:t>
            </a:r>
            <a:r>
              <a:rPr lang="fr-BE" sz="1600" i="1">
                <a:solidFill>
                  <a:srgbClr val="000000"/>
                </a:solidFill>
                <a:latin typeface="+mj-lt"/>
                <a:ea typeface="Times New Roman" panose="02020603050405020304" pitchFamily="18" charset="0"/>
              </a:rPr>
              <a:t> (© T. Martin)</a:t>
            </a:r>
            <a:endParaRPr lang="fr-BE" sz="1600" i="1"/>
          </a:p>
        </p:txBody>
      </p:sp>
      <p:pic>
        <p:nvPicPr>
          <p:cNvPr id="14" name="Image 13">
            <a:extLst>
              <a:ext uri="{FF2B5EF4-FFF2-40B4-BE49-F238E27FC236}">
                <a16:creationId xmlns:a16="http://schemas.microsoft.com/office/drawing/2014/main" id="{4AA434DC-B645-E8CB-9EBA-78AE728269DE}"/>
              </a:ext>
            </a:extLst>
          </p:cNvPr>
          <p:cNvPicPr>
            <a:picLocks noChangeAspect="1"/>
          </p:cNvPicPr>
          <p:nvPr/>
        </p:nvPicPr>
        <p:blipFill>
          <a:blip r:embed="rId3"/>
          <a:stretch>
            <a:fillRect/>
          </a:stretch>
        </p:blipFill>
        <p:spPr>
          <a:xfrm>
            <a:off x="9363151" y="1552643"/>
            <a:ext cx="2545222" cy="2710429"/>
          </a:xfrm>
          <a:prstGeom prst="rect">
            <a:avLst/>
          </a:prstGeom>
        </p:spPr>
      </p:pic>
      <p:sp>
        <p:nvSpPr>
          <p:cNvPr id="18" name="ZoneTexte 17">
            <a:extLst>
              <a:ext uri="{FF2B5EF4-FFF2-40B4-BE49-F238E27FC236}">
                <a16:creationId xmlns:a16="http://schemas.microsoft.com/office/drawing/2014/main" id="{EE45B9D5-BBE1-ED49-C650-9A76ADFCABDD}"/>
              </a:ext>
            </a:extLst>
          </p:cNvPr>
          <p:cNvSpPr txBox="1"/>
          <p:nvPr/>
        </p:nvSpPr>
        <p:spPr>
          <a:xfrm>
            <a:off x="9668892" y="5764098"/>
            <a:ext cx="2346158" cy="584775"/>
          </a:xfrm>
          <a:prstGeom prst="rect">
            <a:avLst/>
          </a:prstGeom>
          <a:noFill/>
        </p:spPr>
        <p:txBody>
          <a:bodyPr wrap="square" rtlCol="0">
            <a:spAutoFit/>
          </a:bodyPr>
          <a:lstStyle/>
          <a:p>
            <a:r>
              <a:rPr lang="fr-BE" sz="1600" i="1">
                <a:solidFill>
                  <a:srgbClr val="000000"/>
                </a:solidFill>
                <a:latin typeface="+mj-lt"/>
                <a:ea typeface="Times New Roman" panose="02020603050405020304" pitchFamily="18" charset="0"/>
              </a:rPr>
              <a:t>Ophrys </a:t>
            </a:r>
            <a:r>
              <a:rPr lang="fr-BE" sz="1600" i="1" err="1">
                <a:solidFill>
                  <a:srgbClr val="000000"/>
                </a:solidFill>
                <a:latin typeface="+mj-lt"/>
                <a:ea typeface="Times New Roman" panose="02020603050405020304" pitchFamily="18" charset="0"/>
              </a:rPr>
              <a:t>apifera</a:t>
            </a:r>
            <a:r>
              <a:rPr lang="fr-BE" sz="1600" i="1">
                <a:solidFill>
                  <a:srgbClr val="000000"/>
                </a:solidFill>
                <a:latin typeface="+mj-lt"/>
                <a:ea typeface="Times New Roman" panose="02020603050405020304" pitchFamily="18" charset="0"/>
              </a:rPr>
              <a:t> (</a:t>
            </a:r>
            <a:r>
              <a:rPr lang="fr-BE" sz="1600" i="1" err="1">
                <a:solidFill>
                  <a:srgbClr val="000000"/>
                </a:solidFill>
                <a:latin typeface="+mj-lt"/>
                <a:ea typeface="Times New Roman" panose="02020603050405020304" pitchFamily="18" charset="0"/>
              </a:rPr>
              <a:t>Wikipedia</a:t>
            </a:r>
            <a:r>
              <a:rPr lang="fr-BE" sz="1600" i="1">
                <a:solidFill>
                  <a:srgbClr val="000000"/>
                </a:solidFill>
                <a:latin typeface="+mj-lt"/>
                <a:ea typeface="Times New Roman" panose="02020603050405020304" pitchFamily="18" charset="0"/>
              </a:rPr>
              <a:t>)</a:t>
            </a:r>
            <a:endParaRPr lang="fr-BE" sz="1600" i="1"/>
          </a:p>
        </p:txBody>
      </p:sp>
      <p:pic>
        <p:nvPicPr>
          <p:cNvPr id="20" name="Image 19">
            <a:extLst>
              <a:ext uri="{FF2B5EF4-FFF2-40B4-BE49-F238E27FC236}">
                <a16:creationId xmlns:a16="http://schemas.microsoft.com/office/drawing/2014/main" id="{0564FB44-E933-1969-3DB9-6A4A228A775B}"/>
              </a:ext>
            </a:extLst>
          </p:cNvPr>
          <p:cNvPicPr>
            <a:picLocks noChangeAspect="1"/>
          </p:cNvPicPr>
          <p:nvPr/>
        </p:nvPicPr>
        <p:blipFill>
          <a:blip r:embed="rId4"/>
          <a:stretch>
            <a:fillRect/>
          </a:stretch>
        </p:blipFill>
        <p:spPr>
          <a:xfrm>
            <a:off x="7671273" y="3193911"/>
            <a:ext cx="1997619" cy="3516079"/>
          </a:xfrm>
          <a:prstGeom prst="rect">
            <a:avLst/>
          </a:prstGeom>
        </p:spPr>
      </p:pic>
      <p:sp>
        <p:nvSpPr>
          <p:cNvPr id="21" name="Flèche : droite 20">
            <a:extLst>
              <a:ext uri="{FF2B5EF4-FFF2-40B4-BE49-F238E27FC236}">
                <a16:creationId xmlns:a16="http://schemas.microsoft.com/office/drawing/2014/main" id="{94C94275-2E8C-FC30-0F29-E53B33C55419}"/>
              </a:ext>
            </a:extLst>
          </p:cNvPr>
          <p:cNvSpPr/>
          <p:nvPr/>
        </p:nvSpPr>
        <p:spPr>
          <a:xfrm>
            <a:off x="1695082" y="5012122"/>
            <a:ext cx="458182" cy="293235"/>
          </a:xfrm>
          <a:prstGeom prst="rightArrow">
            <a:avLst>
              <a:gd name="adj1" fmla="val 50000"/>
              <a:gd name="adj2" fmla="val 61760"/>
            </a:avLst>
          </a:prstGeom>
          <a:solidFill>
            <a:srgbClr val="6BA4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21">
            <a:extLst>
              <a:ext uri="{FF2B5EF4-FFF2-40B4-BE49-F238E27FC236}">
                <a16:creationId xmlns:a16="http://schemas.microsoft.com/office/drawing/2014/main" id="{BAD7E229-BFA9-36CC-0EF8-FABF7CC32BA7}"/>
              </a:ext>
            </a:extLst>
          </p:cNvPr>
          <p:cNvSpPr txBox="1"/>
          <p:nvPr/>
        </p:nvSpPr>
        <p:spPr>
          <a:xfrm>
            <a:off x="2285062" y="4847739"/>
            <a:ext cx="4651143" cy="923330"/>
          </a:xfrm>
          <a:prstGeom prst="rect">
            <a:avLst/>
          </a:prstGeom>
          <a:solidFill>
            <a:schemeClr val="accent2"/>
          </a:solidFill>
        </p:spPr>
        <p:txBody>
          <a:bodyPr wrap="square" rtlCol="0">
            <a:spAutoFit/>
          </a:bodyPr>
          <a:lstStyle/>
          <a:p>
            <a:r>
              <a:rPr lang="fr-BE" sz="1800" b="1" dirty="0" err="1"/>
              <a:t>Existing</a:t>
            </a:r>
            <a:r>
              <a:rPr lang="fr-BE" sz="1800" b="1" dirty="0"/>
              <a:t> data = key </a:t>
            </a:r>
            <a:r>
              <a:rPr lang="fr-BE" sz="1800" b="1" dirty="0" err="1"/>
              <a:t>element</a:t>
            </a:r>
            <a:r>
              <a:rPr lang="fr-BE" sz="1800" b="1" dirty="0"/>
              <a:t> </a:t>
            </a:r>
            <a:r>
              <a:rPr lang="fr-BE" sz="1800" dirty="0"/>
              <a:t>to </a:t>
            </a:r>
            <a:r>
              <a:rPr lang="fr-BE" sz="1800" dirty="0" err="1"/>
              <a:t>convince</a:t>
            </a:r>
            <a:r>
              <a:rPr lang="fr-BE" sz="1800" dirty="0"/>
              <a:t> </a:t>
            </a:r>
            <a:r>
              <a:rPr lang="fr-BE" sz="1800" dirty="0" err="1"/>
              <a:t>our</a:t>
            </a:r>
            <a:r>
              <a:rPr lang="fr-BE" sz="1800" dirty="0"/>
              <a:t> client to </a:t>
            </a:r>
            <a:r>
              <a:rPr lang="fr-BE" sz="1800" dirty="0" err="1"/>
              <a:t>pay</a:t>
            </a:r>
            <a:r>
              <a:rPr lang="fr-BE" sz="1800" dirty="0"/>
              <a:t> more to </a:t>
            </a:r>
            <a:r>
              <a:rPr lang="fr-BE" sz="1800" dirty="0" err="1"/>
              <a:t>improve</a:t>
            </a:r>
            <a:r>
              <a:rPr lang="fr-BE" sz="1800" dirty="0"/>
              <a:t> the </a:t>
            </a:r>
            <a:r>
              <a:rPr lang="fr-BE" sz="1800" dirty="0" err="1"/>
              <a:t>study</a:t>
            </a:r>
            <a:r>
              <a:rPr lang="fr-BE" sz="1800" dirty="0"/>
              <a:t> design and </a:t>
            </a:r>
            <a:r>
              <a:rPr lang="fr-BE" sz="1800" dirty="0" err="1"/>
              <a:t>quality</a:t>
            </a:r>
            <a:endParaRPr lang="fr-BE" sz="1800" dirty="0"/>
          </a:p>
        </p:txBody>
      </p:sp>
    </p:spTree>
    <p:extLst>
      <p:ext uri="{BB962C8B-B14F-4D97-AF65-F5344CB8AC3E}">
        <p14:creationId xmlns:p14="http://schemas.microsoft.com/office/powerpoint/2010/main" val="35497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Master-weis">
  <a:themeElements>
    <a:clrScheme name="Couleurs CSD">
      <a:dk1>
        <a:sysClr val="windowText" lastClr="000000"/>
      </a:dk1>
      <a:lt1>
        <a:sysClr val="window" lastClr="FFFFFF"/>
      </a:lt1>
      <a:dk2>
        <a:srgbClr val="005B85"/>
      </a:dk2>
      <a:lt2>
        <a:srgbClr val="53A0C3"/>
      </a:lt2>
      <a:accent1>
        <a:srgbClr val="C2CDC5"/>
      </a:accent1>
      <a:accent2>
        <a:srgbClr val="AEBCD6"/>
      </a:accent2>
      <a:accent3>
        <a:srgbClr val="6799C8"/>
      </a:accent3>
      <a:accent4>
        <a:srgbClr val="A2958A"/>
      </a:accent4>
      <a:accent5>
        <a:srgbClr val="D31245"/>
      </a:accent5>
      <a:accent6>
        <a:srgbClr val="77A140"/>
      </a:accent6>
      <a:hlink>
        <a:srgbClr val="6799C8"/>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7" id="{CAB8A50F-2C71-4FFC-B3D6-8FE9DF80AFDB}" vid="{F52ADC2B-20D5-4660-A897-E0CF12FCD641}"/>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215133e-8410-437e-8025-d13194038ca1">
      <Value>29</Value>
      <Value>28</Value>
    </TaxCatchAll>
    <l80d3401f35e47cab8e6ff36fdff8ca4 xmlns="b215133e-8410-437e-8025-d13194038ca1">
      <Terms xmlns="http://schemas.microsoft.com/office/infopath/2007/PartnerControls">
        <TermInfo xmlns="http://schemas.microsoft.com/office/infopath/2007/PartnerControls">
          <TermName xmlns="http://schemas.microsoft.com/office/infopath/2007/PartnerControls">Environnement</TermName>
          <TermId xmlns="http://schemas.microsoft.com/office/infopath/2007/PartnerControls">41d251d1-af32-4cbc-85d5-4fad20ac6316</TermId>
        </TermInfo>
      </Terms>
    </l80d3401f35e47cab8e6ff36fdff8ca4>
    <lf264af536e840cf8485c907b6c481a9 xmlns="b215133e-8410-437e-8025-d13194038ca1">
      <Terms xmlns="http://schemas.microsoft.com/office/infopath/2007/PartnerControls">
        <TermInfo xmlns="http://schemas.microsoft.com/office/infopath/2007/PartnerControls">
          <TermName xmlns="http://schemas.microsoft.com/office/infopath/2007/PartnerControls">Bio</TermName>
          <TermId xmlns="http://schemas.microsoft.com/office/infopath/2007/PartnerControls">8c6e212c-c24f-415c-8769-20e68153c182</TermId>
        </TermInfo>
      </Terms>
    </lf264af536e840cf8485c907b6c481a9>
    <a6f50796e2a845e1a3149bec45795fbb xmlns="b215133e-8410-437e-8025-d13194038ca1">
      <Terms xmlns="http://schemas.microsoft.com/office/infopath/2007/PartnerControls"/>
    </a6f50796e2a845e1a3149bec45795fbb>
  </documentManagement>
</p:properties>
</file>

<file path=customXml/item3.xml><?xml version="1.0" encoding="utf-8"?>
<?mso-contentType ?>
<SharedContentType xmlns="Microsoft.SharePoint.Taxonomy.ContentTypeSync" SourceId="a1f7d8a7-a04e-484f-8c8f-29b57bca5403" ContentTypeId="0x0101006DD433304FA70743A97CA8DBD847CDE7" PreviousValue="false" LastSyncTimeStamp="2023-08-30T07:44:44.33Z"/>
</file>

<file path=customXml/item4.xml><?xml version="1.0" encoding="utf-8"?>
<ct:contentTypeSchema xmlns:ct="http://schemas.microsoft.com/office/2006/metadata/contentType" xmlns:ma="http://schemas.microsoft.com/office/2006/metadata/properties/metaAttributes" ct:_="" ma:_="" ma:contentTypeName="Document Succursale" ma:contentTypeID="0x0101006DD433304FA70743A97CA8DBD847CDE70024A5477D18A6F94584A71D81584DEAEC" ma:contentTypeVersion="4" ma:contentTypeDescription="" ma:contentTypeScope="" ma:versionID="b9f39217bb94d5d0fbd2c19e522f478d">
  <xsd:schema xmlns:xsd="http://www.w3.org/2001/XMLSchema" xmlns:xs="http://www.w3.org/2001/XMLSchema" xmlns:p="http://schemas.microsoft.com/office/2006/metadata/properties" xmlns:ns2="b215133e-8410-437e-8025-d13194038ca1" targetNamespace="http://schemas.microsoft.com/office/2006/metadata/properties" ma:root="true" ma:fieldsID="53c74a093f4cc2f41b6d237512b4df37" ns2:_="">
    <xsd:import namespace="b215133e-8410-437e-8025-d13194038ca1"/>
    <xsd:element name="properties">
      <xsd:complexType>
        <xsd:sequence>
          <xsd:element name="documentManagement">
            <xsd:complexType>
              <xsd:all>
                <xsd:element ref="ns2:lf264af536e840cf8485c907b6c481a9" minOccurs="0"/>
                <xsd:element ref="ns2:TaxCatchAll" minOccurs="0"/>
                <xsd:element ref="ns2:TaxCatchAllLabel" minOccurs="0"/>
                <xsd:element ref="ns2:l80d3401f35e47cab8e6ff36fdff8ca4" minOccurs="0"/>
                <xsd:element ref="ns2:a6f50796e2a845e1a3149bec45795fb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15133e-8410-437e-8025-d13194038ca1" elementFormDefault="qualified">
    <xsd:import namespace="http://schemas.microsoft.com/office/2006/documentManagement/types"/>
    <xsd:import namespace="http://schemas.microsoft.com/office/infopath/2007/PartnerControls"/>
    <xsd:element name="lf264af536e840cf8485c907b6c481a9" ma:index="8" nillable="true" ma:taxonomy="true" ma:internalName="lf264af536e840cf8485c907b6c481a9" ma:taxonomyFieldName="BranchOffice_Department" ma:displayName="BranchOffice_Department" ma:default="" ma:fieldId="{5f264af5-36e8-40cf-8485-c907b6c481a9}" ma:sspId="a1f7d8a7-a04e-484f-8c8f-29b57bca5403" ma:termSetId="8a1c9dc8-2a8f-4b55-ac9e-57ea6ee5b4ab"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bae44cb9-ac1f-4bbf-b6ee-848bb9deb8be}" ma:internalName="TaxCatchAll" ma:showField="CatchAllData" ma:web="64544d26-36c3-4ba8-bb19-af65acb7427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bae44cb9-ac1f-4bbf-b6ee-848bb9deb8be}" ma:internalName="TaxCatchAllLabel" ma:readOnly="true" ma:showField="CatchAllDataLabel" ma:web="64544d26-36c3-4ba8-bb19-af65acb74276">
      <xsd:complexType>
        <xsd:complexContent>
          <xsd:extension base="dms:MultiChoiceLookup">
            <xsd:sequence>
              <xsd:element name="Value" type="dms:Lookup" maxOccurs="unbounded" minOccurs="0" nillable="true"/>
            </xsd:sequence>
          </xsd:extension>
        </xsd:complexContent>
      </xsd:complexType>
    </xsd:element>
    <xsd:element name="l80d3401f35e47cab8e6ff36fdff8ca4" ma:index="12" nillable="true" ma:taxonomy="true" ma:internalName="l80d3401f35e47cab8e6ff36fdff8ca4" ma:taxonomyFieldName="BranchOffice" ma:displayName="BranchOffice" ma:default="" ma:fieldId="{580d3401-f35e-47ca-b8e6-ff36fdff8ca4}" ma:sspId="a1f7d8a7-a04e-484f-8c8f-29b57bca5403" ma:termSetId="0fe1257e-c04a-4dfe-9919-87104b4a50e3" ma:anchorId="00000000-0000-0000-0000-000000000000" ma:open="false" ma:isKeyword="false">
      <xsd:complexType>
        <xsd:sequence>
          <xsd:element ref="pc:Terms" minOccurs="0" maxOccurs="1"/>
        </xsd:sequence>
      </xsd:complexType>
    </xsd:element>
    <xsd:element name="a6f50796e2a845e1a3149bec45795fbb" ma:index="14" nillable="true" ma:taxonomy="true" ma:internalName="a6f50796e2a845e1a3149bec45795fbb" ma:taxonomyFieldName="DocumentType" ma:displayName="DocumentType" ma:default="" ma:fieldId="{a6f50796-e2a8-45e1-a314-9bec45795fbb}" ma:sspId="a1f7d8a7-a04e-484f-8c8f-29b57bca5403" ma:termSetId="08af5ea9-ddd1-43ad-ab06-b9ab3c2329e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C02C58-0A69-4287-BF9A-3B69FE4908D7}">
  <ds:schemaRefs>
    <ds:schemaRef ds:uri="http://schemas.microsoft.com/sharepoint/v3/contenttype/forms"/>
  </ds:schemaRefs>
</ds:datastoreItem>
</file>

<file path=customXml/itemProps2.xml><?xml version="1.0" encoding="utf-8"?>
<ds:datastoreItem xmlns:ds="http://schemas.openxmlformats.org/officeDocument/2006/customXml" ds:itemID="{3C4FD73A-22B3-45D8-8224-E678BFC14C41}">
  <ds:schemaRefs>
    <ds:schemaRef ds:uri="b215133e-8410-437e-8025-d13194038ca1"/>
    <ds:schemaRef ds:uri="http://purl.org/dc/dcmitype/"/>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532F110-C642-472D-B713-C186F8897F1D}">
  <ds:schemaRefs>
    <ds:schemaRef ds:uri="Microsoft.SharePoint.Taxonomy.ContentTypeSync"/>
  </ds:schemaRefs>
</ds:datastoreItem>
</file>

<file path=customXml/itemProps4.xml><?xml version="1.0" encoding="utf-8"?>
<ds:datastoreItem xmlns:ds="http://schemas.openxmlformats.org/officeDocument/2006/customXml" ds:itemID="{D714A9E0-8297-4957-8FFC-538CB2580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15133e-8410-437e-8025-d13194038c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PPT-FR-STANDARD</Template>
  <TotalTime>0</TotalTime>
  <Words>1050</Words>
  <Application>Microsoft Office PowerPoint</Application>
  <PresentationFormat>Personnalisé</PresentationFormat>
  <Paragraphs>150</Paragraphs>
  <Slides>14</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Calibri Light</vt:lpstr>
      <vt:lpstr>Symbol</vt:lpstr>
      <vt:lpstr>Wingdings</vt:lpstr>
      <vt:lpstr>Master-weis</vt:lpstr>
      <vt:lpstr>Présentation PowerPoint</vt:lpstr>
      <vt:lpstr>Who we are : an engineering and environnemental consultancy</vt:lpstr>
      <vt:lpstr>Who we are : an engineering and environnemental consultancy</vt:lpstr>
      <vt:lpstr>Our job regarding biological data</vt:lpstr>
      <vt:lpstr>Where does « external » biological data come from ?</vt:lpstr>
      <vt:lpstr>The importance of biological data during the study design</vt:lpstr>
      <vt:lpstr>The importance of biological data during the study design</vt:lpstr>
      <vt:lpstr>The importance of biological data during the study design</vt:lpstr>
      <vt:lpstr>The importance of biological data during the study design</vt:lpstr>
      <vt:lpstr>The importance of biological data during the impact assesment</vt:lpstr>
      <vt:lpstr>Strengths and weaknesses</vt:lpstr>
      <vt:lpstr>Solution developed by our team to improve data transmission to the administration</vt:lpstr>
      <vt:lpstr>Conclusion</vt:lpstr>
      <vt:lpstr>Présentation PowerPoint</vt:lpstr>
    </vt:vector>
  </TitlesOfParts>
  <Company>CSD Management SA</Company>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 PRINZIO Jennifer</dc:creator>
  <cp:keywords>PowerPoint Templates</cp:keywords>
  <dc:description>Professional PowerPoint templates for download</dc:description>
  <cp:lastModifiedBy>DEROCHETTE Luc</cp:lastModifiedBy>
  <cp:revision>2</cp:revision>
  <cp:lastPrinted>2017-07-27T07:16:06Z</cp:lastPrinted>
  <dcterms:created xsi:type="dcterms:W3CDTF">2018-02-05T08:03:24Z</dcterms:created>
  <dcterms:modified xsi:type="dcterms:W3CDTF">2024-03-18T14:40:41Z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sdcorporatebranch">
    <vt:lpwstr>2;#Environnement|41d251d1-af32-4cbc-85d5-4fad20ac6316</vt:lpwstr>
  </property>
  <property fmtid="{D5CDD505-2E9C-101B-9397-08002B2CF9AE}" pid="3" name="csdcorporateentity">
    <vt:lpwstr>1;#BEL-CSD Ingénieurs Conseils SA|adc77d27-9655-44d7-b1fe-7ba69e5a2e61</vt:lpwstr>
  </property>
  <property fmtid="{D5CDD505-2E9C-101B-9397-08002B2CF9AE}" pid="4" name="csdcorporatedivision">
    <vt:lpwstr>4;#800-Belgique|2db81283-d6b0-461f-a9aa-68f2ab7b0b0a</vt:lpwstr>
  </property>
  <property fmtid="{D5CDD505-2E9C-101B-9397-08002B2CF9AE}" pid="5" name="csdcorpdoctype">
    <vt:lpwstr>7;#Document|21965f7d-df39-40fa-8582-0ddda48cce96</vt:lpwstr>
  </property>
  <property fmtid="{D5CDD505-2E9C-101B-9397-08002B2CF9AE}" pid="6" name="MediaServiceImageTags">
    <vt:lpwstr/>
  </property>
  <property fmtid="{D5CDD505-2E9C-101B-9397-08002B2CF9AE}" pid="7" name="csdcorporatedomain">
    <vt:lpwstr>11;#A1-Do Not Use - Environnement et aide à la décision|c07752eb-bace-419d-8167-1c01a6ff82f4</vt:lpwstr>
  </property>
  <property fmtid="{D5CDD505-2E9C-101B-9397-08002B2CF9AE}" pid="8" name="ContentTypeId">
    <vt:lpwstr>0x0101006DD433304FA70743A97CA8DBD847CDE70024A5477D18A6F94584A71D81584DEAEC</vt:lpwstr>
  </property>
  <property fmtid="{D5CDD505-2E9C-101B-9397-08002B2CF9AE}" pid="9" name="csdcorporatedepartment">
    <vt:lpwstr>12;#Eolien|88e48862-07b4-47f7-849d-cfab559fbf5d</vt:lpwstr>
  </property>
  <property fmtid="{D5CDD505-2E9C-101B-9397-08002B2CF9AE}" pid="10" name="csdcorporateactivity">
    <vt:lpwstr>13;#S6-Do Not Use - Energie|6f5405cc-b5e9-4098-9a3f-478f759c15a1</vt:lpwstr>
  </property>
  <property fmtid="{D5CDD505-2E9C-101B-9397-08002B2CF9AE}" pid="11" name="lcf76f155ced4ddcb4097134ff3c332f">
    <vt:lpwstr/>
  </property>
  <property fmtid="{D5CDD505-2E9C-101B-9397-08002B2CF9AE}" pid="12" name="BranchOffice_Department">
    <vt:lpwstr>29;#Bio|8c6e212c-c24f-415c-8769-20e68153c182</vt:lpwstr>
  </property>
  <property fmtid="{D5CDD505-2E9C-101B-9397-08002B2CF9AE}" pid="13" name="BranchOffice">
    <vt:lpwstr>28;#Environnement|41d251d1-af32-4cbc-85d5-4fad20ac6316</vt:lpwstr>
  </property>
  <property fmtid="{D5CDD505-2E9C-101B-9397-08002B2CF9AE}" pid="14" name="DocumentType">
    <vt:lpwstr/>
  </property>
  <property fmtid="{D5CDD505-2E9C-101B-9397-08002B2CF9AE}" pid="15" name="SharedWithUsers">
    <vt:lpwstr>53;#BECKERS Arnaud;#31;#OTOUL Julien</vt:lpwstr>
  </property>
  <property fmtid="{D5CDD505-2E9C-101B-9397-08002B2CF9AE}" pid="16" name="MSIP_Label_97a477d1-147d-4e34-b5e3-7b26d2f44870_Enabled">
    <vt:lpwstr>true</vt:lpwstr>
  </property>
  <property fmtid="{D5CDD505-2E9C-101B-9397-08002B2CF9AE}" pid="17" name="MSIP_Label_97a477d1-147d-4e34-b5e3-7b26d2f44870_SetDate">
    <vt:lpwstr>2024-03-18T14:40:31Z</vt:lpwstr>
  </property>
  <property fmtid="{D5CDD505-2E9C-101B-9397-08002B2CF9AE}" pid="18" name="MSIP_Label_97a477d1-147d-4e34-b5e3-7b26d2f44870_Method">
    <vt:lpwstr>Standard</vt:lpwstr>
  </property>
  <property fmtid="{D5CDD505-2E9C-101B-9397-08002B2CF9AE}" pid="19" name="MSIP_Label_97a477d1-147d-4e34-b5e3-7b26d2f44870_Name">
    <vt:lpwstr>97a477d1-147d-4e34-b5e3-7b26d2f44870</vt:lpwstr>
  </property>
  <property fmtid="{D5CDD505-2E9C-101B-9397-08002B2CF9AE}" pid="20" name="MSIP_Label_97a477d1-147d-4e34-b5e3-7b26d2f44870_SiteId">
    <vt:lpwstr>1f816a84-7aa6-4a56-b22a-7b3452fa8681</vt:lpwstr>
  </property>
  <property fmtid="{D5CDD505-2E9C-101B-9397-08002B2CF9AE}" pid="21" name="MSIP_Label_97a477d1-147d-4e34-b5e3-7b26d2f44870_ActionId">
    <vt:lpwstr>63056e57-f121-4286-bec5-7421868ddf43</vt:lpwstr>
  </property>
  <property fmtid="{D5CDD505-2E9C-101B-9397-08002B2CF9AE}" pid="22" name="MSIP_Label_97a477d1-147d-4e34-b5e3-7b26d2f44870_ContentBits">
    <vt:lpwstr>0</vt:lpwstr>
  </property>
</Properties>
</file>